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2" r:id="rId3"/>
    <p:sldId id="257" r:id="rId4"/>
    <p:sldId id="324" r:id="rId5"/>
    <p:sldId id="325" r:id="rId6"/>
    <p:sldId id="326" r:id="rId7"/>
    <p:sldId id="327" r:id="rId8"/>
    <p:sldId id="328" r:id="rId9"/>
    <p:sldId id="329" r:id="rId10"/>
    <p:sldId id="330" r:id="rId11"/>
    <p:sldId id="331" r:id="rId12"/>
    <p:sldId id="332" r:id="rId13"/>
    <p:sldId id="333" r:id="rId14"/>
    <p:sldId id="334" r:id="rId15"/>
    <p:sldId id="260" r:id="rId16"/>
    <p:sldId id="335" r:id="rId17"/>
    <p:sldId id="345" r:id="rId18"/>
    <p:sldId id="344" r:id="rId19"/>
    <p:sldId id="263" r:id="rId20"/>
    <p:sldId id="295" r:id="rId21"/>
    <p:sldId id="302" r:id="rId22"/>
    <p:sldId id="303" r:id="rId23"/>
    <p:sldId id="337" r:id="rId24"/>
    <p:sldId id="338" r:id="rId25"/>
    <p:sldId id="346" r:id="rId26"/>
    <p:sldId id="339" r:id="rId27"/>
    <p:sldId id="340" r:id="rId28"/>
    <p:sldId id="342" r:id="rId29"/>
    <p:sldId id="343" r:id="rId30"/>
    <p:sldId id="341"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p:cViewPr varScale="1">
        <p:scale>
          <a:sx n="111" d="100"/>
          <a:sy n="111" d="100"/>
        </p:scale>
        <p:origin x="208" y="6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fld id="{00600F82-3E5F-4270-9580-5A94ACE22168}" type="datetimeFigureOut">
              <a:rPr lang="el-GR" smtClean="0"/>
              <a:pPr/>
              <a:t>26/2/23</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26C5829B-57DB-40BD-9E64-98EDD4AF54E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fld id="{00600F82-3E5F-4270-9580-5A94ACE22168}" type="datetimeFigureOut">
              <a:rPr lang="el-GR" smtClean="0"/>
              <a:pPr/>
              <a:t>26/2/23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fld id="{00600F82-3E5F-4270-9580-5A94ACE22168}" type="datetimeFigureOut">
              <a:rPr lang="el-GR" smtClean="0"/>
              <a:pPr/>
              <a:t>26/2/23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fld id="{00600F82-3E5F-4270-9580-5A94ACE22168}" type="datetimeFigureOut">
              <a:rPr lang="el-GR" smtClean="0"/>
              <a:pPr/>
              <a:t>26/2/23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00F82-3E5F-4270-9580-5A94ACE22168}" type="datetimeFigureOut">
              <a:rPr lang="el-GR" smtClean="0"/>
              <a:pPr/>
              <a:t>26/2/23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fld id="{00600F82-3E5F-4270-9580-5A94ACE22168}" type="datetimeFigureOut">
              <a:rPr lang="el-GR" smtClean="0"/>
              <a:pPr/>
              <a:t>26/2/23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fld id="{00600F82-3E5F-4270-9580-5A94ACE22168}" type="datetimeFigureOut">
              <a:rPr lang="el-GR" smtClean="0"/>
              <a:pPr/>
              <a:t>26/2/23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26C5829B-57DB-40BD-9E64-98EDD4AF54E8}"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600F82-3E5F-4270-9580-5A94ACE22168}" type="datetimeFigureOut">
              <a:rPr lang="el-GR" smtClean="0"/>
              <a:pPr/>
              <a:t>26/2/23</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C5829B-57DB-40BD-9E64-98EDD4AF54E8}"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33400" y="980728"/>
            <a:ext cx="7851648" cy="3078654"/>
          </a:xfrm>
        </p:spPr>
        <p:txBody>
          <a:bodyPr>
            <a:normAutofit fontScale="90000"/>
          </a:bodyPr>
          <a:lstStyle/>
          <a:p>
            <a:r>
              <a:rPr lang="el-GR" dirty="0"/>
              <a:t>Κοινωνική ανάπτυξη και ανάπτυξη της προσωπικότητας στη μέση παιδική ηλικία:</a:t>
            </a:r>
            <a:r>
              <a:rPr lang="en-US" dirty="0"/>
              <a:t> I</a:t>
            </a:r>
            <a:endParaRPr lang="el-GR" dirty="0"/>
          </a:p>
        </p:txBody>
      </p:sp>
      <p:sp>
        <p:nvSpPr>
          <p:cNvPr id="3" name="Υπότιτλος 2"/>
          <p:cNvSpPr>
            <a:spLocks noGrp="1"/>
          </p:cNvSpPr>
          <p:nvPr>
            <p:ph type="subTitle" idx="1"/>
          </p:nvPr>
        </p:nvSpPr>
        <p:spPr>
          <a:xfrm>
            <a:off x="533400" y="3933056"/>
            <a:ext cx="7854696" cy="2592288"/>
          </a:xfrm>
        </p:spPr>
        <p:txBody>
          <a:bodyPr>
            <a:normAutofit/>
          </a:bodyPr>
          <a:lstStyle/>
          <a:p>
            <a:endParaRPr lang="el-GR" dirty="0"/>
          </a:p>
          <a:p>
            <a:pPr algn="l"/>
            <a:r>
              <a:rPr lang="el-GR" dirty="0"/>
              <a:t>ΑΝΑΠΤΥΞΗ ΤΟΥ ΠΑΙΔΙΟΥ ΙΙ</a:t>
            </a:r>
          </a:p>
          <a:p>
            <a:pPr algn="l"/>
            <a:r>
              <a:rPr lang="el-GR" dirty="0"/>
              <a:t>2022</a:t>
            </a:r>
            <a:r>
              <a:rPr lang="en-US" dirty="0"/>
              <a:t>-</a:t>
            </a:r>
            <a:r>
              <a:rPr lang="el-GR" dirty="0"/>
              <a:t>23</a:t>
            </a:r>
          </a:p>
          <a:p>
            <a:pPr algn="l"/>
            <a:r>
              <a:rPr lang="el-GR" dirty="0"/>
              <a:t>Λήδα Αναγνωστάκη</a:t>
            </a:r>
          </a:p>
          <a:p>
            <a:pPr algn="l"/>
            <a:r>
              <a:rPr lang="el-GR" dirty="0"/>
              <a:t>ΕΚΠΑ/ΤΕΑΠΗ</a:t>
            </a:r>
          </a:p>
        </p:txBody>
      </p:sp>
    </p:spTree>
    <p:extLst>
      <p:ext uri="{BB962C8B-B14F-4D97-AF65-F5344CB8AC3E}">
        <p14:creationId xmlns:p14="http://schemas.microsoft.com/office/powerpoint/2010/main" val="2503425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a:bodyPr>
          <a:lstStyle/>
          <a:p>
            <a:pPr marL="0" indent="0">
              <a:buNone/>
            </a:pPr>
            <a:r>
              <a:rPr lang="el-GR" b="1" dirty="0"/>
              <a:t>Αυτοεκτίμηση: η διαμόρφωση θετικής ή αρνητικής εικόνας του εαυτού.</a:t>
            </a:r>
            <a:endParaRPr lang="en-US" b="1" dirty="0"/>
          </a:p>
          <a:p>
            <a:pPr marL="0" indent="0">
              <a:buNone/>
            </a:pPr>
            <a:r>
              <a:rPr lang="el-GR" dirty="0"/>
              <a:t>Η κλίμακα αυτοεκτίμησης της </a:t>
            </a:r>
            <a:r>
              <a:rPr lang="en-US" dirty="0"/>
              <a:t>Harter (1982) </a:t>
            </a:r>
            <a:r>
              <a:rPr lang="el-GR" dirty="0"/>
              <a:t>για παιδιά 8-12 ετών περιλαμβάνει αξιολογήσεις στους εξής τομείς:</a:t>
            </a:r>
          </a:p>
          <a:p>
            <a:r>
              <a:rPr lang="el-GR" dirty="0"/>
              <a:t>Γνωστική επάρκεια: σχολική εργασία κλπ.</a:t>
            </a:r>
          </a:p>
          <a:p>
            <a:r>
              <a:rPr lang="el-GR" dirty="0"/>
              <a:t>Κοινωνική επάρκεια: φίλοι, αποδοχή, </a:t>
            </a:r>
            <a:r>
              <a:rPr lang="el-GR" dirty="0" err="1"/>
              <a:t>δημοφιλία</a:t>
            </a:r>
            <a:endParaRPr lang="el-GR" dirty="0"/>
          </a:p>
          <a:p>
            <a:r>
              <a:rPr lang="el-GR" dirty="0"/>
              <a:t>Σωματική επάρκεια: σπορ, ομαδικά παιχνίδια</a:t>
            </a:r>
          </a:p>
          <a:p>
            <a:r>
              <a:rPr lang="el-GR" dirty="0"/>
              <a:t>Γενική αυτό-αξία: είμαι σίγουρος για τον εαυτό μου, τα καταφέρνω καλά, θέλω να μείνω ίδιος</a:t>
            </a:r>
          </a:p>
        </p:txBody>
      </p:sp>
    </p:spTree>
    <p:extLst>
      <p:ext uri="{BB962C8B-B14F-4D97-AF65-F5344CB8AC3E}">
        <p14:creationId xmlns:p14="http://schemas.microsoft.com/office/powerpoint/2010/main" val="2644386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a:bodyPr>
          <a:lstStyle/>
          <a:p>
            <a:pPr marL="0" indent="0">
              <a:buNone/>
            </a:pPr>
            <a:r>
              <a:rPr lang="el-GR" b="1" dirty="0"/>
              <a:t>Αυτοεκτίμηση: η διαμόρφωση θετικής ή αρνητικής εικόνας του εαυτού.</a:t>
            </a:r>
          </a:p>
          <a:p>
            <a:pPr marL="0" indent="0">
              <a:buNone/>
            </a:pPr>
            <a:endParaRPr lang="el-GR" b="1" dirty="0"/>
          </a:p>
          <a:p>
            <a:pPr marL="0" indent="0">
              <a:buNone/>
            </a:pPr>
            <a:r>
              <a:rPr lang="el-GR" dirty="0"/>
              <a:t>Η αυτοεκτίμηση επομένως συνδέεται με τη σχολική επίδοση, με την επίδοση σε δραστηριότητες αλλά κυρίως με το πώς αντιμετωπίζονται (έχουν αντιμετωπιστεί) από γονείς, οικογένεια, φίλους, ευρύτερο κοινωνικό πλαίσιο (στο παρόν και στο παρελθόν). </a:t>
            </a:r>
            <a:endParaRPr lang="en-US" dirty="0"/>
          </a:p>
        </p:txBody>
      </p:sp>
    </p:spTree>
    <p:extLst>
      <p:ext uri="{BB962C8B-B14F-4D97-AF65-F5344CB8AC3E}">
        <p14:creationId xmlns:p14="http://schemas.microsoft.com/office/powerpoint/2010/main" val="411727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fontScale="92500"/>
          </a:bodyPr>
          <a:lstStyle/>
          <a:p>
            <a:pPr marL="0" indent="0">
              <a:buNone/>
            </a:pPr>
            <a:r>
              <a:rPr lang="el-GR" b="1" dirty="0"/>
              <a:t>Αυτοεκτίμηση: η διαμόρφωση θετικής ή αρνητικής εικόνας του εαυτού.</a:t>
            </a:r>
          </a:p>
          <a:p>
            <a:pPr marL="0" indent="0">
              <a:buNone/>
            </a:pPr>
            <a:r>
              <a:rPr lang="el-GR" dirty="0"/>
              <a:t>Τρία γονεϊκά χαρακτηριστικά συνδυάζονται και δημιουργούν υψηλή αυτοεκτίμηση κατά τη μέση παιδική ηλικία:</a:t>
            </a:r>
          </a:p>
          <a:p>
            <a:r>
              <a:rPr lang="el-GR" dirty="0"/>
              <a:t>Αποδοχή (στενή και τρυφερή σχέση, υποστήριξη, ενδιαφέρον, φροντίδα, εκτίμηση)</a:t>
            </a:r>
          </a:p>
          <a:p>
            <a:r>
              <a:rPr lang="el-GR" dirty="0"/>
              <a:t>Σαφώς καθορισμένα όρια</a:t>
            </a:r>
          </a:p>
          <a:p>
            <a:r>
              <a:rPr lang="el-GR" dirty="0"/>
              <a:t>Σεβασμός στην ατομικότητα του παιδιού</a:t>
            </a:r>
          </a:p>
          <a:p>
            <a:pPr marL="0" indent="0">
              <a:buNone/>
            </a:pPr>
            <a:r>
              <a:rPr lang="el-GR" dirty="0"/>
              <a:t>Ε</a:t>
            </a:r>
            <a:r>
              <a:rPr lang="en-US" dirty="0" err="1"/>
              <a:t>π</a:t>
            </a:r>
            <a:r>
              <a:rPr lang="el-GR" dirty="0"/>
              <a:t>ομένως: Η ανάπτυξη της αυτοεκτίμησης συνδέεται με τον </a:t>
            </a:r>
            <a:r>
              <a:rPr lang="el-GR" b="1" dirty="0"/>
              <a:t>αυστηρό γονεϊκό τύπο. </a:t>
            </a:r>
          </a:p>
          <a:p>
            <a:pPr marL="0" indent="0">
              <a:buNone/>
            </a:pPr>
            <a:endParaRPr lang="el-GR" dirty="0"/>
          </a:p>
        </p:txBody>
      </p:sp>
    </p:spTree>
    <p:extLst>
      <p:ext uri="{BB962C8B-B14F-4D97-AF65-F5344CB8AC3E}">
        <p14:creationId xmlns:p14="http://schemas.microsoft.com/office/powerpoint/2010/main" val="63461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lnSpcReduction="10000"/>
          </a:bodyPr>
          <a:lstStyle/>
          <a:p>
            <a:pPr marL="0" indent="0">
              <a:buNone/>
            </a:pPr>
            <a:r>
              <a:rPr lang="el-GR" b="1" dirty="0"/>
              <a:t>Αυτοεκτίμηση: η διαμόρφωση θετικής ή αρνητικής εικόνας του εαυτού.</a:t>
            </a:r>
          </a:p>
          <a:p>
            <a:pPr marL="0" indent="0">
              <a:buNone/>
            </a:pPr>
            <a:endParaRPr lang="el-GR" b="1" dirty="0"/>
          </a:p>
          <a:p>
            <a:pPr marL="0" indent="0">
              <a:buNone/>
            </a:pPr>
            <a:r>
              <a:rPr lang="el-GR" dirty="0"/>
              <a:t>Ο «</a:t>
            </a:r>
            <a:r>
              <a:rPr lang="el-GR" i="1" dirty="0"/>
              <a:t>φαύλος κύκλος της χαμηλής αυτοεκτίμησης»</a:t>
            </a:r>
          </a:p>
          <a:p>
            <a:pPr marL="0" indent="0">
              <a:buNone/>
            </a:pPr>
            <a:r>
              <a:rPr lang="el-GR" dirty="0"/>
              <a:t>Χαμηλή αυτοεκτίμηση                 χαμηλή προσδοκία χαμηλή προσπάθεια και υψηλό άγχος               χαμηλή απόδοση                   ενίσχυση της χαμηλής αυτοεκτίμησης</a:t>
            </a:r>
          </a:p>
          <a:p>
            <a:pPr marL="0" indent="0">
              <a:buNone/>
            </a:pPr>
            <a:endParaRPr lang="el-GR" dirty="0"/>
          </a:p>
          <a:p>
            <a:pPr marL="0" indent="0">
              <a:buNone/>
            </a:pPr>
            <a:r>
              <a:rPr lang="el-GR" dirty="0"/>
              <a:t>Αντίστοιχα, </a:t>
            </a:r>
            <a:r>
              <a:rPr lang="el-GR" i="1" dirty="0"/>
              <a:t>«ο κύκλος της επιτυχίας»</a:t>
            </a:r>
            <a:endParaRPr lang="el-GR" dirty="0"/>
          </a:p>
        </p:txBody>
      </p:sp>
      <p:sp>
        <p:nvSpPr>
          <p:cNvPr id="4" name="Δεξιό βέλος 3"/>
          <p:cNvSpPr/>
          <p:nvPr/>
        </p:nvSpPr>
        <p:spPr>
          <a:xfrm>
            <a:off x="3923928" y="3692577"/>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2360" y="3696670"/>
            <a:ext cx="1006475"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4070045"/>
            <a:ext cx="1006475" cy="271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9" y="4373389"/>
            <a:ext cx="1006475" cy="271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8491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fontScale="92500"/>
          </a:bodyPr>
          <a:lstStyle/>
          <a:p>
            <a:pPr marL="0" indent="0">
              <a:buNone/>
            </a:pPr>
            <a:r>
              <a:rPr lang="el-GR" b="1" dirty="0"/>
              <a:t>Αυτοεκτίμηση: η διαμόρφωση θετικής ή αρνητικής εικόνας του εαυτού. Συνεισφορά των δασκάλων.</a:t>
            </a:r>
          </a:p>
          <a:p>
            <a:pPr marL="0" indent="0">
              <a:buNone/>
            </a:pPr>
            <a:endParaRPr lang="el-GR" b="1" dirty="0"/>
          </a:p>
          <a:p>
            <a:pPr marL="0" indent="0">
              <a:buNone/>
            </a:pPr>
            <a:r>
              <a:rPr lang="el-GR" dirty="0"/>
              <a:t>Ο σημαντικός ρόλος του επαίνου </a:t>
            </a:r>
          </a:p>
          <a:p>
            <a:r>
              <a:rPr lang="el-GR" dirty="0"/>
              <a:t>Με μέτρο</a:t>
            </a:r>
          </a:p>
          <a:p>
            <a:r>
              <a:rPr lang="el-GR" dirty="0"/>
              <a:t>Για πραγματικά επιτεύγματα</a:t>
            </a:r>
          </a:p>
          <a:p>
            <a:pPr marL="0" indent="0">
              <a:buNone/>
            </a:pPr>
            <a:endParaRPr lang="el-GR" dirty="0"/>
          </a:p>
          <a:p>
            <a:pPr marL="0" indent="0">
              <a:buNone/>
            </a:pPr>
            <a:r>
              <a:rPr lang="el-GR" dirty="0"/>
              <a:t>Ο υπερβολικός έπαινος μπορεί να αποτρέψει την ανάπτυξη μιας πραγματικής αίσθησης των δυνατών σημείων αλλά και των αδυναμιών, με αποτέλεσμα τη σύγχυση και τη ματαίωση.</a:t>
            </a:r>
          </a:p>
        </p:txBody>
      </p:sp>
    </p:spTree>
    <p:extLst>
      <p:ext uri="{BB962C8B-B14F-4D97-AF65-F5344CB8AC3E}">
        <p14:creationId xmlns:p14="http://schemas.microsoft.com/office/powerpoint/2010/main" val="1100758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4800" dirty="0"/>
              <a:t>Αναπτυξιακές συγκρούσεις</a:t>
            </a:r>
          </a:p>
        </p:txBody>
      </p:sp>
      <p:sp>
        <p:nvSpPr>
          <p:cNvPr id="3" name="Θέση κειμένου 2"/>
          <p:cNvSpPr>
            <a:spLocks noGrp="1"/>
          </p:cNvSpPr>
          <p:nvPr>
            <p:ph type="body" idx="1"/>
          </p:nvPr>
        </p:nvSpPr>
        <p:spPr/>
        <p:txBody>
          <a:bodyPr>
            <a:normAutofit/>
          </a:bodyPr>
          <a:lstStyle/>
          <a:p>
            <a:endParaRPr lang="el-GR" i="1" dirty="0"/>
          </a:p>
          <a:p>
            <a:r>
              <a:rPr lang="el-GR" i="1" dirty="0"/>
              <a:t>Λανθάνουσα περίοδος </a:t>
            </a:r>
            <a:r>
              <a:rPr lang="en-US" dirty="0"/>
              <a:t>(Freud)</a:t>
            </a:r>
            <a:endParaRPr lang="el-GR" i="1" dirty="0"/>
          </a:p>
          <a:p>
            <a:r>
              <a:rPr lang="el-GR" i="1" dirty="0"/>
              <a:t>Φιλοπονία-Κατωτερότητα (</a:t>
            </a:r>
            <a:r>
              <a:rPr lang="en-US" dirty="0"/>
              <a:t>Erikson</a:t>
            </a:r>
            <a:r>
              <a:rPr lang="el-GR" dirty="0"/>
              <a:t>)</a:t>
            </a:r>
            <a:r>
              <a:rPr lang="en-US" dirty="0"/>
              <a:t> </a:t>
            </a:r>
            <a:endParaRPr lang="el-GR" dirty="0"/>
          </a:p>
        </p:txBody>
      </p:sp>
    </p:spTree>
    <p:extLst>
      <p:ext uri="{BB962C8B-B14F-4D97-AF65-F5344CB8AC3E}">
        <p14:creationId xmlns:p14="http://schemas.microsoft.com/office/powerpoint/2010/main" val="747482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Freud: </a:t>
            </a:r>
            <a:r>
              <a:rPr lang="el-GR" dirty="0"/>
              <a:t>η λανθάνουσα περίοδος</a:t>
            </a:r>
          </a:p>
        </p:txBody>
      </p:sp>
      <p:sp>
        <p:nvSpPr>
          <p:cNvPr id="3" name="Θέση περιεχομένου 2"/>
          <p:cNvSpPr>
            <a:spLocks noGrp="1"/>
          </p:cNvSpPr>
          <p:nvPr>
            <p:ph idx="1"/>
          </p:nvPr>
        </p:nvSpPr>
        <p:spPr/>
        <p:txBody>
          <a:bodyPr>
            <a:normAutofit/>
          </a:bodyPr>
          <a:lstStyle/>
          <a:p>
            <a:pPr marL="0" indent="0">
              <a:buNone/>
            </a:pPr>
            <a:r>
              <a:rPr lang="el-GR" dirty="0"/>
              <a:t>Μετά την ταραχή της προ-οιδιπόδειας αναπτυξιακής περιόδου και τη λύση του οιδιπόδειας σύγκρουσης μέσω της ταύτισης με το γονέα του ίδιου φύλου, έρχεται η λανθάνουσα περίοδος.</a:t>
            </a:r>
          </a:p>
          <a:p>
            <a:pPr marL="0" indent="0"/>
            <a:r>
              <a:rPr lang="el-GR" dirty="0"/>
              <a:t> Η σεξουαλικότητα «λανθάνει» και το παιδί μπορεί να αφοσιωθεί σε άλλους, κυρίως γνωστικούς στόχους και να αρχίσει να απομακρύνεται από την οικογένεια.</a:t>
            </a:r>
          </a:p>
          <a:p>
            <a:pPr marL="0" indent="0"/>
            <a:r>
              <a:rPr lang="el-GR" dirty="0"/>
              <a:t>Ερώτημα: υπάρχει πραγματικά λανθάνουσα περίοδος στην εποχή μας; </a:t>
            </a:r>
          </a:p>
        </p:txBody>
      </p:sp>
    </p:spTree>
    <p:extLst>
      <p:ext uri="{BB962C8B-B14F-4D97-AF65-F5344CB8AC3E}">
        <p14:creationId xmlns:p14="http://schemas.microsoft.com/office/powerpoint/2010/main" val="2860745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400" dirty="0"/>
              <a:t>Τα δίπολα του </a:t>
            </a:r>
            <a:r>
              <a:rPr lang="en-US" sz="4400" dirty="0"/>
              <a:t>Erikson</a:t>
            </a:r>
            <a:r>
              <a:rPr lang="el-GR" sz="4400" dirty="0"/>
              <a:t> </a:t>
            </a:r>
            <a:endParaRPr lang="en-US" sz="4400" dirty="0"/>
          </a:p>
        </p:txBody>
      </p:sp>
      <p:sp>
        <p:nvSpPr>
          <p:cNvPr id="3" name="Content Placeholder 2"/>
          <p:cNvSpPr>
            <a:spLocks noGrp="1"/>
          </p:cNvSpPr>
          <p:nvPr>
            <p:ph idx="1"/>
          </p:nvPr>
        </p:nvSpPr>
        <p:spPr/>
        <p:txBody>
          <a:bodyPr>
            <a:normAutofit/>
          </a:bodyPr>
          <a:lstStyle/>
          <a:p>
            <a:r>
              <a:rPr lang="el-GR" dirty="0"/>
              <a:t>Γέννηση έως 1 έτους: θεμελιώδης εμπιστοσύνη ή δυσπιστία</a:t>
            </a:r>
          </a:p>
          <a:p>
            <a:r>
              <a:rPr lang="el-GR" dirty="0"/>
              <a:t>1-3 ετών: Αυτονομία ή ντροπή και αμφιβολία</a:t>
            </a:r>
          </a:p>
          <a:p>
            <a:r>
              <a:rPr lang="el-GR" dirty="0"/>
              <a:t>3-6 ετών: Πρωτοβουλία ή ενοχή</a:t>
            </a:r>
          </a:p>
          <a:p>
            <a:r>
              <a:rPr lang="el-GR" dirty="0">
                <a:solidFill>
                  <a:srgbClr val="FF0000"/>
                </a:solidFill>
              </a:rPr>
              <a:t>6-12 ετών: Εργατικότητα ή αίσθημα κατωτερότητας</a:t>
            </a:r>
          </a:p>
          <a:p>
            <a:r>
              <a:rPr lang="el-GR" dirty="0"/>
              <a:t>12-20 ετών: Ταυτότητα ή σύγχυση ρόλων</a:t>
            </a:r>
          </a:p>
          <a:p>
            <a:r>
              <a:rPr lang="en-US" dirty="0"/>
              <a:t>20</a:t>
            </a:r>
            <a:r>
              <a:rPr lang="el-GR" dirty="0"/>
              <a:t>-</a:t>
            </a:r>
            <a:r>
              <a:rPr lang="en-US" dirty="0"/>
              <a:t>40 </a:t>
            </a:r>
            <a:r>
              <a:rPr lang="en-US" dirty="0" err="1"/>
              <a:t>ετών</a:t>
            </a:r>
            <a:r>
              <a:rPr lang="el-GR" dirty="0"/>
              <a:t>: Οικειότητα ή απομόνωση</a:t>
            </a:r>
            <a:r>
              <a:rPr lang="en-US" dirty="0"/>
              <a:t> </a:t>
            </a:r>
          </a:p>
          <a:p>
            <a:r>
              <a:rPr lang="en-US" dirty="0"/>
              <a:t>40</a:t>
            </a:r>
            <a:r>
              <a:rPr lang="el-GR" dirty="0"/>
              <a:t>-</a:t>
            </a:r>
            <a:r>
              <a:rPr lang="en-US" dirty="0"/>
              <a:t>65 </a:t>
            </a:r>
            <a:r>
              <a:rPr lang="en-US" dirty="0" err="1"/>
              <a:t>ετών</a:t>
            </a:r>
            <a:r>
              <a:rPr lang="el-GR" dirty="0"/>
              <a:t>: Παραγωγικότητα ή απραξία</a:t>
            </a:r>
            <a:r>
              <a:rPr lang="en-US" dirty="0"/>
              <a:t> </a:t>
            </a:r>
          </a:p>
          <a:p>
            <a:r>
              <a:rPr lang="en-US" dirty="0" err="1"/>
              <a:t>Τρ</a:t>
            </a:r>
            <a:r>
              <a:rPr lang="el-GR" dirty="0"/>
              <a:t>ίτη ηλικία: Πληρότητα του εγώ ή απελπισία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Εργατικότητα-κατωτερότητα</a:t>
            </a:r>
          </a:p>
        </p:txBody>
      </p:sp>
      <p:sp>
        <p:nvSpPr>
          <p:cNvPr id="3" name="Θέση περιεχομένου 2"/>
          <p:cNvSpPr>
            <a:spLocks noGrp="1"/>
          </p:cNvSpPr>
          <p:nvPr>
            <p:ph idx="1"/>
          </p:nvPr>
        </p:nvSpPr>
        <p:spPr/>
        <p:txBody>
          <a:bodyPr>
            <a:normAutofit fontScale="92500" lnSpcReduction="10000"/>
          </a:bodyPr>
          <a:lstStyle/>
          <a:p>
            <a:pPr marL="0" indent="0"/>
            <a:r>
              <a:rPr lang="el-GR" dirty="0"/>
              <a:t>Το στάδιο αυτό χαρακτηρίζεται από την προσπάθεια του παιδιού να αποκτήσει κατάλληλες δεξιότητες και να ανταποκριθεί στις προκλήσεις με τις οποίες έρχεται αντιμέτωπο στο σπίτι, στο σχολείο και στην ευρύτερη κοινότητα.</a:t>
            </a:r>
          </a:p>
          <a:p>
            <a:pPr marL="0" indent="0"/>
            <a:r>
              <a:rPr lang="el-GR" dirty="0"/>
              <a:t>Όταν οι προσπάθειες αυτές είναι επιτυχείς, τα παιδιά αποκομίζουν ένα αίσθημα ικανότητας και επάρκειας. Διαφορετικά, το αίσθημα είναι αυτό της κατωτερότητας. Ως αποτέλεσμα, το παιδί μπορεί να σταματήσει την προσπάθεια δείχνοντας μειωμένο ενδιαφέρον τόσο για ακαδημαϊκή αναζήτηση όσο και για τις συναναστροφές με τους συνομηλίκους.</a:t>
            </a:r>
          </a:p>
          <a:p>
            <a:pPr marL="0" indent="0">
              <a:buNone/>
            </a:pPr>
            <a:endParaRPr lang="el-GR" dirty="0"/>
          </a:p>
        </p:txBody>
      </p:sp>
    </p:spTree>
    <p:extLst>
      <p:ext uri="{BB962C8B-B14F-4D97-AF65-F5344CB8AC3E}">
        <p14:creationId xmlns:p14="http://schemas.microsoft.com/office/powerpoint/2010/main" val="2860745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0352" y="1316736"/>
            <a:ext cx="7772400" cy="2904352"/>
          </a:xfrm>
        </p:spPr>
        <p:txBody>
          <a:bodyPr/>
          <a:lstStyle/>
          <a:p>
            <a:r>
              <a:rPr lang="el-GR" sz="4400" dirty="0"/>
              <a:t>Ηθικότητα</a:t>
            </a:r>
          </a:p>
        </p:txBody>
      </p:sp>
      <p:sp>
        <p:nvSpPr>
          <p:cNvPr id="3" name="Θέση κειμένου 2"/>
          <p:cNvSpPr>
            <a:spLocks noGrp="1"/>
          </p:cNvSpPr>
          <p:nvPr>
            <p:ph type="body" idx="1"/>
          </p:nvPr>
        </p:nvSpPr>
        <p:spPr>
          <a:xfrm>
            <a:off x="530352" y="4738254"/>
            <a:ext cx="7772400" cy="1643073"/>
          </a:xfrm>
        </p:spPr>
        <p:txBody>
          <a:bodyPr/>
          <a:lstStyle/>
          <a:p>
            <a:endParaRPr lang="el-GR" dirty="0"/>
          </a:p>
        </p:txBody>
      </p:sp>
    </p:spTree>
    <p:extLst>
      <p:ext uri="{BB962C8B-B14F-4D97-AF65-F5344CB8AC3E}">
        <p14:creationId xmlns:p14="http://schemas.microsoft.com/office/powerpoint/2010/main" val="3772317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7"/>
            <a:ext cx="8305800" cy="5821403"/>
          </a:xfrm>
        </p:spPr>
        <p:txBody>
          <a:bodyPr>
            <a:normAutofit/>
          </a:bodyPr>
          <a:lstStyle/>
          <a:p>
            <a:r>
              <a:rPr lang="el-GR" dirty="0"/>
              <a:t>1.Έννοια του εαυτού</a:t>
            </a:r>
            <a:br>
              <a:rPr lang="el-GR" dirty="0"/>
            </a:br>
            <a:r>
              <a:rPr lang="el-GR" dirty="0"/>
              <a:t>2.Αναπτυξιακές συγκρούσεις</a:t>
            </a:r>
            <a:br>
              <a:rPr lang="el-GR" dirty="0"/>
            </a:br>
            <a:r>
              <a:rPr lang="en-US" dirty="0"/>
              <a:t>3. H</a:t>
            </a:r>
            <a:r>
              <a:rPr lang="el-GR" dirty="0" err="1"/>
              <a:t>θικότητα</a:t>
            </a:r>
            <a:br>
              <a:rPr lang="el-GR" dirty="0"/>
            </a:br>
            <a:br>
              <a:rPr lang="el-GR" dirty="0"/>
            </a:br>
            <a:endParaRPr lang="el-GR" dirty="0"/>
          </a:p>
        </p:txBody>
      </p:sp>
    </p:spTree>
    <p:extLst>
      <p:ext uri="{BB962C8B-B14F-4D97-AF65-F5344CB8AC3E}">
        <p14:creationId xmlns:p14="http://schemas.microsoft.com/office/powerpoint/2010/main" val="824996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a:t>
            </a:r>
          </a:p>
        </p:txBody>
      </p:sp>
      <p:sp>
        <p:nvSpPr>
          <p:cNvPr id="3" name="Θέση περιεχομένου 2"/>
          <p:cNvSpPr>
            <a:spLocks noGrp="1"/>
          </p:cNvSpPr>
          <p:nvPr>
            <p:ph idx="1"/>
          </p:nvPr>
        </p:nvSpPr>
        <p:spPr/>
        <p:txBody>
          <a:bodyPr>
            <a:normAutofit lnSpcReduction="10000"/>
          </a:bodyPr>
          <a:lstStyle/>
          <a:p>
            <a:r>
              <a:rPr lang="el-GR" i="1" dirty="0"/>
              <a:t>«Αναφέρεται στην αίσθηση που έχουν οι άνθρωποι για τη δικαιοσύνη και για το τι είναι σωστό και τι λάθος»</a:t>
            </a:r>
            <a:endParaRPr lang="el-GR" dirty="0"/>
          </a:p>
          <a:p>
            <a:r>
              <a:rPr lang="el-GR" dirty="0"/>
              <a:t>Καθώς μεγαλώνουν τα παιδιά, σιγά-σιγά ξεχωρίζουν το καλό από το κακό, την καλοσύνη από τη σκληρότητα, το δίκαιο από το άδικο.</a:t>
            </a:r>
          </a:p>
          <a:p>
            <a:r>
              <a:rPr lang="el-GR" dirty="0"/>
              <a:t>Η ώριμη ηθική κρίση βέβαια, δεν είναι απλή εκμάθηση κοινωνικών κανόνων και συμβάσεων. Πέρα από αυτό, περιλαμβάνει την ικανότητα λήψης αποφάσεων σχετικά με το τι είναι σωστό και τι λάθος, και την ανάλογη ρύθμιση της συμπεριφοράς </a:t>
            </a:r>
          </a:p>
          <a:p>
            <a:pPr marL="0" indent="0" algn="r">
              <a:buNone/>
            </a:pPr>
            <a:r>
              <a:rPr lang="el-GR" dirty="0"/>
              <a:t> </a:t>
            </a:r>
            <a:r>
              <a:rPr lang="el-GR" sz="1800" dirty="0"/>
              <a:t>(</a:t>
            </a:r>
            <a:r>
              <a:rPr lang="en-US" sz="1800" dirty="0"/>
              <a:t>Craig &amp; </a:t>
            </a:r>
            <a:r>
              <a:rPr lang="en-US" sz="1800" dirty="0" err="1"/>
              <a:t>Baucum</a:t>
            </a:r>
            <a:r>
              <a:rPr lang="en-US" sz="1800" dirty="0"/>
              <a:t>, 2007, </a:t>
            </a:r>
            <a:r>
              <a:rPr lang="el-GR" sz="1800" dirty="0"/>
              <a:t>τόμος α, σελ. 632)</a:t>
            </a:r>
          </a:p>
        </p:txBody>
      </p:sp>
    </p:spTree>
    <p:extLst>
      <p:ext uri="{BB962C8B-B14F-4D97-AF65-F5344CB8AC3E}">
        <p14:creationId xmlns:p14="http://schemas.microsoft.com/office/powerpoint/2010/main" val="2507067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 </a:t>
            </a:r>
            <a:r>
              <a:rPr lang="en-US" dirty="0"/>
              <a:t>Piaget</a:t>
            </a:r>
            <a:endParaRPr lang="el-GR" dirty="0"/>
          </a:p>
        </p:txBody>
      </p:sp>
      <p:sp>
        <p:nvSpPr>
          <p:cNvPr id="3" name="Θέση περιεχομένου 2"/>
          <p:cNvSpPr>
            <a:spLocks noGrp="1"/>
          </p:cNvSpPr>
          <p:nvPr>
            <p:ph idx="1"/>
          </p:nvPr>
        </p:nvSpPr>
        <p:spPr>
          <a:xfrm>
            <a:off x="457200" y="1772816"/>
            <a:ext cx="8229600" cy="4896544"/>
          </a:xfrm>
        </p:spPr>
        <p:txBody>
          <a:bodyPr>
            <a:normAutofit/>
          </a:bodyPr>
          <a:lstStyle/>
          <a:p>
            <a:pPr marL="0" indent="0">
              <a:buNone/>
            </a:pPr>
            <a:r>
              <a:rPr lang="el-GR" dirty="0"/>
              <a:t>Θυμόμαστε ότι:</a:t>
            </a:r>
          </a:p>
          <a:p>
            <a:pPr marL="0" indent="0">
              <a:buNone/>
            </a:pPr>
            <a:r>
              <a:rPr lang="el-GR" dirty="0"/>
              <a:t>Η ανάπτυξη της ηθικής κατά τον </a:t>
            </a:r>
            <a:r>
              <a:rPr lang="en-US" dirty="0"/>
              <a:t>Piaget </a:t>
            </a:r>
            <a:r>
              <a:rPr lang="el-GR" dirty="0"/>
              <a:t>ξεκινά από το στάδιο της </a:t>
            </a:r>
            <a:r>
              <a:rPr lang="el-GR" b="1" dirty="0"/>
              <a:t>ετερόνομης ηθικής (ηθικός ρεαλισμός), </a:t>
            </a:r>
            <a:r>
              <a:rPr lang="el-GR" dirty="0"/>
              <a:t>η οποία χαρακτηρίζει τα παιδιά στην πρώτη παιδική ηλικία.</a:t>
            </a:r>
          </a:p>
          <a:p>
            <a:pPr marL="0" indent="0">
              <a:buNone/>
            </a:pPr>
            <a:r>
              <a:rPr lang="el-GR" dirty="0"/>
              <a:t>Χαρακτηριστικά της ετερόνομης ηθικής είναι α) η αδιαπραγμάτευτη υπακοή στους κανόνες (οι οποίοι τίθενται από πιο ισχυρά άτομα, όπως οι γονείς) καθώς και β) η αξιολόγηση μιας πράξης βάσει του αποτελέσματος και όχι βάσει των προθέσεων.</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3210320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 </a:t>
            </a:r>
            <a:r>
              <a:rPr lang="en-US" dirty="0"/>
              <a:t>Piaget</a:t>
            </a:r>
            <a:endParaRPr lang="el-GR" dirty="0"/>
          </a:p>
        </p:txBody>
      </p:sp>
      <p:sp>
        <p:nvSpPr>
          <p:cNvPr id="3" name="Θέση περιεχομένου 2"/>
          <p:cNvSpPr>
            <a:spLocks noGrp="1"/>
          </p:cNvSpPr>
          <p:nvPr>
            <p:ph idx="1"/>
          </p:nvPr>
        </p:nvSpPr>
        <p:spPr>
          <a:xfrm>
            <a:off x="457200" y="1847088"/>
            <a:ext cx="8229600" cy="4896544"/>
          </a:xfrm>
        </p:spPr>
        <p:txBody>
          <a:bodyPr>
            <a:normAutofit/>
          </a:bodyPr>
          <a:lstStyle/>
          <a:p>
            <a:pPr marL="0" indent="0">
              <a:buNone/>
            </a:pPr>
            <a:r>
              <a:rPr lang="el-GR" dirty="0"/>
              <a:t>Καθώς τα παιδιά μπαίνουν στη μέση παιδική ηλικία και οι συναλλαγές τους με συνομήλικους αυξάνονται αλλά και γίνονται πιο ανεξάρτητες από τους ενήλικες, η ετερόνομη ηθική δίνει τη θέση της στην </a:t>
            </a:r>
            <a:r>
              <a:rPr lang="el-GR" b="1" dirty="0"/>
              <a:t>αυτόνομη ηθική: </a:t>
            </a:r>
            <a:r>
              <a:rPr lang="el-GR" dirty="0"/>
              <a:t>οι κανόνες μπορούν να αλλάξουν, αν οι εμπλεκόμενοι συμφωνούν. </a:t>
            </a:r>
          </a:p>
          <a:p>
            <a:pPr marL="0" indent="0">
              <a:buNone/>
            </a:pPr>
            <a:r>
              <a:rPr lang="el-GR" dirty="0"/>
              <a:t>Αυτό οδηγεί στην κατανόηση ότι α) δεν υπάρχει απόλυτο σωστό ή λάθος και ότι β) η ηθική δεν εξαρτάται μόνο από τις επιπτώσεις αλλά και από τις προθέσεις.</a:t>
            </a:r>
          </a:p>
          <a:p>
            <a:pPr marL="0" indent="0" algn="r">
              <a:buNone/>
            </a:pPr>
            <a:r>
              <a:rPr lang="el-GR" sz="1800" dirty="0"/>
              <a:t>(</a:t>
            </a:r>
            <a:r>
              <a:rPr lang="en-US" sz="1800" dirty="0"/>
              <a:t>Craig &amp; </a:t>
            </a:r>
            <a:r>
              <a:rPr lang="en-US" sz="1800" dirty="0" err="1"/>
              <a:t>Baucum</a:t>
            </a:r>
            <a:r>
              <a:rPr lang="en-US" sz="1800" dirty="0"/>
              <a:t>, 2007, </a:t>
            </a:r>
            <a:r>
              <a:rPr lang="el-GR" sz="1800" dirty="0"/>
              <a:t>τόμος α, σελ. 633).</a:t>
            </a:r>
            <a:endParaRPr lang="en-US" sz="18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3589239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Ηθική ανάπτυξη-</a:t>
            </a:r>
            <a:r>
              <a:rPr lang="en-US" sz="4000" dirty="0"/>
              <a:t>Kohlberg </a:t>
            </a:r>
            <a:endParaRPr lang="el-GR" sz="4000" dirty="0"/>
          </a:p>
        </p:txBody>
      </p:sp>
      <p:sp>
        <p:nvSpPr>
          <p:cNvPr id="3" name="Θέση περιεχομένου 2"/>
          <p:cNvSpPr>
            <a:spLocks noGrp="1"/>
          </p:cNvSpPr>
          <p:nvPr>
            <p:ph idx="1"/>
          </p:nvPr>
        </p:nvSpPr>
        <p:spPr/>
        <p:txBody>
          <a:bodyPr>
            <a:normAutofit/>
          </a:bodyPr>
          <a:lstStyle/>
          <a:p>
            <a:r>
              <a:rPr lang="el-GR" dirty="0"/>
              <a:t>Ο </a:t>
            </a:r>
            <a:r>
              <a:rPr lang="en-US" dirty="0"/>
              <a:t>Kohlberg</a:t>
            </a:r>
            <a:r>
              <a:rPr lang="el-GR" dirty="0"/>
              <a:t> (1981, 1984), επεκτείνοντας τη θεωρία του </a:t>
            </a:r>
            <a:r>
              <a:rPr lang="en-US" dirty="0"/>
              <a:t>Piaget, </a:t>
            </a:r>
            <a:r>
              <a:rPr lang="el-GR" dirty="0"/>
              <a:t> υποστήριξε ότι η ανάπτυξη της ηθικής σκέψης και κρίσης πραγματοποιείται μέσα από διακριτά στάδια, με σταθερή αλληλουχία,  τα οποία βασίζονται στη γνωστική ανάπτυξη.</a:t>
            </a:r>
          </a:p>
          <a:p>
            <a:r>
              <a:rPr lang="el-GR" dirty="0"/>
              <a:t>Παρουσίασε στους συμμετέχοντες στην έρευνά του (όλοι άντρες) ιστορίες με ηθικά διλήμματα τα οποία αντιμετώπιζε ο βασικός ήρωας και ο συμμετέχων έπρεπε να δώσει τη λύση και να υποστηρίξει το συλλογισμό του. </a:t>
            </a:r>
          </a:p>
        </p:txBody>
      </p:sp>
    </p:spTree>
    <p:extLst>
      <p:ext uri="{BB962C8B-B14F-4D97-AF65-F5344CB8AC3E}">
        <p14:creationId xmlns:p14="http://schemas.microsoft.com/office/powerpoint/2010/main" val="434756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Τα ηθικά διλήμματα- </a:t>
            </a:r>
            <a:r>
              <a:rPr lang="en-US" sz="3600" dirty="0"/>
              <a:t>Kohlberg </a:t>
            </a:r>
            <a:endParaRPr lang="el-GR" sz="3600" dirty="0"/>
          </a:p>
        </p:txBody>
      </p:sp>
      <p:sp>
        <p:nvSpPr>
          <p:cNvPr id="3" name="Θέση περιεχομένου 2"/>
          <p:cNvSpPr>
            <a:spLocks noGrp="1"/>
          </p:cNvSpPr>
          <p:nvPr>
            <p:ph idx="1"/>
          </p:nvPr>
        </p:nvSpPr>
        <p:spPr>
          <a:xfrm>
            <a:off x="457200" y="2060848"/>
            <a:ext cx="8229600" cy="4263752"/>
          </a:xfrm>
        </p:spPr>
        <p:txBody>
          <a:bodyPr>
            <a:normAutofit fontScale="92500" lnSpcReduction="20000"/>
          </a:bodyPr>
          <a:lstStyle/>
          <a:p>
            <a:pPr algn="ctr">
              <a:lnSpc>
                <a:spcPct val="80000"/>
              </a:lnSpc>
              <a:buNone/>
            </a:pPr>
            <a:r>
              <a:rPr lang="el-GR" sz="2800" b="1" i="1" dirty="0"/>
              <a:t>Παράδειγμα: Το Δίλημμα του </a:t>
            </a:r>
            <a:r>
              <a:rPr lang="el-GR" sz="2800" b="1" i="1" dirty="0" err="1"/>
              <a:t>Χάιντς</a:t>
            </a:r>
            <a:endParaRPr lang="el-GR" sz="2800" b="1" i="1" dirty="0"/>
          </a:p>
          <a:p>
            <a:pPr>
              <a:lnSpc>
                <a:spcPct val="80000"/>
              </a:lnSpc>
              <a:buNone/>
            </a:pPr>
            <a:endParaRPr lang="el-GR" sz="2800" b="1" i="1" dirty="0"/>
          </a:p>
          <a:p>
            <a:pPr>
              <a:lnSpc>
                <a:spcPct val="80000"/>
              </a:lnSpc>
              <a:buNone/>
            </a:pPr>
            <a:r>
              <a:rPr lang="el-GR" sz="2800" dirty="0"/>
              <a:t>	«</a:t>
            </a:r>
            <a:r>
              <a:rPr lang="el-GR" sz="2400" i="1" dirty="0"/>
              <a:t>Στην Ευρώπη μία γυναίκα ήταν ετοιμοθάνατη επειδή έπασχε από κάποια σπάνια μορφή καρκίνου. Υπήρχε ένα φάρμακο που κατά τη γνώμη των γιατρών, ίσως</a:t>
            </a:r>
            <a:r>
              <a:rPr lang="en-US" sz="2400" i="1" dirty="0"/>
              <a:t> </a:t>
            </a:r>
            <a:r>
              <a:rPr lang="el-GR" sz="2400" i="1" dirty="0"/>
              <a:t>μπορούσε να την σώσει. Ήταν ένα είδος ραδίου, που είχε πρόσφατα ανακαλύψει ένας φαρμακοποιός</a:t>
            </a:r>
            <a:r>
              <a:rPr lang="en-US" sz="2400" i="1" dirty="0"/>
              <a:t> </a:t>
            </a:r>
            <a:r>
              <a:rPr lang="el-GR" sz="2400" i="1" dirty="0"/>
              <a:t>στην ίδια πόλη. Η παρασκευή του φαρμάκου στοίχιζε ακριβά. Πλήρωνε 200 δολάρια για το ράδιο και χρέωνε 2.000 δολάρια κάθε μικρή δόση του φαρμάκου. Ο σύζυγος της άρρωστης</a:t>
            </a:r>
            <a:r>
              <a:rPr lang="en-US" sz="2400" i="1" dirty="0"/>
              <a:t> </a:t>
            </a:r>
            <a:r>
              <a:rPr lang="el-GR" sz="2400" i="1" dirty="0"/>
              <a:t>γυναίκας, ο </a:t>
            </a:r>
            <a:r>
              <a:rPr lang="el-GR" sz="2400" i="1" dirty="0" err="1"/>
              <a:t>Χάιντς</a:t>
            </a:r>
            <a:r>
              <a:rPr lang="el-GR" sz="2400" i="1" dirty="0"/>
              <a:t>, πήγε σε όλους όσους</a:t>
            </a:r>
            <a:r>
              <a:rPr lang="en-US" sz="2400" i="1" dirty="0"/>
              <a:t> </a:t>
            </a:r>
            <a:r>
              <a:rPr lang="el-GR" sz="2400" i="1" dirty="0"/>
              <a:t>γνώριζε για να δανειστεί τα χρήματα, κατάφερε όμως</a:t>
            </a:r>
            <a:r>
              <a:rPr lang="en-US" sz="2400" i="1" dirty="0"/>
              <a:t> </a:t>
            </a:r>
            <a:r>
              <a:rPr lang="el-GR" sz="2400" i="1" dirty="0"/>
              <a:t>να συγκεντρώσει μόνον γύρω στα 1.000 δολάρια, δηλαδή τα μισά από την τιμή του φαρμάκου. Είπε στον φαρμακοποιό ότι</a:t>
            </a:r>
            <a:r>
              <a:rPr lang="en-US" sz="2400" i="1" dirty="0"/>
              <a:t> </a:t>
            </a:r>
            <a:r>
              <a:rPr lang="el-GR" sz="2400" i="1" dirty="0"/>
              <a:t>η γυναίκα του πέθαινε και του ζήτησε να του το πουλήσει φθηνότερα ή να του επιτρέψει να τον πληρώσει αργότερα. Όμως ο φαρμακοποιός είπε: «Όχι, εγώ ανακάλυψα το φάρμακο και σκοπεύω να κερδίσω χρήματα από αυτό». Οπότε, ο </a:t>
            </a:r>
            <a:r>
              <a:rPr lang="el-GR" sz="2400" i="1" dirty="0" err="1"/>
              <a:t>Χάιντς</a:t>
            </a:r>
            <a:r>
              <a:rPr lang="en-US" sz="2400" i="1" dirty="0"/>
              <a:t> </a:t>
            </a:r>
            <a:r>
              <a:rPr lang="el-GR" sz="2400" i="1" dirty="0"/>
              <a:t>απελπίστηκε και διέρρηξε το κατάστημα του ανθρώπου αυτού και έκλεψε το φάρμακο για τη γυναίκα του. Ήταν σωστό αυτό που έκανε ο σύζυγος;» </a:t>
            </a:r>
          </a:p>
          <a:p>
            <a:pPr marL="0" indent="0">
              <a:buNone/>
            </a:pPr>
            <a:endParaRPr lang="el-GR" i="1" dirty="0"/>
          </a:p>
        </p:txBody>
      </p:sp>
    </p:spTree>
    <p:extLst>
      <p:ext uri="{BB962C8B-B14F-4D97-AF65-F5344CB8AC3E}">
        <p14:creationId xmlns:p14="http://schemas.microsoft.com/office/powerpoint/2010/main" val="2842496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5400" dirty="0"/>
              <a:t>Ηθική ανάπτυξη-</a:t>
            </a:r>
            <a:r>
              <a:rPr lang="en-US" sz="5400"/>
              <a:t>Kohlberg </a:t>
            </a:r>
            <a:endParaRPr lang="en-US"/>
          </a:p>
        </p:txBody>
      </p:sp>
      <p:sp>
        <p:nvSpPr>
          <p:cNvPr id="3" name="Content Placeholder 2"/>
          <p:cNvSpPr>
            <a:spLocks noGrp="1"/>
          </p:cNvSpPr>
          <p:nvPr>
            <p:ph idx="1"/>
          </p:nvPr>
        </p:nvSpPr>
        <p:spPr/>
        <p:txBody>
          <a:bodyPr/>
          <a:lstStyle/>
          <a:p>
            <a:r>
              <a:rPr lang="el-GR" dirty="0"/>
              <a:t>Ο </a:t>
            </a:r>
            <a:r>
              <a:rPr lang="en-US" dirty="0"/>
              <a:t>Kohlberg </a:t>
            </a:r>
            <a:r>
              <a:rPr lang="el-GR" dirty="0"/>
              <a:t>κατέληξε ότι η ηθική ανάπτυξη διέρχεται 3 επίπεδα με 6 επιμέρους στάδια. </a:t>
            </a:r>
            <a:endParaRPr lang="en-US" dirty="0"/>
          </a:p>
          <a:p>
            <a:r>
              <a:rPr lang="el-GR" dirty="0"/>
              <a:t>Τα παιδιά περνούν στο 2</a:t>
            </a:r>
            <a:r>
              <a:rPr lang="el-GR" baseline="30000" dirty="0"/>
              <a:t>ο</a:t>
            </a:r>
            <a:r>
              <a:rPr lang="el-GR" dirty="0"/>
              <a:t> στάδιο γύρω στα 7-8 έτη και στο 3</a:t>
            </a:r>
            <a:r>
              <a:rPr lang="el-GR" baseline="30000" dirty="0"/>
              <a:t>ο</a:t>
            </a:r>
            <a:r>
              <a:rPr lang="el-GR" dirty="0"/>
              <a:t> στάδιο γύρω στα 10-11, όταν πλέον δεν εξαρτώνται από μία εξωτερική πηγή τιμωρίας και επιβράβευσης. </a:t>
            </a:r>
          </a:p>
          <a:p>
            <a:r>
              <a:rPr lang="el-GR" dirty="0"/>
              <a:t>Στο 3</a:t>
            </a:r>
            <a:r>
              <a:rPr lang="el-GR" baseline="30000" dirty="0"/>
              <a:t>ο</a:t>
            </a:r>
            <a:r>
              <a:rPr lang="el-GR" dirty="0"/>
              <a:t> επίπεδο οι άνθρωποι φτάνουν (εάν φτάσουν...) προς τα τέλη της εφηβείας</a:t>
            </a:r>
            <a:r>
              <a:rPr lang="en-US" dirty="0"/>
              <a:t> </a:t>
            </a:r>
            <a:endParaRPr lang="el-GR"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Τα στάδια ηθικής ανάπτυξης του </a:t>
            </a:r>
            <a:r>
              <a:rPr lang="en-US" sz="3600" dirty="0"/>
              <a:t>Kohlberg </a:t>
            </a:r>
            <a:endParaRPr lang="el-GR" sz="3600" dirty="0"/>
          </a:p>
        </p:txBody>
      </p:sp>
      <p:sp>
        <p:nvSpPr>
          <p:cNvPr id="3" name="Θέση περιεχομένου 2"/>
          <p:cNvSpPr>
            <a:spLocks noGrp="1"/>
          </p:cNvSpPr>
          <p:nvPr>
            <p:ph idx="1"/>
          </p:nvPr>
        </p:nvSpPr>
        <p:spPr>
          <a:xfrm>
            <a:off x="457200" y="2060848"/>
            <a:ext cx="8229600" cy="4263752"/>
          </a:xfrm>
        </p:spPr>
        <p:txBody>
          <a:bodyPr>
            <a:normAutofit fontScale="85000" lnSpcReduction="20000"/>
          </a:bodyPr>
          <a:lstStyle/>
          <a:p>
            <a:r>
              <a:rPr lang="el-GR" b="1" dirty="0"/>
              <a:t>Επίπεδο 1: </a:t>
            </a:r>
            <a:r>
              <a:rPr lang="el-GR" b="1" dirty="0" err="1"/>
              <a:t>Προσυμβατική</a:t>
            </a:r>
            <a:r>
              <a:rPr lang="el-GR" b="1" dirty="0"/>
              <a:t> ηθική </a:t>
            </a:r>
            <a:r>
              <a:rPr lang="el-GR" dirty="0"/>
              <a:t>(επικέντρωση στην τιμωρία και την ανταμοιβή)</a:t>
            </a:r>
          </a:p>
          <a:p>
            <a:pPr lvl="1"/>
            <a:r>
              <a:rPr lang="el-GR" i="1" dirty="0"/>
              <a:t>Στάδιο 1</a:t>
            </a:r>
            <a:r>
              <a:rPr lang="el-GR" dirty="0"/>
              <a:t>: προσανατολισμός στην υπακοή και στην τιμωρία. Συμμόρφωση για αποφυγή τιμωρίας</a:t>
            </a:r>
          </a:p>
          <a:p>
            <a:pPr lvl="1"/>
            <a:r>
              <a:rPr lang="el-GR" i="1" dirty="0"/>
              <a:t>Στάδιο 2</a:t>
            </a:r>
            <a:r>
              <a:rPr lang="el-GR" dirty="0"/>
              <a:t>: προσανατολισμός στην επιβράβευση. </a:t>
            </a:r>
          </a:p>
          <a:p>
            <a:r>
              <a:rPr lang="el-GR" b="1" dirty="0"/>
              <a:t>Επίπεδο 2: Συμβατική ηθική </a:t>
            </a:r>
            <a:r>
              <a:rPr lang="el-GR" dirty="0"/>
              <a:t>(κοινωνική συμμόρφωση)</a:t>
            </a:r>
          </a:p>
          <a:p>
            <a:pPr lvl="1"/>
            <a:r>
              <a:rPr lang="el-GR" i="1" dirty="0"/>
              <a:t>Στάδιο 3</a:t>
            </a:r>
            <a:r>
              <a:rPr lang="el-GR" dirty="0"/>
              <a:t>: ηθική του «καλού παιδιού» - χρυσός κανονας: «δεν κάνω αυτό που δεν θέλω να μου κάνουν»</a:t>
            </a:r>
          </a:p>
          <a:p>
            <a:pPr lvl="1"/>
            <a:r>
              <a:rPr lang="el-GR" i="1" dirty="0"/>
              <a:t>Στάδιο 4</a:t>
            </a:r>
            <a:r>
              <a:rPr lang="el-GR" dirty="0"/>
              <a:t>: ηθική της εξουσίας και της κοινωνικής ευταξίας</a:t>
            </a:r>
          </a:p>
          <a:p>
            <a:r>
              <a:rPr lang="el-GR" b="1" dirty="0"/>
              <a:t>Επίπεδο 3: </a:t>
            </a:r>
            <a:r>
              <a:rPr lang="el-GR" b="1" dirty="0" err="1"/>
              <a:t>Μετασυμβατικό</a:t>
            </a:r>
            <a:r>
              <a:rPr lang="el-GR" b="1" dirty="0"/>
              <a:t> </a:t>
            </a:r>
            <a:r>
              <a:rPr lang="el-GR" dirty="0"/>
              <a:t>(ηθικές αρχές)</a:t>
            </a:r>
          </a:p>
          <a:p>
            <a:pPr lvl="1"/>
            <a:r>
              <a:rPr lang="el-GR" i="1" dirty="0"/>
              <a:t>Στάδιο 5</a:t>
            </a:r>
            <a:r>
              <a:rPr lang="el-GR" dirty="0"/>
              <a:t>: ηθική του κοινωνικού συμβολαίου, των ατομικών δικαιωμάτων και των δημοκρατικά αποδεκτών νόμων</a:t>
            </a:r>
          </a:p>
          <a:p>
            <a:pPr lvl="1"/>
            <a:r>
              <a:rPr lang="el-GR" i="1" dirty="0"/>
              <a:t>Στάδιο 6</a:t>
            </a:r>
            <a:r>
              <a:rPr lang="el-GR" dirty="0"/>
              <a:t>: ηθική των οικουμενικά ηθικών αρχών και ατομικών αρχών της συνείδησης</a:t>
            </a:r>
          </a:p>
        </p:txBody>
      </p:sp>
    </p:spTree>
    <p:extLst>
      <p:ext uri="{BB962C8B-B14F-4D97-AF65-F5344CB8AC3E}">
        <p14:creationId xmlns:p14="http://schemas.microsoft.com/office/powerpoint/2010/main" val="2444433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Προβλήματα με τη θεωρία του </a:t>
            </a:r>
            <a:r>
              <a:rPr lang="en-US" sz="3600" dirty="0"/>
              <a:t>Kohlberg </a:t>
            </a:r>
            <a:endParaRPr lang="el-GR" sz="3600" dirty="0"/>
          </a:p>
        </p:txBody>
      </p:sp>
      <p:sp>
        <p:nvSpPr>
          <p:cNvPr id="3" name="Θέση περιεχομένου 2"/>
          <p:cNvSpPr>
            <a:spLocks noGrp="1"/>
          </p:cNvSpPr>
          <p:nvPr>
            <p:ph idx="1"/>
          </p:nvPr>
        </p:nvSpPr>
        <p:spPr>
          <a:xfrm>
            <a:off x="457200" y="2060848"/>
            <a:ext cx="8229600" cy="4263752"/>
          </a:xfrm>
        </p:spPr>
        <p:txBody>
          <a:bodyPr>
            <a:normAutofit/>
          </a:bodyPr>
          <a:lstStyle/>
          <a:p>
            <a:r>
              <a:rPr lang="el-GR" dirty="0"/>
              <a:t>Ανάπτυξη ηθικών συλλογισμών αλλά ανεπαρκείς εξηγήσεις για τη σύνδεση με τη συμπεριφορά</a:t>
            </a:r>
          </a:p>
          <a:p>
            <a:r>
              <a:rPr lang="el-GR" dirty="0"/>
              <a:t>Παράβλεψη πολιτισμικών διαφορών («οικουμενικότητα» ηθικών αρχών;) </a:t>
            </a:r>
          </a:p>
          <a:p>
            <a:r>
              <a:rPr lang="el-GR" dirty="0"/>
              <a:t>Αξιολόγηση της ανάπτυξης της ηθικότητας </a:t>
            </a:r>
            <a:r>
              <a:rPr lang="el-GR"/>
              <a:t>στις γυναίκες </a:t>
            </a:r>
            <a:endParaRPr lang="el-GR" dirty="0"/>
          </a:p>
        </p:txBody>
      </p:sp>
    </p:spTree>
    <p:extLst>
      <p:ext uri="{BB962C8B-B14F-4D97-AF65-F5344CB8AC3E}">
        <p14:creationId xmlns:p14="http://schemas.microsoft.com/office/powerpoint/2010/main" val="3987483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Η άποψη της </a:t>
            </a:r>
            <a:r>
              <a:rPr lang="en-US" sz="3600" dirty="0"/>
              <a:t>Carol Gilligan (1982) </a:t>
            </a:r>
            <a:endParaRPr lang="el-GR" sz="3600" dirty="0"/>
          </a:p>
        </p:txBody>
      </p:sp>
      <p:sp>
        <p:nvSpPr>
          <p:cNvPr id="3" name="Θέση περιεχομένου 2"/>
          <p:cNvSpPr>
            <a:spLocks noGrp="1"/>
          </p:cNvSpPr>
          <p:nvPr>
            <p:ph idx="1"/>
          </p:nvPr>
        </p:nvSpPr>
        <p:spPr>
          <a:xfrm>
            <a:off x="457200" y="2060848"/>
            <a:ext cx="8229600" cy="4263752"/>
          </a:xfrm>
        </p:spPr>
        <p:txBody>
          <a:bodyPr>
            <a:normAutofit fontScale="92500"/>
          </a:bodyPr>
          <a:lstStyle/>
          <a:p>
            <a:pPr>
              <a:lnSpc>
                <a:spcPct val="90000"/>
              </a:lnSpc>
            </a:pPr>
            <a:r>
              <a:rPr lang="el-GR" sz="2800" dirty="0"/>
              <a:t>Υποστήριξε ότι  οι γυναίκες και οι άντρες δεν σκέφτονται με τον ίδιο τρόπο τα ζητήματα ηθικής καθώς έχουν διαφορετικές απόψεις που  επηρεάζουν τις ηθικές τους αξίες</a:t>
            </a:r>
          </a:p>
          <a:p>
            <a:pPr>
              <a:lnSpc>
                <a:spcPct val="90000"/>
              </a:lnSpc>
            </a:pPr>
            <a:endParaRPr lang="el-GR" sz="2800" dirty="0"/>
          </a:p>
          <a:p>
            <a:pPr>
              <a:lnSpc>
                <a:spcPct val="90000"/>
              </a:lnSpc>
            </a:pPr>
            <a:r>
              <a:rPr lang="el-GR" sz="2800" dirty="0"/>
              <a:t> Στη </a:t>
            </a:r>
            <a:r>
              <a:rPr lang="en-US" sz="2800" dirty="0"/>
              <a:t> </a:t>
            </a:r>
            <a:r>
              <a:rPr lang="el-GR" sz="2800" dirty="0"/>
              <a:t>δική της έρευνα βρήκε ότι οι ηθικοί συλλογισμοί των γυναικών επικεντρώνονταν περισσότερο στις  διαπροσωπικές σχέσεις, στην</a:t>
            </a:r>
            <a:r>
              <a:rPr lang="en-US" sz="2800" dirty="0"/>
              <a:t> </a:t>
            </a:r>
            <a:r>
              <a:rPr lang="el-GR" sz="2800" dirty="0"/>
              <a:t>ευθύνη απέναντι στους</a:t>
            </a:r>
            <a:r>
              <a:rPr lang="en-US" sz="2800" dirty="0"/>
              <a:t> </a:t>
            </a:r>
            <a:r>
              <a:rPr lang="el-GR" sz="2800" dirty="0"/>
              <a:t>άλλους και στη σπουδαιότητα των δεσμών ανάμεσα στους</a:t>
            </a:r>
            <a:r>
              <a:rPr lang="en-US" sz="2800" dirty="0"/>
              <a:t> </a:t>
            </a:r>
            <a:r>
              <a:rPr lang="el-GR" sz="2800" dirty="0"/>
              <a:t>ανθρώπους παρά στην αφηρημένη ηθική αρχή της δικαιοσύνης</a:t>
            </a:r>
          </a:p>
          <a:p>
            <a:endParaRPr lang="el-GR" dirty="0"/>
          </a:p>
        </p:txBody>
      </p:sp>
    </p:spTree>
    <p:extLst>
      <p:ext uri="{BB962C8B-B14F-4D97-AF65-F5344CB8AC3E}">
        <p14:creationId xmlns:p14="http://schemas.microsoft.com/office/powerpoint/2010/main" val="4209462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Η άποψη της </a:t>
            </a:r>
            <a:r>
              <a:rPr lang="en-US" sz="3600" dirty="0"/>
              <a:t>Carol Gilligan (1982) </a:t>
            </a:r>
            <a:endParaRPr lang="el-GR" sz="3600" dirty="0"/>
          </a:p>
        </p:txBody>
      </p:sp>
      <p:sp>
        <p:nvSpPr>
          <p:cNvPr id="3" name="Θέση περιεχομένου 2"/>
          <p:cNvSpPr>
            <a:spLocks noGrp="1"/>
          </p:cNvSpPr>
          <p:nvPr>
            <p:ph idx="1"/>
          </p:nvPr>
        </p:nvSpPr>
        <p:spPr>
          <a:xfrm>
            <a:off x="457200" y="2060848"/>
            <a:ext cx="8229600" cy="4263752"/>
          </a:xfrm>
        </p:spPr>
        <p:txBody>
          <a:bodyPr>
            <a:normAutofit/>
          </a:bodyPr>
          <a:lstStyle/>
          <a:p>
            <a:pPr>
              <a:lnSpc>
                <a:spcPct val="90000"/>
              </a:lnSpc>
            </a:pPr>
            <a:r>
              <a:rPr lang="el-GR" sz="2400" dirty="0"/>
              <a:t>Ονόμασε αυτό το χαρακτηριστικό της προσέγγισης των γυναικών σε θέματα ηθικότητας «</a:t>
            </a:r>
            <a:r>
              <a:rPr lang="el-GR" sz="2400" b="1" dirty="0"/>
              <a:t>προσανατολισμό στη φροντίδα»</a:t>
            </a:r>
          </a:p>
          <a:p>
            <a:pPr>
              <a:lnSpc>
                <a:spcPct val="90000"/>
              </a:lnSpc>
            </a:pPr>
            <a:r>
              <a:rPr lang="el-GR" sz="2400" dirty="0"/>
              <a:t>Στην κατάταξη του </a:t>
            </a:r>
            <a:r>
              <a:rPr lang="en-US" sz="2400" dirty="0"/>
              <a:t>Kohlberg, </a:t>
            </a:r>
            <a:r>
              <a:rPr lang="el-GR" sz="2400" dirty="0"/>
              <a:t>αυτός ο προσανατολισμός συνδέεται με κατώτερα στάδια ηθικής ανάπτυξης.</a:t>
            </a:r>
          </a:p>
          <a:p>
            <a:pPr>
              <a:lnSpc>
                <a:spcPct val="90000"/>
              </a:lnSpc>
            </a:pPr>
            <a:r>
              <a:rPr lang="el-GR" sz="2400" dirty="0"/>
              <a:t>Πρόκειται όμως για διαφορετικό προσανατολισμό, ο οποίος δεν μπορεί να αξιολογηθεί ως κατώτερος της ηθικής σκέψης που βασίζεται στην αφηρημένη ηθική αρχή της δικαιοσύνης.</a:t>
            </a:r>
          </a:p>
          <a:p>
            <a:pPr>
              <a:lnSpc>
                <a:spcPct val="90000"/>
              </a:lnSpc>
            </a:pPr>
            <a:endParaRPr lang="el-GR" sz="2400" dirty="0"/>
          </a:p>
          <a:p>
            <a:pPr marL="0" indent="0">
              <a:buNone/>
            </a:pPr>
            <a:endParaRPr lang="el-GR" dirty="0"/>
          </a:p>
        </p:txBody>
      </p:sp>
    </p:spTree>
    <p:extLst>
      <p:ext uri="{BB962C8B-B14F-4D97-AF65-F5344CB8AC3E}">
        <p14:creationId xmlns:p14="http://schemas.microsoft.com/office/powerpoint/2010/main" val="1074830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5400" dirty="0"/>
              <a:t>Η έννοια του εαυτού</a:t>
            </a:r>
          </a:p>
        </p:txBody>
      </p:sp>
      <p:sp>
        <p:nvSpPr>
          <p:cNvPr id="3" name="Θέση κειμένου 2"/>
          <p:cNvSpPr>
            <a:spLocks noGrp="1"/>
          </p:cNvSpPr>
          <p:nvPr>
            <p:ph type="body" idx="1"/>
          </p:nvPr>
        </p:nvSpPr>
        <p:spPr/>
        <p:txBody>
          <a:bodyPr/>
          <a:lstStyle/>
          <a:p>
            <a:r>
              <a:rPr lang="el-GR" dirty="0"/>
              <a:t>Στη μέση παιδική (σχολική) ηλικία</a:t>
            </a:r>
          </a:p>
        </p:txBody>
      </p:sp>
    </p:spTree>
    <p:extLst>
      <p:ext uri="{BB962C8B-B14F-4D97-AF65-F5344CB8AC3E}">
        <p14:creationId xmlns:p14="http://schemas.microsoft.com/office/powerpoint/2010/main" val="1080078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Ηθική κρίση και ηθική συμπεριφορά</a:t>
            </a:r>
            <a:r>
              <a:rPr lang="en-US" sz="3600" dirty="0"/>
              <a:t> </a:t>
            </a:r>
            <a:endParaRPr lang="el-GR" sz="3600" dirty="0"/>
          </a:p>
        </p:txBody>
      </p:sp>
      <p:sp>
        <p:nvSpPr>
          <p:cNvPr id="3" name="Θέση περιεχομένου 2"/>
          <p:cNvSpPr>
            <a:spLocks noGrp="1"/>
          </p:cNvSpPr>
          <p:nvPr>
            <p:ph idx="1"/>
          </p:nvPr>
        </p:nvSpPr>
        <p:spPr>
          <a:xfrm>
            <a:off x="457200" y="2060848"/>
            <a:ext cx="8229600" cy="4263752"/>
          </a:xfrm>
        </p:spPr>
        <p:txBody>
          <a:bodyPr>
            <a:normAutofit/>
          </a:bodyPr>
          <a:lstStyle/>
          <a:p>
            <a:pPr marL="0" indent="0">
              <a:buNone/>
            </a:pPr>
            <a:r>
              <a:rPr lang="el-GR" dirty="0"/>
              <a:t>Ανεξάρτητα από το πώς αναπτύσσεται η ηθική σκέψη, οι ηθικές αποφάσεις δεν λαμβάνονται στο κενό και </a:t>
            </a:r>
            <a:r>
              <a:rPr lang="el-GR" b="1" dirty="0"/>
              <a:t>μπορεί να μη συνδέονται με τη συμπεριφορά</a:t>
            </a:r>
            <a:r>
              <a:rPr lang="el-GR" dirty="0"/>
              <a:t>. Χρειάζεται επομένως έμφαση στο να μάθουν τα παιδιά το σωστό και το λάθος αλλά και να ενεργούν σύμφωνα με αυτή τη γνώση...</a:t>
            </a:r>
          </a:p>
          <a:p>
            <a:pPr marL="0" indent="0">
              <a:buNone/>
            </a:pPr>
            <a:r>
              <a:rPr lang="el-GR" dirty="0"/>
              <a:t>Οι ηθικές στάσεις και πεποιθήσεις χρειάζεται να ενσωματώνονται ως βασικό κομμάτι στην αυτοαντίληψη του παιδιού, η οποία οργανώνει και κατευθύνει τη συμπεριφορά.</a:t>
            </a:r>
          </a:p>
        </p:txBody>
      </p:sp>
    </p:spTree>
    <p:extLst>
      <p:ext uri="{BB962C8B-B14F-4D97-AF65-F5344CB8AC3E}">
        <p14:creationId xmlns:p14="http://schemas.microsoft.com/office/powerpoint/2010/main" val="207173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lstStyle/>
          <a:p>
            <a:pPr marL="0" indent="0">
              <a:buNone/>
            </a:pPr>
            <a:r>
              <a:rPr lang="el-GR" dirty="0"/>
              <a:t>Οι αλλαγές στην έννοια του εαυτού κατά τη μέση παιδική ηλικία εστιάζονται</a:t>
            </a:r>
          </a:p>
          <a:p>
            <a:r>
              <a:rPr lang="el-GR" dirty="0"/>
              <a:t>Στο πως ορίζουν τώρα τα παιδιά τον εαυτό τους (</a:t>
            </a:r>
            <a:r>
              <a:rPr lang="el-GR" b="1" dirty="0"/>
              <a:t>αυτοαντίληψη)</a:t>
            </a:r>
          </a:p>
          <a:p>
            <a:r>
              <a:rPr lang="el-GR" dirty="0"/>
              <a:t>Στην εμφάνιση νέας αίσθησης στη σύγκριση με τους άλλους και στη σχετική θέση τους ως προς τους συνομηλίκους (</a:t>
            </a:r>
            <a:r>
              <a:rPr lang="el-GR" b="1" dirty="0"/>
              <a:t>κοινωνική σύγκριση</a:t>
            </a:r>
            <a:r>
              <a:rPr lang="el-GR" dirty="0"/>
              <a:t>)</a:t>
            </a:r>
          </a:p>
          <a:p>
            <a:r>
              <a:rPr lang="el-GR" dirty="0"/>
              <a:t>Στην </a:t>
            </a:r>
            <a:r>
              <a:rPr lang="el-GR" b="1" dirty="0"/>
              <a:t>αυτοεκτίμηση</a:t>
            </a:r>
          </a:p>
        </p:txBody>
      </p:sp>
    </p:spTree>
    <p:extLst>
      <p:ext uri="{BB962C8B-B14F-4D97-AF65-F5344CB8AC3E}">
        <p14:creationId xmlns:p14="http://schemas.microsoft.com/office/powerpoint/2010/main" val="2560574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b="1" dirty="0"/>
              <a:t>Η αυτοαντίληψη: από τα σωματικά στα ψυχολογικά χαρακτηριστικά</a:t>
            </a:r>
          </a:p>
          <a:p>
            <a:pPr marL="0" indent="0">
              <a:buNone/>
            </a:pPr>
            <a:endParaRPr lang="el-GR" i="1" dirty="0"/>
          </a:p>
          <a:p>
            <a:pPr marL="0" indent="0">
              <a:buNone/>
            </a:pPr>
            <a:r>
              <a:rPr lang="el-GR" i="1" dirty="0"/>
              <a:t>Ως αποτέλεσμα των αυξημένων  γνωστικών  και άλλων δεξιοτήτων, παρατηρείται μετατόπιση  </a:t>
            </a:r>
          </a:p>
          <a:p>
            <a:pPr marL="0" indent="0">
              <a:buNone/>
            </a:pPr>
            <a:endParaRPr lang="el-GR" i="1" dirty="0"/>
          </a:p>
          <a:p>
            <a:pPr marL="0" indent="0">
              <a:buNone/>
            </a:pPr>
            <a:r>
              <a:rPr lang="el-GR" i="1" dirty="0"/>
              <a:t>Από το … «είμαι καλός στο τρέξιμο» …</a:t>
            </a:r>
          </a:p>
          <a:p>
            <a:pPr marL="0" indent="0">
              <a:buNone/>
            </a:pPr>
            <a:r>
              <a:rPr lang="el-GR" i="1" dirty="0"/>
              <a:t>Στο … «είμαι φιλικός και βοηθάω τους άλλους»</a:t>
            </a:r>
          </a:p>
          <a:p>
            <a:pPr marL="0" indent="0">
              <a:buNone/>
            </a:pPr>
            <a:endParaRPr lang="el-GR" dirty="0"/>
          </a:p>
          <a:p>
            <a:pPr marL="0" indent="0">
              <a:buNone/>
            </a:pPr>
            <a:r>
              <a:rPr lang="el-GR" dirty="0"/>
              <a:t>Αντιλαμβάνονται δηλαδή τον εαυτό (και τους άλλους) λιγότερο ως προς τα σωματικά χαρακτηριστικά και τις δραστηριότητες και περισσότερο ως προς τα ψυχολογικά γνωρίσματα τα οποία θεωρούν ότι είναι σχετικά μόνιμα</a:t>
            </a:r>
          </a:p>
        </p:txBody>
      </p:sp>
    </p:spTree>
    <p:extLst>
      <p:ext uri="{BB962C8B-B14F-4D97-AF65-F5344CB8AC3E}">
        <p14:creationId xmlns:p14="http://schemas.microsoft.com/office/powerpoint/2010/main" val="644674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lnSpcReduction="10000"/>
          </a:bodyPr>
          <a:lstStyle/>
          <a:p>
            <a:pPr marL="0" indent="0">
              <a:buNone/>
            </a:pPr>
            <a:r>
              <a:rPr lang="el-GR" b="1" dirty="0"/>
              <a:t>Η αυτοαντίληψη: από πιο απλοϊκή σε περισσότερο σύνθετη</a:t>
            </a:r>
          </a:p>
          <a:p>
            <a:pPr marL="0" indent="0">
              <a:buNone/>
            </a:pPr>
            <a:endParaRPr lang="el-GR" i="1" dirty="0"/>
          </a:p>
          <a:p>
            <a:pPr marL="0" indent="0">
              <a:buNone/>
            </a:pPr>
            <a:r>
              <a:rPr lang="el-GR" i="1" dirty="0"/>
              <a:t>«είμαι πολύ καλός στο μπάσκετ αλλά δεν έχω καλή τεχνική στο ποδόσφαιρο»</a:t>
            </a:r>
          </a:p>
          <a:p>
            <a:pPr marL="0" indent="0">
              <a:buNone/>
            </a:pPr>
            <a:endParaRPr lang="el-GR" dirty="0"/>
          </a:p>
          <a:p>
            <a:pPr marL="0" indent="0">
              <a:buNone/>
            </a:pPr>
            <a:r>
              <a:rPr lang="el-GR" dirty="0"/>
              <a:t>Κατανοούν τις δεξιότητες και τα όριά τους (και των άλλων)  με μεγαλύτερη ακρίβεια και αντικειμενικότητα, καταλαβαίνει ότι μπορεί να είναι καλό σε κάποια πράγματα αλλά σε άλλα όχι και αναζητούν  έργα στα οποία μπορούν να είναι πιο παραγωγικά. </a:t>
            </a:r>
          </a:p>
        </p:txBody>
      </p:sp>
    </p:spTree>
    <p:extLst>
      <p:ext uri="{BB962C8B-B14F-4D97-AF65-F5344CB8AC3E}">
        <p14:creationId xmlns:p14="http://schemas.microsoft.com/office/powerpoint/2010/main" val="1291838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lnSpcReduction="10000"/>
          </a:bodyPr>
          <a:lstStyle/>
          <a:p>
            <a:pPr marL="0" indent="0">
              <a:buNone/>
            </a:pPr>
            <a:r>
              <a:rPr lang="el-GR" b="1" dirty="0"/>
              <a:t>Η αυτοαντίληψη: σταδιακά διαφοροποιείται και περιλαμβάνει αξιολογήσεις σε διαφορετικούς τομείς</a:t>
            </a:r>
          </a:p>
          <a:p>
            <a:pPr marL="0" indent="0">
              <a:buNone/>
            </a:pPr>
            <a:r>
              <a:rPr lang="el-GR" dirty="0"/>
              <a:t>Π.χ. </a:t>
            </a:r>
          </a:p>
          <a:p>
            <a:r>
              <a:rPr lang="el-GR" dirty="0"/>
              <a:t>Προσωπικός τομέας</a:t>
            </a:r>
          </a:p>
          <a:p>
            <a:pPr lvl="1"/>
            <a:r>
              <a:rPr lang="el-GR" dirty="0"/>
              <a:t>Εξωτερική εμφάνιση</a:t>
            </a:r>
          </a:p>
          <a:p>
            <a:pPr lvl="1"/>
            <a:r>
              <a:rPr lang="el-GR" dirty="0"/>
              <a:t>Σωματικές δυνατότητες</a:t>
            </a:r>
          </a:p>
          <a:p>
            <a:pPr lvl="1"/>
            <a:r>
              <a:rPr lang="el-GR" dirty="0"/>
              <a:t>Σχέσεις με τους άλλους</a:t>
            </a:r>
          </a:p>
          <a:p>
            <a:r>
              <a:rPr lang="el-GR" dirty="0"/>
              <a:t>Ακαδημαϊκός τομέας</a:t>
            </a:r>
          </a:p>
          <a:p>
            <a:pPr lvl="1"/>
            <a:r>
              <a:rPr lang="el-GR" dirty="0"/>
              <a:t>Συγκεκριμένα γνωστικά αντικείμενα</a:t>
            </a:r>
          </a:p>
          <a:p>
            <a:pPr marL="393192" lvl="1" indent="0">
              <a:buNone/>
            </a:pPr>
            <a:r>
              <a:rPr lang="el-GR" dirty="0"/>
              <a:t>(</a:t>
            </a:r>
            <a:r>
              <a:rPr lang="en-US" dirty="0"/>
              <a:t>Feldman, 2009, </a:t>
            </a:r>
            <a:r>
              <a:rPr lang="el-GR" dirty="0"/>
              <a:t>α τόμος)</a:t>
            </a:r>
          </a:p>
        </p:txBody>
      </p:sp>
    </p:spTree>
    <p:extLst>
      <p:ext uri="{BB962C8B-B14F-4D97-AF65-F5344CB8AC3E}">
        <p14:creationId xmlns:p14="http://schemas.microsoft.com/office/powerpoint/2010/main" val="2066602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a:bodyPr>
          <a:lstStyle/>
          <a:p>
            <a:pPr marL="0" indent="0">
              <a:buNone/>
            </a:pPr>
            <a:r>
              <a:rPr lang="el-GR" b="1" dirty="0"/>
              <a:t>Κοινωνική σύγκριση: </a:t>
            </a:r>
            <a:r>
              <a:rPr lang="el-GR" dirty="0"/>
              <a:t>μια διεργασία κατά την οποία τα παιδιά αυτό-προσδιορίζονται σε σχέση με τους άλλους, κυρίως τους συνομηλίκους. Αξιολογούν δηλαδή τη συμπεριφορά τους, τις ικανότητες, γνώσεις κλπ. Μέσα από τη σύγκριση με τα αντίστοιχα χαρακτηριστικά των άλλων. </a:t>
            </a:r>
            <a:endParaRPr lang="el-GR" b="1" dirty="0"/>
          </a:p>
        </p:txBody>
      </p:sp>
    </p:spTree>
    <p:extLst>
      <p:ext uri="{BB962C8B-B14F-4D97-AF65-F5344CB8AC3E}">
        <p14:creationId xmlns:p14="http://schemas.microsoft.com/office/powerpoint/2010/main" val="922836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lnSpcReduction="10000"/>
          </a:bodyPr>
          <a:lstStyle/>
          <a:p>
            <a:pPr marL="0" indent="0">
              <a:buNone/>
            </a:pPr>
            <a:r>
              <a:rPr lang="el-GR" b="1" dirty="0"/>
              <a:t>Αυτοεκτίμηση: η διαμόρφωση θετικής ή αρνητικής εικόνας του εαυτού-έχει αξιολογικό χαρακτήρα.</a:t>
            </a:r>
          </a:p>
          <a:p>
            <a:r>
              <a:rPr lang="el-GR" dirty="0"/>
              <a:t>Είναι η συνολική και η επιμέρους θετική και αρνητική </a:t>
            </a:r>
            <a:r>
              <a:rPr lang="el-GR" dirty="0" err="1"/>
              <a:t>αυτοαξιολόγηση</a:t>
            </a:r>
            <a:r>
              <a:rPr lang="el-GR" dirty="0"/>
              <a:t> του ατόμου.</a:t>
            </a:r>
          </a:p>
          <a:p>
            <a:r>
              <a:rPr lang="el-GR" dirty="0"/>
              <a:t>Παρουσιάζει ανάπτυξη στη μέση παιδική ηλικία, λόγω κοινωνικής σύγκρισης αλλά και ανάπτυξης προσωπικών κριτηρίων αξιολόγησης.</a:t>
            </a:r>
          </a:p>
          <a:p>
            <a:r>
              <a:rPr lang="el-GR" dirty="0"/>
              <a:t>Σε μικρότερη ηλικία η αυτοεκτίμηση είναι πιο σφαιρική, αργότερα όμως διαφοροποιείται και μπορεί να είναι υψηλότερη σε έναν τομέα και χαμηλότερη σε έναν άλλο (</a:t>
            </a:r>
            <a:r>
              <a:rPr lang="en-US" dirty="0"/>
              <a:t>Harter, 1990)</a:t>
            </a:r>
            <a:endParaRPr lang="el-GR" dirty="0"/>
          </a:p>
        </p:txBody>
      </p:sp>
    </p:spTree>
    <p:extLst>
      <p:ext uri="{BB962C8B-B14F-4D97-AF65-F5344CB8AC3E}">
        <p14:creationId xmlns:p14="http://schemas.microsoft.com/office/powerpoint/2010/main" val="30782422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1108</TotalTime>
  <Words>1918</Words>
  <Application>Microsoft Macintosh PowerPoint</Application>
  <PresentationFormat>On-screen Show (4:3)</PresentationFormat>
  <Paragraphs>158</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Calibri</vt:lpstr>
      <vt:lpstr>Constantia</vt:lpstr>
      <vt:lpstr>Wingdings 2</vt:lpstr>
      <vt:lpstr>Ροή</vt:lpstr>
      <vt:lpstr>Κοινωνική ανάπτυξη και ανάπτυξη της προσωπικότητας στη μέση παιδική ηλικία: I</vt:lpstr>
      <vt:lpstr>1.Έννοια του εαυτού 2.Αναπτυξιακές συγκρούσεις 3. Hθικότητα  </vt:lpstr>
      <vt:lpstr>Η έννοια του εαυτού</vt:lpstr>
      <vt:lpstr>Η έννοια του εαυτού</vt:lpstr>
      <vt:lpstr>Η έννοια του εαυτού</vt:lpstr>
      <vt:lpstr>Η έννοια του εαυτού</vt:lpstr>
      <vt:lpstr>Η έννοια του εαυτού</vt:lpstr>
      <vt:lpstr>Η έννοια του εαυτού</vt:lpstr>
      <vt:lpstr>Η έννοια του εαυτού</vt:lpstr>
      <vt:lpstr>Η έννοια του εαυτού</vt:lpstr>
      <vt:lpstr>Η έννοια του εαυτού</vt:lpstr>
      <vt:lpstr>Η έννοια του εαυτού</vt:lpstr>
      <vt:lpstr>Η έννοια του εαυτού</vt:lpstr>
      <vt:lpstr>Η έννοια του εαυτού</vt:lpstr>
      <vt:lpstr>Αναπτυξιακές συγκρούσεις</vt:lpstr>
      <vt:lpstr>Freud: η λανθάνουσα περίοδος</vt:lpstr>
      <vt:lpstr>Τα δίπολα του Erikson </vt:lpstr>
      <vt:lpstr>Εργατικότητα-κατωτερότητα</vt:lpstr>
      <vt:lpstr>Ηθικότητα</vt:lpstr>
      <vt:lpstr>Ηθικότητα</vt:lpstr>
      <vt:lpstr>Ηθικότητα- Piaget</vt:lpstr>
      <vt:lpstr>Ηθικότητα- Piaget</vt:lpstr>
      <vt:lpstr>Ηθική ανάπτυξη-Kohlberg </vt:lpstr>
      <vt:lpstr>Τα ηθικά διλήμματα- Kohlberg </vt:lpstr>
      <vt:lpstr>Ηθική ανάπτυξη-Kohlberg </vt:lpstr>
      <vt:lpstr>Τα στάδια ηθικής ανάπτυξης του Kohlberg </vt:lpstr>
      <vt:lpstr>Προβλήματα με τη θεωρία του Kohlberg </vt:lpstr>
      <vt:lpstr>Η άποψη της Carol Gilligan (1982) </vt:lpstr>
      <vt:lpstr>Η άποψη της Carol Gilligan (1982) </vt:lpstr>
      <vt:lpstr>Ηθική κρίση και ηθική συμπεριφορά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UOA</dc:creator>
  <cp:lastModifiedBy>Lida Anagnostaki</cp:lastModifiedBy>
  <cp:revision>110</cp:revision>
  <dcterms:created xsi:type="dcterms:W3CDTF">2017-04-17T18:14:51Z</dcterms:created>
  <dcterms:modified xsi:type="dcterms:W3CDTF">2023-02-26T09:18:01Z</dcterms:modified>
</cp:coreProperties>
</file>