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0"/>
  </p:notesMasterIdLst>
  <p:sldIdLst>
    <p:sldId id="256" r:id="rId2"/>
    <p:sldId id="257" r:id="rId3"/>
    <p:sldId id="258" r:id="rId4"/>
    <p:sldId id="259" r:id="rId5"/>
    <p:sldId id="260" r:id="rId6"/>
    <p:sldId id="261" r:id="rId7"/>
    <p:sldId id="265" r:id="rId8"/>
    <p:sldId id="262" r:id="rId9"/>
    <p:sldId id="263"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Lst>
  <p:sldSz cx="9906000" cy="6858000" type="A4"/>
  <p:notesSz cx="6858000" cy="9947275"/>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459" y="-182"/>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97364"/>
          </a:xfrm>
          <a:prstGeom prst="rect">
            <a:avLst/>
          </a:prstGeom>
        </p:spPr>
        <p:txBody>
          <a:bodyPr vert="horz" lIns="91440" tIns="45720" rIns="91440" bIns="45720" rtlCol="0"/>
          <a:lstStyle>
            <a:lvl1pPr algn="r">
              <a:defRPr sz="1200"/>
            </a:lvl1pPr>
          </a:lstStyle>
          <a:p>
            <a:fld id="{47CE6503-CF2E-4D7D-90DD-8C6A792EF6B5}" type="datetimeFigureOut">
              <a:rPr lang="el-GR" smtClean="0"/>
              <a:pPr/>
              <a:t>7/5/2021</a:t>
            </a:fld>
            <a:endParaRPr lang="el-GR"/>
          </a:p>
        </p:txBody>
      </p:sp>
      <p:sp>
        <p:nvSpPr>
          <p:cNvPr id="4" name="3 - Θέση εικόνας διαφάνειας"/>
          <p:cNvSpPr>
            <a:spLocks noGrp="1" noRot="1" noChangeAspect="1"/>
          </p:cNvSpPr>
          <p:nvPr>
            <p:ph type="sldImg" idx="2"/>
          </p:nvPr>
        </p:nvSpPr>
        <p:spPr>
          <a:xfrm>
            <a:off x="735013" y="746125"/>
            <a:ext cx="5387975" cy="3730625"/>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724956"/>
            <a:ext cx="5486400" cy="4476274"/>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9448185"/>
            <a:ext cx="2971800" cy="497364"/>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9448185"/>
            <a:ext cx="2971800" cy="497364"/>
          </a:xfrm>
          <a:prstGeom prst="rect">
            <a:avLst/>
          </a:prstGeom>
        </p:spPr>
        <p:txBody>
          <a:bodyPr vert="horz" lIns="91440" tIns="45720" rIns="91440" bIns="45720" rtlCol="0" anchor="b"/>
          <a:lstStyle>
            <a:lvl1pPr algn="r">
              <a:defRPr sz="1200"/>
            </a:lvl1pPr>
          </a:lstStyle>
          <a:p>
            <a:fld id="{A591A8A6-F666-47B9-B8D4-773BDA457182}" type="slidenum">
              <a:rPr lang="el-GR" smtClean="0"/>
              <a:pPr/>
              <a:t>‹#›</a:t>
            </a:fld>
            <a:endParaRPr lang="el-GR"/>
          </a:p>
        </p:txBody>
      </p:sp>
    </p:spTree>
    <p:extLst>
      <p:ext uri="{BB962C8B-B14F-4D97-AF65-F5344CB8AC3E}">
        <p14:creationId xmlns:p14="http://schemas.microsoft.com/office/powerpoint/2010/main" val="1365151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42950" y="2130426"/>
            <a:ext cx="84201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DE03165E-E6B5-4315-BC6B-BAACBA5B8DBA}" type="datetime1">
              <a:rPr lang="el-GR" smtClean="0"/>
              <a:pPr/>
              <a:t>7/5/2021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E90A5AF-304C-4587-80F0-6AF980070B5B}"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BF14A72-227E-4FB4-A133-0FE79A9C005B}" type="datetime1">
              <a:rPr lang="el-GR" smtClean="0"/>
              <a:pPr/>
              <a:t>7/5/2021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E90A5AF-304C-4587-80F0-6AF980070B5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7181850" y="274639"/>
            <a:ext cx="222885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95300" y="274639"/>
            <a:ext cx="652145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98F86AB6-EAE8-474A-897D-E2FB34500632}" type="datetime1">
              <a:rPr lang="el-GR" smtClean="0"/>
              <a:pPr/>
              <a:t>7/5/2021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E90A5AF-304C-4587-80F0-6AF980070B5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9A3F7D94-4DCE-4131-89ED-0CBCF48EB8FF}" type="datetime1">
              <a:rPr lang="el-GR" smtClean="0"/>
              <a:pPr/>
              <a:t>7/5/2021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E90A5AF-304C-4587-80F0-6AF980070B5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82506" y="4406901"/>
            <a:ext cx="84201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B058928-91CA-48CB-B09F-976EE36EEC96}" type="datetime1">
              <a:rPr lang="el-GR" smtClean="0"/>
              <a:pPr/>
              <a:t>7/5/2021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E90A5AF-304C-4587-80F0-6AF980070B5B}"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E6726D36-4512-4AB1-A6AA-181D98B65B82}" type="datetime1">
              <a:rPr lang="el-GR" smtClean="0"/>
              <a:pPr/>
              <a:t>7/5/2021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E90A5AF-304C-4587-80F0-6AF980070B5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48634F15-DD1C-427D-BB46-13929FBA5D0A}" type="datetime1">
              <a:rPr lang="el-GR" smtClean="0"/>
              <a:pPr/>
              <a:t>7/5/2021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1E90A5AF-304C-4587-80F0-6AF980070B5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15AE5C9C-1773-40D9-A455-F6341B084BCB}" type="datetime1">
              <a:rPr lang="el-GR" smtClean="0"/>
              <a:pPr/>
              <a:t>7/5/2021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1E90A5AF-304C-4587-80F0-6AF980070B5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DA3951C8-7B24-4907-89BA-FE6167F66318}" type="datetime1">
              <a:rPr lang="el-GR" smtClean="0"/>
              <a:pPr/>
              <a:t>7/5/2021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1E90A5AF-304C-4587-80F0-6AF980070B5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95300" y="273050"/>
            <a:ext cx="3259006"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6CB67BA-1898-470D-912E-EF2A033556FE}" type="datetime1">
              <a:rPr lang="el-GR" smtClean="0"/>
              <a:pPr/>
              <a:t>7/5/2021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E90A5AF-304C-4587-80F0-6AF980070B5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941645" y="4800600"/>
            <a:ext cx="59436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9D0F22F-A3D8-4CAA-9EB4-F366AED3B48F}" type="datetime1">
              <a:rPr lang="el-GR" smtClean="0"/>
              <a:pPr/>
              <a:t>7/5/2021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E90A5AF-304C-4587-80F0-6AF980070B5B}"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FA5B27-5D44-487A-A163-FCBACF27ACA1}" type="datetime1">
              <a:rPr lang="el-GR" smtClean="0"/>
              <a:pPr/>
              <a:t>7/5/2021</a:t>
            </a:fld>
            <a:endParaRPr lang="el-GR"/>
          </a:p>
        </p:txBody>
      </p:sp>
      <p:sp>
        <p:nvSpPr>
          <p:cNvPr id="5" name="4 - Θέση υποσέλιδου"/>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90A5AF-304C-4587-80F0-6AF980070B5B}"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l-GR" sz="3600" dirty="0" smtClean="0"/>
              <a:t>ΕΛΛΗΝΙΚΟ ΚΑΙ ΛΑΤΙΝΙΚΟ ΑΡΙΘΜΗΤΙΚΑ ΣΥΣΤΗΜΑΤΑ</a:t>
            </a:r>
            <a:endParaRPr lang="el-GR" sz="3600" dirty="0"/>
          </a:p>
        </p:txBody>
      </p:sp>
      <p:sp>
        <p:nvSpPr>
          <p:cNvPr id="3" name="2 - Υπότιτλος"/>
          <p:cNvSpPr>
            <a:spLocks noGrp="1"/>
          </p:cNvSpPr>
          <p:nvPr>
            <p:ph type="subTitle" idx="1"/>
          </p:nvPr>
        </p:nvSpPr>
        <p:spPr/>
        <p:txBody>
          <a:bodyPr>
            <a:normAutofit lnSpcReduction="10000"/>
          </a:bodyPr>
          <a:lstStyle/>
          <a:p>
            <a:r>
              <a:rPr lang="el-GR" dirty="0" smtClean="0">
                <a:solidFill>
                  <a:srgbClr val="00B0F0"/>
                </a:solidFill>
              </a:rPr>
              <a:t>ΑΝΔΡΕΑΣ ΑΘΑΝ. ΑΝΤΩΝΟΠΟΥΛΟΣ</a:t>
            </a:r>
          </a:p>
          <a:p>
            <a:r>
              <a:rPr lang="el-GR" sz="2600" dirty="0" smtClean="0">
                <a:solidFill>
                  <a:srgbClr val="00B0F0"/>
                </a:solidFill>
              </a:rPr>
              <a:t>ΕΔΙΠ/ΤΜΗΜΑ ΙΣΤΟΡΙΑΣ ΚΑΙ ΑΡΧΑΙΟΛΟΓΙΑΣ/ΦΙΛΟΣΟΦΙΚΗ ΣΧΟΛΗ ΕΚΠΑ</a:t>
            </a:r>
            <a:endParaRPr lang="el-GR" sz="2600" dirty="0">
              <a:solidFill>
                <a:srgbClr val="00B0F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latin typeface="Times New Roman" panose="02020603050405020304" pitchFamily="18" charset="0"/>
                <a:cs typeface="Times New Roman" panose="02020603050405020304" pitchFamily="18" charset="0"/>
              </a:rPr>
              <a:t>ΠΑΡΑΔΕΙΓΜΑΤΑ</a:t>
            </a:r>
            <a:endParaRPr lang="el-GR" dirty="0"/>
          </a:p>
        </p:txBody>
      </p:sp>
      <p:sp>
        <p:nvSpPr>
          <p:cNvPr id="3" name="2 - Θέση περιεχομένου"/>
          <p:cNvSpPr>
            <a:spLocks noGrp="1"/>
          </p:cNvSpPr>
          <p:nvPr>
            <p:ph idx="1"/>
          </p:nvPr>
        </p:nvSpPr>
        <p:spPr/>
        <p:txBody>
          <a:bodyPr>
            <a:normAutofit fontScale="77500" lnSpcReduction="20000"/>
          </a:bodyPr>
          <a:lstStyle/>
          <a:p>
            <a:pPr algn="just"/>
            <a:r>
              <a:rPr lang="en-US" dirty="0" smtClean="0">
                <a:latin typeface="Times New Roman" panose="02020603050405020304" pitchFamily="18" charset="0"/>
                <a:cs typeface="Times New Roman" panose="02020603050405020304" pitchFamily="18" charset="0"/>
              </a:rPr>
              <a:t>VIII=8</a:t>
            </a:r>
          </a:p>
          <a:p>
            <a:pPr algn="just"/>
            <a:r>
              <a:rPr lang="en-US" dirty="0" smtClean="0">
                <a:latin typeface="Times New Roman" panose="02020603050405020304" pitchFamily="18" charset="0"/>
                <a:cs typeface="Times New Roman" panose="02020603050405020304" pitchFamily="18" charset="0"/>
              </a:rPr>
              <a:t>XV=15</a:t>
            </a:r>
          </a:p>
          <a:p>
            <a:pPr algn="just"/>
            <a:r>
              <a:rPr lang="en-US" dirty="0" smtClean="0">
                <a:latin typeface="Times New Roman" panose="02020603050405020304" pitchFamily="18" charset="0"/>
                <a:cs typeface="Times New Roman" panose="02020603050405020304" pitchFamily="18" charset="0"/>
              </a:rPr>
              <a:t>LXV=65</a:t>
            </a:r>
          </a:p>
          <a:p>
            <a:pPr algn="just"/>
            <a:r>
              <a:rPr lang="en-US" dirty="0" smtClean="0">
                <a:latin typeface="Times New Roman" panose="02020603050405020304" pitchFamily="18" charset="0"/>
                <a:cs typeface="Times New Roman" panose="02020603050405020304" pitchFamily="18" charset="0"/>
              </a:rPr>
              <a:t>CX=110-</a:t>
            </a:r>
            <a:r>
              <a:rPr lang="el-GR" dirty="0" smtClean="0">
                <a:latin typeface="Times New Roman" panose="02020603050405020304" pitchFamily="18" charset="0"/>
                <a:cs typeface="Times New Roman" panose="02020603050405020304" pitchFamily="18" charset="0"/>
              </a:rPr>
              <a:t>αλλά </a:t>
            </a:r>
            <a:r>
              <a:rPr lang="en-US" dirty="0" smtClean="0">
                <a:latin typeface="Times New Roman" panose="02020603050405020304" pitchFamily="18" charset="0"/>
                <a:cs typeface="Times New Roman" panose="02020603050405020304" pitchFamily="18" charset="0"/>
              </a:rPr>
              <a:t>XC=90</a:t>
            </a:r>
            <a:endParaRPr lang="en-US" i="1"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D </a:t>
            </a:r>
            <a:r>
              <a:rPr lang="el-GR" dirty="0" smtClean="0">
                <a:latin typeface="Times New Roman" panose="02020603050405020304" pitchFamily="18" charset="0"/>
                <a:cs typeface="Times New Roman" panose="02020603050405020304" pitchFamily="18" charset="0"/>
              </a:rPr>
              <a:t>και </a:t>
            </a:r>
            <a:r>
              <a:rPr lang="en-US" dirty="0" smtClean="0">
                <a:latin typeface="Times New Roman" panose="02020603050405020304" pitchFamily="18" charset="0"/>
                <a:cs typeface="Times New Roman" panose="02020603050405020304" pitchFamily="18" charset="0"/>
              </a:rPr>
              <a:t>IƆ=500</a:t>
            </a:r>
            <a:endParaRPr lang="en-US" i="1"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M </a:t>
            </a:r>
            <a:r>
              <a:rPr lang="el-GR" dirty="0" smtClean="0">
                <a:latin typeface="Times New Roman" panose="02020603050405020304" pitchFamily="18" charset="0"/>
                <a:cs typeface="Times New Roman" panose="02020603050405020304" pitchFamily="18" charset="0"/>
              </a:rPr>
              <a:t>και </a:t>
            </a:r>
            <a:r>
              <a:rPr lang="en-US" dirty="0" smtClean="0">
                <a:latin typeface="Times New Roman" panose="02020603050405020304" pitchFamily="18" charset="0"/>
                <a:cs typeface="Times New Roman" panose="02020603050405020304" pitchFamily="18" charset="0"/>
              </a:rPr>
              <a:t>CIƆ=1.000</a:t>
            </a:r>
          </a:p>
          <a:p>
            <a:pPr algn="just"/>
            <a:r>
              <a:rPr lang="en-US" dirty="0" smtClean="0">
                <a:latin typeface="Times New Roman" panose="02020603050405020304" pitchFamily="18" charset="0"/>
                <a:cs typeface="Times New Roman" panose="02020603050405020304" pitchFamily="18" charset="0"/>
              </a:rPr>
              <a:t>DƆ=5.000</a:t>
            </a:r>
          </a:p>
          <a:p>
            <a:pPr algn="just"/>
            <a:r>
              <a:rPr lang="en-US" dirty="0" smtClean="0">
                <a:latin typeface="Times New Roman" panose="02020603050405020304" pitchFamily="18" charset="0"/>
                <a:cs typeface="Times New Roman" panose="02020603050405020304" pitchFamily="18" charset="0"/>
              </a:rPr>
              <a:t>CCLVII=257</a:t>
            </a:r>
          </a:p>
          <a:p>
            <a:pPr algn="just"/>
            <a:r>
              <a:rPr lang="en-US" dirty="0" smtClean="0">
                <a:latin typeface="Times New Roman" panose="02020603050405020304" pitchFamily="18" charset="0"/>
                <a:cs typeface="Times New Roman" panose="02020603050405020304" pitchFamily="18" charset="0"/>
              </a:rPr>
              <a:t>9/12/2020= IX/XII/MMXX</a:t>
            </a:r>
          </a:p>
          <a:p>
            <a:pPr algn="just"/>
            <a:r>
              <a:rPr lang="en-US" dirty="0" smtClean="0">
                <a:latin typeface="Times New Roman" panose="02020603050405020304" pitchFamily="18" charset="0"/>
                <a:cs typeface="Times New Roman" panose="02020603050405020304" pitchFamily="18" charset="0"/>
              </a:rPr>
              <a:t>16/12/2020= XVI/XII/MMXX</a:t>
            </a:r>
            <a:endParaRPr lang="el-GR" dirty="0" smtClean="0">
              <a:latin typeface="Times New Roman" panose="02020603050405020304" pitchFamily="18" charset="0"/>
              <a:cs typeface="Times New Roman" panose="02020603050405020304" pitchFamily="18" charset="0"/>
            </a:endParaRPr>
          </a:p>
          <a:p>
            <a:pPr>
              <a:buNone/>
            </a:pPr>
            <a:r>
              <a:rPr lang="el-GR" i="1" dirty="0" smtClean="0">
                <a:latin typeface="Times New Roman" panose="02020603050405020304" pitchFamily="18" charset="0"/>
                <a:cs typeface="Times New Roman" panose="02020603050405020304" pitchFamily="18" charset="0"/>
              </a:rPr>
              <a:t>	Επισήμανση: Δείτε ορισμένα ρολόγια, είτε</a:t>
            </a:r>
            <a:r>
              <a:rPr lang="el-GR" dirty="0" smtClean="0">
                <a:latin typeface="Times New Roman" panose="02020603050405020304" pitchFamily="18" charset="0"/>
                <a:cs typeface="Times New Roman" panose="02020603050405020304" pitchFamily="18" charset="0"/>
              </a:rPr>
              <a:t> </a:t>
            </a:r>
            <a:r>
              <a:rPr lang="el-GR" i="1" dirty="0" smtClean="0">
                <a:latin typeface="Times New Roman" panose="02020603050405020304" pitchFamily="18" charset="0"/>
                <a:cs typeface="Times New Roman" panose="02020603050405020304" pitchFamily="18" charset="0"/>
              </a:rPr>
              <a:t>χειρός</a:t>
            </a:r>
            <a:r>
              <a:rPr lang="el-GR" dirty="0" smtClean="0">
                <a:latin typeface="Times New Roman" panose="02020603050405020304" pitchFamily="18" charset="0"/>
                <a:cs typeface="Times New Roman" panose="02020603050405020304" pitchFamily="18" charset="0"/>
              </a:rPr>
              <a:t>, </a:t>
            </a:r>
            <a:r>
              <a:rPr lang="el-GR" i="1" dirty="0" smtClean="0">
                <a:latin typeface="Times New Roman" panose="02020603050405020304" pitchFamily="18" charset="0"/>
                <a:cs typeface="Times New Roman" panose="02020603050405020304" pitchFamily="18" charset="0"/>
              </a:rPr>
              <a:t>είτε </a:t>
            </a:r>
            <a:r>
              <a:rPr lang="el-GR" i="1" dirty="0" err="1" smtClean="0">
                <a:latin typeface="Times New Roman" panose="02020603050405020304" pitchFamily="18" charset="0"/>
                <a:cs typeface="Times New Roman" panose="02020603050405020304" pitchFamily="18" charset="0"/>
              </a:rPr>
              <a:t>επιτοίχια</a:t>
            </a:r>
            <a:r>
              <a:rPr lang="el-GR" i="1" dirty="0" smtClean="0">
                <a:latin typeface="Times New Roman" panose="02020603050405020304" pitchFamily="18" charset="0"/>
                <a:cs typeface="Times New Roman" panose="02020603050405020304" pitchFamily="18" charset="0"/>
              </a:rPr>
              <a:t>.</a:t>
            </a:r>
            <a:r>
              <a:rPr lang="el-GR" dirty="0" smtClean="0">
                <a:latin typeface="Times New Roman" panose="02020603050405020304" pitchFamily="18" charset="0"/>
                <a:cs typeface="Times New Roman" panose="02020603050405020304" pitchFamily="18" charset="0"/>
              </a:rPr>
              <a:t> </a:t>
            </a:r>
            <a:r>
              <a:rPr lang="el-GR" i="1" dirty="0" smtClean="0">
                <a:latin typeface="Times New Roman" panose="02020603050405020304" pitchFamily="18" charset="0"/>
                <a:cs typeface="Times New Roman" panose="02020603050405020304" pitchFamily="18" charset="0"/>
              </a:rPr>
              <a:t>Έχουν λατινική αρίθμηση.</a:t>
            </a:r>
            <a:endParaRPr lang="el-GR" dirty="0" smtClean="0"/>
          </a:p>
          <a:p>
            <a:pPr>
              <a:buNone/>
            </a:pPr>
            <a:endParaRPr lang="el-GR" dirty="0"/>
          </a:p>
        </p:txBody>
      </p:sp>
      <p:sp>
        <p:nvSpPr>
          <p:cNvPr id="4" name="3 - Θέση αριθμού διαφάνειας"/>
          <p:cNvSpPr>
            <a:spLocks noGrp="1"/>
          </p:cNvSpPr>
          <p:nvPr>
            <p:ph type="sldNum" sz="quarter" idx="12"/>
          </p:nvPr>
        </p:nvSpPr>
        <p:spPr/>
        <p:txBody>
          <a:bodyPr/>
          <a:lstStyle/>
          <a:p>
            <a:fld id="{1E90A5AF-304C-4587-80F0-6AF980070B5B}" type="slidenum">
              <a:rPr lang="el-GR" smtClean="0"/>
              <a:pPr/>
              <a:t>10</a:t>
            </a:fld>
            <a:endParaRPr 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b="1" dirty="0" smtClean="0">
                <a:latin typeface="Bookman Old Style" panose="02050604050505020204" pitchFamily="18" charset="0"/>
              </a:rPr>
              <a:t>ΜΕΤΡΑ ΚΑΙ ΣΤΑΘΜΑ</a:t>
            </a:r>
            <a:endParaRPr lang="el-GR" b="1" dirty="0">
              <a:latin typeface="Bookman Old Style" panose="02050604050505020204" pitchFamily="18" charset="0"/>
            </a:endParaRPr>
          </a:p>
        </p:txBody>
      </p:sp>
      <p:sp>
        <p:nvSpPr>
          <p:cNvPr id="3" name="Υπότιτλος 2"/>
          <p:cNvSpPr>
            <a:spLocks noGrp="1"/>
          </p:cNvSpPr>
          <p:nvPr>
            <p:ph type="subTitle" idx="1"/>
          </p:nvPr>
        </p:nvSpPr>
        <p:spPr/>
        <p:txBody>
          <a:bodyPr>
            <a:normAutofit lnSpcReduction="10000"/>
          </a:bodyPr>
          <a:lstStyle/>
          <a:p>
            <a:r>
              <a:rPr lang="el-GR" sz="2800" smtClean="0">
                <a:solidFill>
                  <a:srgbClr val="0070C0"/>
                </a:solidFill>
              </a:rPr>
              <a:t>ΑΝΔΡΕΑΣ ΑΘΑΝ. </a:t>
            </a:r>
            <a:r>
              <a:rPr lang="el-GR" sz="2800" dirty="0" smtClean="0">
                <a:solidFill>
                  <a:srgbClr val="0070C0"/>
                </a:solidFill>
              </a:rPr>
              <a:t>ΑΝΤΩΝΟΠΟΥΛΟΣ</a:t>
            </a:r>
          </a:p>
          <a:p>
            <a:r>
              <a:rPr lang="el-GR" sz="2800" dirty="0" smtClean="0">
                <a:solidFill>
                  <a:srgbClr val="0070C0"/>
                </a:solidFill>
              </a:rPr>
              <a:t>ΕΔΙΠ/ΤΜΗΜΑ ΙΣΤΟΡΙΑΣ ΚΑΙ ΑΡΧΑΙΟΛΟΓΙΑΣ/ΦΙΛΟΣΟΦΙΚΗ ΣΧΟΛΗ ΕΚΠΑ</a:t>
            </a:r>
            <a:endParaRPr lang="el-GR" sz="2800" dirty="0">
              <a:solidFill>
                <a:srgbClr val="0070C0"/>
              </a:solidFill>
            </a:endParaRPr>
          </a:p>
        </p:txBody>
      </p:sp>
    </p:spTree>
    <p:extLst>
      <p:ext uri="{BB962C8B-B14F-4D97-AF65-F5344CB8AC3E}">
        <p14:creationId xmlns:p14="http://schemas.microsoft.com/office/powerpoint/2010/main" val="683912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latin typeface="Bookman Old Style" panose="02050604050505020204" pitchFamily="18" charset="0"/>
              </a:rPr>
              <a:t>1. ΜΕΤΡΑ</a:t>
            </a:r>
            <a:endParaRPr lang="el-GR" b="1" dirty="0">
              <a:latin typeface="Bookman Old Style" panose="02050604050505020204" pitchFamily="18" charset="0"/>
            </a:endParaRPr>
          </a:p>
        </p:txBody>
      </p:sp>
      <p:sp>
        <p:nvSpPr>
          <p:cNvPr id="3" name="Θέση περιεχομένου 2"/>
          <p:cNvSpPr>
            <a:spLocks noGrp="1"/>
          </p:cNvSpPr>
          <p:nvPr>
            <p:ph idx="1"/>
          </p:nvPr>
        </p:nvSpPr>
        <p:spPr/>
        <p:txBody>
          <a:bodyPr/>
          <a:lstStyle/>
          <a:p>
            <a:pPr marL="0" indent="0" algn="just">
              <a:buNone/>
            </a:pPr>
            <a:r>
              <a:rPr lang="el-GR" dirty="0" smtClean="0"/>
              <a:t>	</a:t>
            </a:r>
            <a:r>
              <a:rPr lang="el-GR" sz="2400" dirty="0" smtClean="0"/>
              <a:t>Τα μέτρα χρησιμοποιούνται για τον υπολογισμό: </a:t>
            </a:r>
            <a:r>
              <a:rPr lang="el-GR" sz="2400" dirty="0" smtClean="0">
                <a:solidFill>
                  <a:srgbClr val="FF0000"/>
                </a:solidFill>
              </a:rPr>
              <a:t>α) Μήκους, β) Επιφάνειας, γ) Όγκου και δ) Χωρητικότητας.</a:t>
            </a:r>
          </a:p>
          <a:p>
            <a:pPr marL="0" indent="0" algn="just">
              <a:buNone/>
            </a:pPr>
            <a:r>
              <a:rPr lang="el-GR" sz="2400" dirty="0">
                <a:solidFill>
                  <a:srgbClr val="FF0000"/>
                </a:solidFill>
              </a:rPr>
              <a:t>	</a:t>
            </a:r>
            <a:r>
              <a:rPr lang="el-GR" sz="2400" dirty="0" smtClean="0"/>
              <a:t>Οι Αρχαίοι Έλληνες, όπως και οι λαοί γενικότερα της Ανατολής, βάσισαν τα μέτρα μήκους στην αναλογία του </a:t>
            </a:r>
            <a:r>
              <a:rPr lang="el-GR" sz="2400" dirty="0" smtClean="0">
                <a:solidFill>
                  <a:srgbClr val="FF0000"/>
                </a:solidFill>
              </a:rPr>
              <a:t>ανθρώπινου σώματος.</a:t>
            </a:r>
          </a:p>
          <a:p>
            <a:pPr marL="0" indent="0" algn="just">
              <a:buNone/>
            </a:pPr>
            <a:r>
              <a:rPr lang="el-GR" sz="2400" dirty="0">
                <a:solidFill>
                  <a:srgbClr val="FF0000"/>
                </a:solidFill>
              </a:rPr>
              <a:t>	</a:t>
            </a:r>
            <a:r>
              <a:rPr lang="el-GR" sz="2400" dirty="0" smtClean="0"/>
              <a:t>Η κύρια μονάδα του ελληνικού μετρικού συστήματος ήταν ο </a:t>
            </a:r>
            <a:r>
              <a:rPr lang="el-GR" sz="2400" dirty="0" smtClean="0">
                <a:solidFill>
                  <a:srgbClr val="FF0000"/>
                </a:solidFill>
              </a:rPr>
              <a:t>Πους</a:t>
            </a:r>
            <a:r>
              <a:rPr lang="el-GR" sz="2400" dirty="0" smtClean="0"/>
              <a:t>= το πόδι (</a:t>
            </a:r>
            <a:r>
              <a:rPr lang="el-GR" sz="2400" dirty="0" err="1" smtClean="0"/>
              <a:t>πρβλ</a:t>
            </a:r>
            <a:r>
              <a:rPr lang="el-GR" sz="2400" dirty="0" smtClean="0"/>
              <a:t>. </a:t>
            </a:r>
            <a:r>
              <a:rPr lang="el-GR" sz="2400" dirty="0" err="1" smtClean="0"/>
              <a:t>εκατόμπεδος</a:t>
            </a:r>
            <a:r>
              <a:rPr lang="el-GR" sz="2400" dirty="0" smtClean="0"/>
              <a:t> </a:t>
            </a:r>
            <a:r>
              <a:rPr lang="el-GR" sz="2400" dirty="0" err="1" smtClean="0"/>
              <a:t>παρθενών</a:t>
            </a:r>
            <a:r>
              <a:rPr lang="el-GR" sz="2400" dirty="0" smtClean="0"/>
              <a:t> ή </a:t>
            </a:r>
            <a:r>
              <a:rPr lang="el-GR" sz="2400" dirty="0" err="1" smtClean="0"/>
              <a:t>εκατόμπεδον</a:t>
            </a:r>
            <a:r>
              <a:rPr lang="el-GR" sz="2400" dirty="0" smtClean="0"/>
              <a:t>), με κυμαινόμενο μήκος κατά περιοχές (</a:t>
            </a:r>
            <a:r>
              <a:rPr lang="el-GR" sz="2400" i="1" dirty="0" smtClean="0"/>
              <a:t>Ολυμπιακός: 0,3203μ.</a:t>
            </a:r>
            <a:r>
              <a:rPr lang="el-GR" sz="2400" dirty="0" smtClean="0"/>
              <a:t>, </a:t>
            </a:r>
            <a:r>
              <a:rPr lang="el-GR" sz="2400" i="1" dirty="0" smtClean="0"/>
              <a:t>Αττικός: 0,2957μ.</a:t>
            </a:r>
            <a:r>
              <a:rPr lang="el-GR" sz="2400" dirty="0" smtClean="0"/>
              <a:t>, </a:t>
            </a:r>
            <a:r>
              <a:rPr lang="el-GR" sz="2400" i="1" dirty="0" err="1" smtClean="0"/>
              <a:t>Αιγινήτικος</a:t>
            </a:r>
            <a:r>
              <a:rPr lang="el-GR" sz="2400" i="1" dirty="0" smtClean="0"/>
              <a:t>: 0,333μ.</a:t>
            </a:r>
            <a:r>
              <a:rPr lang="el-GR" sz="2400" dirty="0" smtClean="0"/>
              <a:t>, </a:t>
            </a:r>
            <a:r>
              <a:rPr lang="el-GR" sz="2400" i="1" dirty="0" err="1" smtClean="0"/>
              <a:t>Περγαμηνός</a:t>
            </a:r>
            <a:r>
              <a:rPr lang="el-GR" sz="2400" i="1" dirty="0" smtClean="0"/>
              <a:t>: 0,330μ.</a:t>
            </a:r>
            <a:r>
              <a:rPr lang="el-GR" sz="2400" dirty="0" smtClean="0"/>
              <a:t>).</a:t>
            </a:r>
            <a:endParaRPr lang="el-GR" dirty="0"/>
          </a:p>
        </p:txBody>
      </p:sp>
    </p:spTree>
    <p:extLst>
      <p:ext uri="{BB962C8B-B14F-4D97-AF65-F5344CB8AC3E}">
        <p14:creationId xmlns:p14="http://schemas.microsoft.com/office/powerpoint/2010/main" val="1970072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latin typeface="Bookman Old Style" panose="02050604050505020204" pitchFamily="18" charset="0"/>
              </a:rPr>
              <a:t>ΥΠΟΔΙΑΙΡΕΣΕΙΣ (1)</a:t>
            </a:r>
            <a:endParaRPr lang="el-GR" b="1" dirty="0">
              <a:latin typeface="Bookman Old Style" panose="02050604050505020204" pitchFamily="18" charset="0"/>
            </a:endParaRPr>
          </a:p>
        </p:txBody>
      </p:sp>
      <p:sp>
        <p:nvSpPr>
          <p:cNvPr id="3" name="Θέση περιεχομένου 2"/>
          <p:cNvSpPr>
            <a:spLocks noGrp="1"/>
          </p:cNvSpPr>
          <p:nvPr>
            <p:ph idx="1"/>
          </p:nvPr>
        </p:nvSpPr>
        <p:spPr/>
        <p:txBody>
          <a:bodyPr>
            <a:normAutofit/>
          </a:bodyPr>
          <a:lstStyle/>
          <a:p>
            <a:r>
              <a:rPr lang="el-GR" sz="2400" dirty="0" smtClean="0">
                <a:latin typeface="Bookman Old Style" panose="02050604050505020204" pitchFamily="18" charset="0"/>
              </a:rPr>
              <a:t>1 Δάκτυλος</a:t>
            </a:r>
          </a:p>
          <a:p>
            <a:r>
              <a:rPr lang="el-GR" sz="2400" dirty="0" smtClean="0">
                <a:latin typeface="Bookman Old Style" panose="02050604050505020204" pitchFamily="18" charset="0"/>
              </a:rPr>
              <a:t>2 Δάκτυλοι=1 Κόνδυλος</a:t>
            </a:r>
          </a:p>
          <a:p>
            <a:r>
              <a:rPr lang="el-GR" sz="2400" dirty="0" smtClean="0">
                <a:latin typeface="Bookman Old Style" panose="02050604050505020204" pitchFamily="18" charset="0"/>
              </a:rPr>
              <a:t>4 Δάκτυλοι=1 Παλαιστή (παλάμη)</a:t>
            </a:r>
          </a:p>
          <a:p>
            <a:r>
              <a:rPr lang="el-GR" sz="2400" dirty="0" smtClean="0">
                <a:latin typeface="Bookman Old Style" panose="02050604050505020204" pitchFamily="18" charset="0"/>
              </a:rPr>
              <a:t>8 Δάκτυλοι= 1 </a:t>
            </a:r>
            <a:r>
              <a:rPr lang="el-GR" sz="2400" dirty="0" err="1" smtClean="0">
                <a:latin typeface="Bookman Old Style" panose="02050604050505020204" pitchFamily="18" charset="0"/>
              </a:rPr>
              <a:t>Διχάς</a:t>
            </a:r>
            <a:r>
              <a:rPr lang="el-GR" sz="2400" dirty="0" smtClean="0">
                <a:latin typeface="Bookman Old Style" panose="02050604050505020204" pitchFamily="18" charset="0"/>
              </a:rPr>
              <a:t> ή </a:t>
            </a:r>
            <a:r>
              <a:rPr lang="el-GR" sz="2400" dirty="0" err="1" smtClean="0">
                <a:latin typeface="Bookman Old Style" panose="02050604050505020204" pitchFamily="18" charset="0"/>
              </a:rPr>
              <a:t>Ημιπόδιον</a:t>
            </a:r>
            <a:endParaRPr lang="el-GR" sz="2400" dirty="0" smtClean="0">
              <a:latin typeface="Bookman Old Style" panose="02050604050505020204" pitchFamily="18" charset="0"/>
            </a:endParaRPr>
          </a:p>
          <a:p>
            <a:r>
              <a:rPr lang="el-GR" sz="2400" dirty="0" smtClean="0">
                <a:latin typeface="Bookman Old Style" panose="02050604050505020204" pitchFamily="18" charset="0"/>
              </a:rPr>
              <a:t>10 Δάκτυλοι= 1 </a:t>
            </a:r>
            <a:r>
              <a:rPr lang="el-GR" sz="2400" dirty="0" err="1" smtClean="0">
                <a:latin typeface="Bookman Old Style" panose="02050604050505020204" pitchFamily="18" charset="0"/>
              </a:rPr>
              <a:t>Λιχάς</a:t>
            </a:r>
            <a:r>
              <a:rPr lang="el-GR" sz="2400" dirty="0" smtClean="0">
                <a:latin typeface="Bookman Old Style" panose="02050604050505020204" pitchFamily="18" charset="0"/>
              </a:rPr>
              <a:t>: </a:t>
            </a:r>
            <a:r>
              <a:rPr lang="el-GR" sz="2000" dirty="0" smtClean="0">
                <a:latin typeface="Bookman Old Style" panose="02050604050505020204" pitchFamily="18" charset="0"/>
              </a:rPr>
              <a:t>το διάστημα από τον αντίχειρα ως τον δείκτη/</a:t>
            </a:r>
            <a:r>
              <a:rPr lang="el-GR" sz="2000" dirty="0" err="1" smtClean="0">
                <a:latin typeface="Bookman Old Style" panose="02050604050505020204" pitchFamily="18" charset="0"/>
              </a:rPr>
              <a:t>λίχανον</a:t>
            </a:r>
            <a:endParaRPr lang="el-GR" sz="2000" dirty="0" smtClean="0">
              <a:latin typeface="Bookman Old Style" panose="02050604050505020204" pitchFamily="18" charset="0"/>
            </a:endParaRPr>
          </a:p>
          <a:p>
            <a:r>
              <a:rPr lang="el-GR" sz="2400" dirty="0" smtClean="0">
                <a:latin typeface="Bookman Old Style" panose="02050604050505020204" pitchFamily="18" charset="0"/>
              </a:rPr>
              <a:t>12 Δάκτυλοι=1 Σπιθαμή:</a:t>
            </a:r>
            <a:r>
              <a:rPr lang="el-GR" sz="2000" dirty="0" smtClean="0">
                <a:latin typeface="Bookman Old Style" panose="02050604050505020204" pitchFamily="18" charset="0"/>
              </a:rPr>
              <a:t> </a:t>
            </a:r>
            <a:r>
              <a:rPr lang="el-GR" sz="2000" dirty="0">
                <a:latin typeface="Bookman Old Style" panose="02050604050505020204" pitchFamily="18" charset="0"/>
              </a:rPr>
              <a:t>η</a:t>
            </a:r>
            <a:r>
              <a:rPr lang="el-GR" sz="2000" dirty="0" smtClean="0">
                <a:latin typeface="Bookman Old Style" panose="02050604050505020204" pitchFamily="18" charset="0"/>
              </a:rPr>
              <a:t> απόσταση ανάμεσα στα άκρα των τεντωμένων δακτύλων αντίχειρα-μικρού (περίπου 18 εκ.)</a:t>
            </a:r>
          </a:p>
          <a:p>
            <a:r>
              <a:rPr lang="el-GR" sz="2400" dirty="0" smtClean="0">
                <a:latin typeface="Bookman Old Style" panose="02050604050505020204" pitchFamily="18" charset="0"/>
              </a:rPr>
              <a:t>16 Δάκτυλοι=1 Πους</a:t>
            </a:r>
          </a:p>
          <a:p>
            <a:r>
              <a:rPr lang="el-GR" sz="2400" dirty="0" smtClean="0">
                <a:latin typeface="Bookman Old Style" panose="02050604050505020204" pitchFamily="18" charset="0"/>
              </a:rPr>
              <a:t>18 Δάκτυλοι=1 Πυγμή:</a:t>
            </a:r>
            <a:r>
              <a:rPr lang="el-GR" sz="2000" dirty="0" smtClean="0">
                <a:latin typeface="Bookman Old Style" panose="02050604050505020204" pitchFamily="18" charset="0"/>
              </a:rPr>
              <a:t> το διάστημα από τον αγκώνα ως την αρχή των δακτύλων/κόμβων γροθιάς</a:t>
            </a:r>
            <a:endParaRPr lang="el-GR" sz="2400" dirty="0">
              <a:latin typeface="Bookman Old Style" panose="02050604050505020204" pitchFamily="18" charset="0"/>
            </a:endParaRPr>
          </a:p>
        </p:txBody>
      </p:sp>
    </p:spTree>
    <p:extLst>
      <p:ext uri="{BB962C8B-B14F-4D97-AF65-F5344CB8AC3E}">
        <p14:creationId xmlns:p14="http://schemas.microsoft.com/office/powerpoint/2010/main" val="3418607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06506" y="548680"/>
            <a:ext cx="8915400" cy="1143000"/>
          </a:xfrm>
        </p:spPr>
        <p:txBody>
          <a:bodyPr/>
          <a:lstStyle/>
          <a:p>
            <a:r>
              <a:rPr lang="el-GR" b="1" dirty="0" smtClean="0">
                <a:latin typeface="Bookman Old Style" panose="02050604050505020204" pitchFamily="18" charset="0"/>
              </a:rPr>
              <a:t>ΥΠΟΔΙΑΙΡΕΣΕΙΣ (2)</a:t>
            </a:r>
            <a:endParaRPr lang="el-GR" dirty="0">
              <a:latin typeface="Bookman Old Style" panose="02050604050505020204" pitchFamily="18" charset="0"/>
            </a:endParaRPr>
          </a:p>
        </p:txBody>
      </p:sp>
      <p:sp>
        <p:nvSpPr>
          <p:cNvPr id="3" name="Θέση περιεχομένου 2"/>
          <p:cNvSpPr>
            <a:spLocks noGrp="1"/>
          </p:cNvSpPr>
          <p:nvPr>
            <p:ph idx="1"/>
          </p:nvPr>
        </p:nvSpPr>
        <p:spPr/>
        <p:txBody>
          <a:bodyPr>
            <a:normAutofit/>
          </a:bodyPr>
          <a:lstStyle/>
          <a:p>
            <a:r>
              <a:rPr lang="el-GR" sz="2400" dirty="0" smtClean="0">
                <a:latin typeface="Bookman Old Style" panose="02050604050505020204" pitchFamily="18" charset="0"/>
              </a:rPr>
              <a:t>20 Δάκτυλοι= 1 Πυγών (η):</a:t>
            </a:r>
            <a:r>
              <a:rPr lang="el-GR" sz="2000" dirty="0" smtClean="0">
                <a:latin typeface="Bookman Old Style" panose="02050604050505020204" pitchFamily="18" charset="0"/>
              </a:rPr>
              <a:t> το διάστημα από τον αγκώνα ως τον πρώτο αρμό των δακτύλων</a:t>
            </a:r>
          </a:p>
          <a:p>
            <a:r>
              <a:rPr lang="el-GR" sz="2400" dirty="0" smtClean="0">
                <a:latin typeface="Bookman Old Style" panose="02050604050505020204" pitchFamily="18" charset="0"/>
              </a:rPr>
              <a:t>24 Δάκτυλοι= 1 </a:t>
            </a:r>
            <a:r>
              <a:rPr lang="el-GR" sz="2400" dirty="0" err="1" smtClean="0">
                <a:latin typeface="Bookman Old Style" panose="02050604050505020204" pitchFamily="18" charset="0"/>
              </a:rPr>
              <a:t>Πήχυς</a:t>
            </a:r>
            <a:r>
              <a:rPr lang="el-GR" sz="2400" dirty="0" smtClean="0">
                <a:latin typeface="Bookman Old Style" panose="02050604050505020204" pitchFamily="18" charset="0"/>
              </a:rPr>
              <a:t> (1 και ½ Πόδες): </a:t>
            </a:r>
            <a:r>
              <a:rPr lang="el-GR" sz="2000" dirty="0" smtClean="0">
                <a:latin typeface="Bookman Old Style" panose="02050604050505020204" pitchFamily="18" charset="0"/>
              </a:rPr>
              <a:t>το διάστημα από τον αγκώνα ως την άκρη των δακτύλων</a:t>
            </a:r>
          </a:p>
          <a:p>
            <a:r>
              <a:rPr lang="el-GR" sz="2400" dirty="0" smtClean="0">
                <a:latin typeface="Bookman Old Style" panose="02050604050505020204" pitchFamily="18" charset="0"/>
              </a:rPr>
              <a:t>27 Δάκτυλοι= 1 </a:t>
            </a:r>
            <a:r>
              <a:rPr lang="el-GR" sz="2400" dirty="0" err="1" smtClean="0">
                <a:latin typeface="Bookman Old Style" panose="02050604050505020204" pitchFamily="18" charset="0"/>
              </a:rPr>
              <a:t>Πήχυς</a:t>
            </a:r>
            <a:r>
              <a:rPr lang="el-GR" sz="2400" dirty="0" smtClean="0">
                <a:latin typeface="Bookman Old Style" panose="02050604050505020204" pitchFamily="18" charset="0"/>
              </a:rPr>
              <a:t> </a:t>
            </a:r>
            <a:r>
              <a:rPr lang="el-GR" sz="2400" dirty="0" err="1" smtClean="0">
                <a:latin typeface="Bookman Old Style" panose="02050604050505020204" pitchFamily="18" charset="0"/>
              </a:rPr>
              <a:t>βασιλήιος</a:t>
            </a:r>
            <a:endParaRPr lang="el-GR" sz="2400" dirty="0" smtClean="0">
              <a:latin typeface="Bookman Old Style" panose="02050604050505020204" pitchFamily="18" charset="0"/>
            </a:endParaRPr>
          </a:p>
          <a:p>
            <a:r>
              <a:rPr lang="el-GR" sz="2400" dirty="0" smtClean="0">
                <a:latin typeface="Bookman Old Style" panose="02050604050505020204" pitchFamily="18" charset="0"/>
              </a:rPr>
              <a:t>1 Βήμα= 2 και ½ Πόδες</a:t>
            </a:r>
          </a:p>
          <a:p>
            <a:r>
              <a:rPr lang="el-GR" sz="2400" dirty="0" smtClean="0">
                <a:latin typeface="Bookman Old Style" panose="02050604050505020204" pitchFamily="18" charset="0"/>
              </a:rPr>
              <a:t>1 </a:t>
            </a:r>
            <a:r>
              <a:rPr lang="el-GR" sz="2400" dirty="0" err="1" smtClean="0">
                <a:latin typeface="Bookman Old Style" panose="02050604050505020204" pitchFamily="18" charset="0"/>
              </a:rPr>
              <a:t>Οργυιά</a:t>
            </a:r>
            <a:r>
              <a:rPr lang="el-GR" sz="2400" dirty="0" smtClean="0">
                <a:latin typeface="Bookman Old Style" panose="02050604050505020204" pitchFamily="18" charset="0"/>
              </a:rPr>
              <a:t>= 6 Πόδες</a:t>
            </a:r>
          </a:p>
          <a:p>
            <a:r>
              <a:rPr lang="el-GR" sz="2400" dirty="0" smtClean="0">
                <a:latin typeface="Bookman Old Style" panose="02050604050505020204" pitchFamily="18" charset="0"/>
              </a:rPr>
              <a:t>1 </a:t>
            </a:r>
            <a:r>
              <a:rPr lang="el-GR" sz="2400" dirty="0" err="1" smtClean="0">
                <a:latin typeface="Bookman Old Style" panose="02050604050505020204" pitchFamily="18" charset="0"/>
              </a:rPr>
              <a:t>Πλέθρον</a:t>
            </a:r>
            <a:r>
              <a:rPr lang="el-GR" sz="2400" dirty="0" smtClean="0">
                <a:latin typeface="Bookman Old Style" panose="02050604050505020204" pitchFamily="18" charset="0"/>
              </a:rPr>
              <a:t>= 100 Πόδες</a:t>
            </a:r>
          </a:p>
          <a:p>
            <a:r>
              <a:rPr lang="el-GR" sz="2400" dirty="0" smtClean="0">
                <a:latin typeface="Bookman Old Style" panose="02050604050505020204" pitchFamily="18" charset="0"/>
              </a:rPr>
              <a:t>1 </a:t>
            </a:r>
            <a:r>
              <a:rPr lang="el-GR" sz="2400" dirty="0" err="1" smtClean="0">
                <a:latin typeface="Bookman Old Style" panose="02050604050505020204" pitchFamily="18" charset="0"/>
              </a:rPr>
              <a:t>Στάδιον</a:t>
            </a:r>
            <a:r>
              <a:rPr lang="el-GR" sz="2400" dirty="0" smtClean="0">
                <a:latin typeface="Bookman Old Style" panose="02050604050505020204" pitchFamily="18" charset="0"/>
              </a:rPr>
              <a:t>= 600 Πόδες</a:t>
            </a:r>
          </a:p>
          <a:p>
            <a:r>
              <a:rPr lang="el-GR" sz="2400" dirty="0" smtClean="0">
                <a:latin typeface="Bookman Old Style" panose="02050604050505020204" pitchFamily="18" charset="0"/>
              </a:rPr>
              <a:t>1 Δίαυλος=2 Στάδιοι=1200 Πόδες</a:t>
            </a:r>
            <a:endParaRPr lang="el-GR" sz="2400" dirty="0">
              <a:latin typeface="Bookman Old Style" panose="02050604050505020204" pitchFamily="18" charset="0"/>
            </a:endParaRPr>
          </a:p>
        </p:txBody>
      </p:sp>
    </p:spTree>
    <p:extLst>
      <p:ext uri="{BB962C8B-B14F-4D97-AF65-F5344CB8AC3E}">
        <p14:creationId xmlns:p14="http://schemas.microsoft.com/office/powerpoint/2010/main" val="34147032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latin typeface="Bookman Old Style" panose="02050604050505020204" pitchFamily="18" charset="0"/>
              </a:rPr>
              <a:t>ΥΠΟΔΙΑΙΡΕΣΕΙΣ (3)</a:t>
            </a:r>
            <a:endParaRPr lang="el-GR" dirty="0">
              <a:latin typeface="Bookman Old Style" panose="02050604050505020204" pitchFamily="18" charset="0"/>
            </a:endParaRPr>
          </a:p>
        </p:txBody>
      </p:sp>
      <p:sp>
        <p:nvSpPr>
          <p:cNvPr id="3" name="Θέση περιεχομένου 2"/>
          <p:cNvSpPr>
            <a:spLocks noGrp="1"/>
          </p:cNvSpPr>
          <p:nvPr>
            <p:ph idx="1"/>
          </p:nvPr>
        </p:nvSpPr>
        <p:spPr/>
        <p:txBody>
          <a:bodyPr>
            <a:normAutofit lnSpcReduction="10000"/>
          </a:bodyPr>
          <a:lstStyle/>
          <a:p>
            <a:pPr>
              <a:lnSpc>
                <a:spcPct val="150000"/>
              </a:lnSpc>
            </a:pPr>
            <a:r>
              <a:rPr lang="el-GR" sz="2400" dirty="0" smtClean="0">
                <a:latin typeface="Bookman Old Style" panose="02050604050505020204" pitchFamily="18" charset="0"/>
              </a:rPr>
              <a:t>1 Δόλιχος=12 Στάδιοι=7.200 Πόδες (</a:t>
            </a:r>
            <a:r>
              <a:rPr lang="el-GR" sz="2000" u="sng" dirty="0" smtClean="0">
                <a:latin typeface="Bookman Old Style" panose="02050604050505020204" pitchFamily="18" charset="0"/>
              </a:rPr>
              <a:t>Ο δόλιχος ήταν, παράλληλα, αγώνισμα δρόμου </a:t>
            </a:r>
            <a:r>
              <a:rPr lang="el-GR" sz="2000" u="sng" dirty="0" err="1" smtClean="0">
                <a:latin typeface="Bookman Old Style" panose="02050604050505020204" pitchFamily="18" charset="0"/>
              </a:rPr>
              <a:t>ημιαντοχής</a:t>
            </a:r>
            <a:r>
              <a:rPr lang="el-GR" sz="2000" u="sng" dirty="0" smtClean="0">
                <a:latin typeface="Bookman Old Style" panose="02050604050505020204" pitchFamily="18" charset="0"/>
              </a:rPr>
              <a:t> στην Αρχαία Ελλάδα και κάλυπτε απόσταση ίση με 4.8οο μέτρα περίπου)</a:t>
            </a:r>
          </a:p>
          <a:p>
            <a:pPr>
              <a:lnSpc>
                <a:spcPct val="150000"/>
              </a:lnSpc>
            </a:pPr>
            <a:r>
              <a:rPr lang="el-GR" sz="2400" dirty="0" smtClean="0">
                <a:latin typeface="Bookman Old Style" panose="02050604050505020204" pitchFamily="18" charset="0"/>
              </a:rPr>
              <a:t>1 Παρασάγγης Περσικός=30 Στάδιοι=18.000 Πόδες</a:t>
            </a:r>
          </a:p>
          <a:p>
            <a:pPr>
              <a:lnSpc>
                <a:spcPct val="150000"/>
              </a:lnSpc>
            </a:pPr>
            <a:r>
              <a:rPr lang="el-GR" sz="2400" dirty="0" smtClean="0">
                <a:latin typeface="Bookman Old Style" panose="02050604050505020204" pitchFamily="18" charset="0"/>
              </a:rPr>
              <a:t>1 </a:t>
            </a:r>
            <a:r>
              <a:rPr lang="el-GR" sz="2400" dirty="0" err="1" smtClean="0">
                <a:latin typeface="Bookman Old Style" panose="02050604050505020204" pitchFamily="18" charset="0"/>
              </a:rPr>
              <a:t>Σχοίνος</a:t>
            </a:r>
            <a:r>
              <a:rPr lang="el-GR" sz="2400" dirty="0" smtClean="0">
                <a:latin typeface="Bookman Old Style" panose="02050604050505020204" pitchFamily="18" charset="0"/>
              </a:rPr>
              <a:t> Αιγυπτιακός=40 ή 60 Στάδιοι=24.000 ή 36.000 Πόδες.</a:t>
            </a:r>
          </a:p>
          <a:p>
            <a:pPr>
              <a:lnSpc>
                <a:spcPct val="150000"/>
              </a:lnSpc>
            </a:pPr>
            <a:r>
              <a:rPr lang="el-GR" sz="2000" dirty="0" smtClean="0">
                <a:latin typeface="Bookman Old Style" panose="02050604050505020204" pitchFamily="18" charset="0"/>
              </a:rPr>
              <a:t>Η απόσταση, π.χ. μεταξύ του </a:t>
            </a:r>
            <a:r>
              <a:rPr lang="el-GR" sz="2000" dirty="0" smtClean="0">
                <a:solidFill>
                  <a:srgbClr val="FF0000"/>
                </a:solidFill>
                <a:latin typeface="Bookman Old Style" panose="02050604050505020204" pitchFamily="18" charset="0"/>
              </a:rPr>
              <a:t>Μαραθώνα</a:t>
            </a:r>
            <a:r>
              <a:rPr lang="el-GR" sz="2000" dirty="0" smtClean="0">
                <a:latin typeface="Bookman Old Style" panose="02050604050505020204" pitchFamily="18" charset="0"/>
              </a:rPr>
              <a:t> και των </a:t>
            </a:r>
            <a:r>
              <a:rPr lang="el-GR" sz="2000" dirty="0" smtClean="0">
                <a:solidFill>
                  <a:srgbClr val="0070C0"/>
                </a:solidFill>
                <a:latin typeface="Bookman Old Style" panose="02050604050505020204" pitchFamily="18" charset="0"/>
              </a:rPr>
              <a:t>Αθηνών</a:t>
            </a:r>
            <a:r>
              <a:rPr lang="el-GR" sz="2000" dirty="0" smtClean="0">
                <a:latin typeface="Bookman Old Style" panose="02050604050505020204" pitchFamily="18" charset="0"/>
              </a:rPr>
              <a:t> ήταν περίπου 192 στάδια ή 115.200 πόδες, δηλ. 42 χιλιόμετρα και 193 μέτρα.</a:t>
            </a:r>
            <a:endParaRPr lang="el-GR" sz="2000" dirty="0">
              <a:latin typeface="Bookman Old Style" panose="02050604050505020204" pitchFamily="18" charset="0"/>
            </a:endParaRPr>
          </a:p>
        </p:txBody>
      </p:sp>
    </p:spTree>
    <p:extLst>
      <p:ext uri="{BB962C8B-B14F-4D97-AF65-F5344CB8AC3E}">
        <p14:creationId xmlns:p14="http://schemas.microsoft.com/office/powerpoint/2010/main" val="24356838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latin typeface="Bookman Old Style" panose="02050604050505020204" pitchFamily="18" charset="0"/>
              </a:rPr>
              <a:t>ΕΠΙΦΑΝΕΙΑ</a:t>
            </a:r>
            <a:endParaRPr lang="el-GR" b="1" dirty="0">
              <a:latin typeface="Bookman Old Style" panose="02050604050505020204" pitchFamily="18" charset="0"/>
            </a:endParaRPr>
          </a:p>
        </p:txBody>
      </p:sp>
      <p:sp>
        <p:nvSpPr>
          <p:cNvPr id="3" name="Θέση περιεχομένου 2"/>
          <p:cNvSpPr>
            <a:spLocks noGrp="1"/>
          </p:cNvSpPr>
          <p:nvPr>
            <p:ph idx="1"/>
          </p:nvPr>
        </p:nvSpPr>
        <p:spPr/>
        <p:txBody>
          <a:bodyPr>
            <a:normAutofit fontScale="77500" lnSpcReduction="20000"/>
          </a:bodyPr>
          <a:lstStyle/>
          <a:p>
            <a:pPr marL="0" indent="0" algn="just">
              <a:lnSpc>
                <a:spcPct val="200000"/>
              </a:lnSpc>
              <a:buNone/>
            </a:pPr>
            <a:r>
              <a:rPr lang="el-GR" sz="2400" dirty="0">
                <a:latin typeface="Bookman Old Style" panose="02050604050505020204" pitchFamily="18" charset="0"/>
              </a:rPr>
              <a:t>	</a:t>
            </a:r>
            <a:r>
              <a:rPr lang="el-GR" sz="2400" dirty="0" smtClean="0">
                <a:latin typeface="Bookman Old Style" panose="02050604050505020204" pitchFamily="18" charset="0"/>
              </a:rPr>
              <a:t>Κύρια μονάδα μέτρησης της επιφάνειας ήταν το </a:t>
            </a:r>
            <a:r>
              <a:rPr lang="el-GR" sz="2400" dirty="0" err="1" smtClean="0">
                <a:solidFill>
                  <a:srgbClr val="FF0000"/>
                </a:solidFill>
                <a:latin typeface="Bookman Old Style" panose="02050604050505020204" pitchFamily="18" charset="0"/>
              </a:rPr>
              <a:t>πλέθρον</a:t>
            </a:r>
            <a:r>
              <a:rPr lang="el-GR" sz="2400" dirty="0" smtClean="0">
                <a:latin typeface="Bookman Old Style" panose="02050604050505020204" pitchFamily="18" charset="0"/>
              </a:rPr>
              <a:t>, δηλ. η αρόσιμη έκταση σε μία ημέρα (1οοΧ1οο πόδες=10.οοο τετραγωνικοί πόδες).</a:t>
            </a:r>
          </a:p>
          <a:p>
            <a:pPr marL="0" indent="0" algn="just">
              <a:lnSpc>
                <a:spcPct val="200000"/>
              </a:lnSpc>
              <a:buNone/>
            </a:pPr>
            <a:r>
              <a:rPr lang="el-GR" sz="2400" dirty="0">
                <a:latin typeface="Bookman Old Style" panose="02050604050505020204" pitchFamily="18" charset="0"/>
              </a:rPr>
              <a:t>	</a:t>
            </a:r>
            <a:r>
              <a:rPr lang="el-GR" sz="2400" dirty="0" smtClean="0">
                <a:latin typeface="Bookman Old Style" panose="02050604050505020204" pitchFamily="18" charset="0"/>
              </a:rPr>
              <a:t>Υποδιαιρέσεις του πλέθρου ήσαν </a:t>
            </a:r>
            <a:r>
              <a:rPr lang="el-GR" sz="2400" dirty="0" smtClean="0">
                <a:solidFill>
                  <a:srgbClr val="FF0000"/>
                </a:solidFill>
                <a:latin typeface="Bookman Old Style" panose="02050604050505020204" pitchFamily="18" charset="0"/>
              </a:rPr>
              <a:t>η άρουρα</a:t>
            </a:r>
            <a:r>
              <a:rPr lang="el-GR" sz="2400" dirty="0" smtClean="0">
                <a:latin typeface="Bookman Old Style" panose="02050604050505020204" pitchFamily="18" charset="0"/>
              </a:rPr>
              <a:t> (1/4 του πλέθρου) και </a:t>
            </a:r>
            <a:r>
              <a:rPr lang="el-GR" sz="2400" dirty="0" smtClean="0">
                <a:solidFill>
                  <a:srgbClr val="FF0000"/>
                </a:solidFill>
                <a:latin typeface="Bookman Old Style" panose="02050604050505020204" pitchFamily="18" charset="0"/>
              </a:rPr>
              <a:t>ο έκτος</a:t>
            </a:r>
            <a:r>
              <a:rPr lang="el-GR" sz="2400" dirty="0" smtClean="0">
                <a:latin typeface="Bookman Old Style" panose="02050604050505020204" pitchFamily="18" charset="0"/>
              </a:rPr>
              <a:t> (1/6 του πλέθρου).</a:t>
            </a:r>
          </a:p>
          <a:p>
            <a:pPr marL="0" indent="0" algn="just">
              <a:lnSpc>
                <a:spcPct val="200000"/>
              </a:lnSpc>
              <a:buNone/>
            </a:pPr>
            <a:r>
              <a:rPr lang="el-GR" sz="2400" dirty="0">
                <a:latin typeface="Bookman Old Style" panose="02050604050505020204" pitchFamily="18" charset="0"/>
              </a:rPr>
              <a:t>	</a:t>
            </a:r>
            <a:r>
              <a:rPr lang="el-GR" sz="2400" dirty="0" smtClean="0">
                <a:latin typeface="Bookman Old Style" panose="02050604050505020204" pitchFamily="18" charset="0"/>
              </a:rPr>
              <a:t>Σε ορισμένες περιοχές του αρχαίου ελληνικού κόσμου (</a:t>
            </a:r>
            <a:r>
              <a:rPr lang="el-GR" sz="2400" dirty="0" smtClean="0">
                <a:solidFill>
                  <a:srgbClr val="0070C0"/>
                </a:solidFill>
                <a:latin typeface="Bookman Old Style" panose="02050604050505020204" pitchFamily="18" charset="0"/>
              </a:rPr>
              <a:t>Σικελία</a:t>
            </a:r>
            <a:r>
              <a:rPr lang="el-GR" sz="2400" dirty="0" smtClean="0">
                <a:latin typeface="Bookman Old Style" panose="02050604050505020204" pitchFamily="18" charset="0"/>
              </a:rPr>
              <a:t>, </a:t>
            </a:r>
            <a:r>
              <a:rPr lang="el-GR" sz="2400" dirty="0" smtClean="0">
                <a:solidFill>
                  <a:srgbClr val="0070C0"/>
                </a:solidFill>
                <a:latin typeface="Bookman Old Style" panose="02050604050505020204" pitchFamily="18" charset="0"/>
              </a:rPr>
              <a:t>Κυρηναϊκή</a:t>
            </a:r>
            <a:r>
              <a:rPr lang="el-GR" sz="2400" dirty="0" smtClean="0">
                <a:latin typeface="Bookman Old Style" panose="02050604050505020204" pitchFamily="18" charset="0"/>
              </a:rPr>
              <a:t>) χρησιμοποιούσαν επίσης και τον </a:t>
            </a:r>
            <a:r>
              <a:rPr lang="el-GR" sz="2400" dirty="0" smtClean="0">
                <a:solidFill>
                  <a:srgbClr val="FF0000"/>
                </a:solidFill>
                <a:latin typeface="Bookman Old Style" panose="02050604050505020204" pitchFamily="18" charset="0"/>
              </a:rPr>
              <a:t>μέδιμνο</a:t>
            </a:r>
            <a:r>
              <a:rPr lang="el-GR" sz="2400" dirty="0" smtClean="0">
                <a:latin typeface="Bookman Old Style" panose="02050604050505020204" pitchFamily="18" charset="0"/>
              </a:rPr>
              <a:t>, ο οποίος ήταν ίσος με την έκταση που μπορούσε να σπαρθεί μ’ ένα μέδιμνο σίτου.</a:t>
            </a:r>
            <a:endParaRPr lang="el-GR" sz="2400" dirty="0">
              <a:latin typeface="Bookman Old Style" panose="02050604050505020204" pitchFamily="18" charset="0"/>
            </a:endParaRPr>
          </a:p>
        </p:txBody>
      </p:sp>
    </p:spTree>
    <p:extLst>
      <p:ext uri="{BB962C8B-B14F-4D97-AF65-F5344CB8AC3E}">
        <p14:creationId xmlns:p14="http://schemas.microsoft.com/office/powerpoint/2010/main" val="2597656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latin typeface="Bookman Old Style" panose="02050604050505020204" pitchFamily="18" charset="0"/>
              </a:rPr>
              <a:t>ΌΓΚΟΣ-ΧΩΡΗΤΙΚΟΤΗΤΑ</a:t>
            </a:r>
            <a:endParaRPr lang="el-GR" b="1" dirty="0">
              <a:latin typeface="Bookman Old Style" panose="02050604050505020204" pitchFamily="18" charset="0"/>
            </a:endParaRPr>
          </a:p>
        </p:txBody>
      </p:sp>
      <p:sp>
        <p:nvSpPr>
          <p:cNvPr id="3" name="Θέση περιεχομένου 2"/>
          <p:cNvSpPr>
            <a:spLocks noGrp="1"/>
          </p:cNvSpPr>
          <p:nvPr>
            <p:ph idx="1"/>
          </p:nvPr>
        </p:nvSpPr>
        <p:spPr/>
        <p:txBody>
          <a:bodyPr>
            <a:normAutofit fontScale="92500"/>
          </a:bodyPr>
          <a:lstStyle/>
          <a:p>
            <a:pPr marL="0" indent="0" algn="just">
              <a:lnSpc>
                <a:spcPct val="200000"/>
              </a:lnSpc>
              <a:buNone/>
            </a:pPr>
            <a:r>
              <a:rPr lang="el-GR" sz="2400" dirty="0" smtClean="0">
                <a:latin typeface="Bookman Old Style" panose="02050604050505020204" pitchFamily="18" charset="0"/>
              </a:rPr>
              <a:t>	Στα μέτρα όγκου και χωρητικότητας, επίσης υπήρχε ποικιλία κατά τόπους, με διάκριση, ωστόσο, για τα υγρά και τα στερεά (μέτρα υγρά/μέτρα στερεά).</a:t>
            </a:r>
          </a:p>
          <a:p>
            <a:pPr marL="0" indent="0" algn="just">
              <a:lnSpc>
                <a:spcPct val="200000"/>
              </a:lnSpc>
              <a:buNone/>
            </a:pPr>
            <a:r>
              <a:rPr lang="el-GR" sz="2400" dirty="0">
                <a:latin typeface="Bookman Old Style" panose="02050604050505020204" pitchFamily="18" charset="0"/>
              </a:rPr>
              <a:t>	</a:t>
            </a:r>
            <a:r>
              <a:rPr lang="el-GR" sz="2400" dirty="0" smtClean="0">
                <a:latin typeface="Bookman Old Style" panose="02050604050505020204" pitchFamily="18" charset="0"/>
              </a:rPr>
              <a:t>Κυρίαρχο ήταν στην περίπτωση αυτή το λεγόμενο </a:t>
            </a:r>
            <a:r>
              <a:rPr lang="el-GR" sz="2400" dirty="0" smtClean="0">
                <a:solidFill>
                  <a:srgbClr val="FF0000"/>
                </a:solidFill>
                <a:latin typeface="Bookman Old Style" panose="02050604050505020204" pitchFamily="18" charset="0"/>
              </a:rPr>
              <a:t>Αττικό Σύστημα</a:t>
            </a:r>
            <a:r>
              <a:rPr lang="el-GR" sz="2400" dirty="0" smtClean="0">
                <a:latin typeface="Bookman Old Style" panose="02050604050505020204" pitchFamily="18" charset="0"/>
              </a:rPr>
              <a:t> με κύρια μονάδα την </a:t>
            </a:r>
            <a:r>
              <a:rPr lang="el-GR" sz="2400" dirty="0" smtClean="0">
                <a:solidFill>
                  <a:srgbClr val="FF0000"/>
                </a:solidFill>
                <a:latin typeface="Bookman Old Style" panose="02050604050505020204" pitchFamily="18" charset="0"/>
              </a:rPr>
              <a:t>κοτύλη</a:t>
            </a:r>
            <a:r>
              <a:rPr lang="el-GR" sz="2400" dirty="0" smtClean="0">
                <a:latin typeface="Bookman Old Style" panose="02050604050505020204" pitchFamily="18" charset="0"/>
              </a:rPr>
              <a:t> (από 210 ως 310</a:t>
            </a:r>
            <a:r>
              <a:rPr lang="en-US" sz="2400" dirty="0" smtClean="0">
                <a:latin typeface="Bookman Old Style" panose="02050604050505020204" pitchFamily="18" charset="0"/>
              </a:rPr>
              <a:t>ml</a:t>
            </a:r>
            <a:r>
              <a:rPr lang="el-GR" sz="2400" dirty="0" smtClean="0">
                <a:latin typeface="Bookman Old Style" panose="02050604050505020204" pitchFamily="18" charset="0"/>
              </a:rPr>
              <a:t>).</a:t>
            </a:r>
          </a:p>
          <a:p>
            <a:pPr marL="0" indent="0" algn="just">
              <a:lnSpc>
                <a:spcPct val="200000"/>
              </a:lnSpc>
              <a:buNone/>
            </a:pPr>
            <a:r>
              <a:rPr lang="el-GR" sz="2400" u="sng" dirty="0" smtClean="0">
                <a:latin typeface="Bookman Old Style" panose="02050604050505020204" pitchFamily="18" charset="0"/>
              </a:rPr>
              <a:t>**Η Κοτύλη ήταν αγγείο πόσεως κατά την Αρχαιότητα.</a:t>
            </a:r>
            <a:endParaRPr lang="el-GR" sz="2400" u="sng" dirty="0">
              <a:latin typeface="Bookman Old Style" panose="02050604050505020204" pitchFamily="18" charset="0"/>
            </a:endParaRPr>
          </a:p>
        </p:txBody>
      </p:sp>
    </p:spTree>
    <p:extLst>
      <p:ext uri="{BB962C8B-B14F-4D97-AF65-F5344CB8AC3E}">
        <p14:creationId xmlns:p14="http://schemas.microsoft.com/office/powerpoint/2010/main" val="1623190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smtClean="0">
                <a:latin typeface="Bookman Old Style" panose="02050604050505020204" pitchFamily="18" charset="0"/>
              </a:rPr>
              <a:t>ΌΓΚΟΣ-ΧΩΡΗΤΙΚΟΤΗΤΑ (2)</a:t>
            </a:r>
            <a:endParaRPr lang="el-GR" dirty="0">
              <a:latin typeface="Bookman Old Style" panose="02050604050505020204" pitchFamily="18" charset="0"/>
            </a:endParaRPr>
          </a:p>
        </p:txBody>
      </p:sp>
      <p:sp>
        <p:nvSpPr>
          <p:cNvPr id="3" name="Θέση περιεχομένου 2"/>
          <p:cNvSpPr>
            <a:spLocks noGrp="1"/>
          </p:cNvSpPr>
          <p:nvPr>
            <p:ph idx="1"/>
          </p:nvPr>
        </p:nvSpPr>
        <p:spPr/>
        <p:txBody>
          <a:bodyPr>
            <a:normAutofit fontScale="92500" lnSpcReduction="10000"/>
          </a:bodyPr>
          <a:lstStyle/>
          <a:p>
            <a:pPr algn="ctr">
              <a:lnSpc>
                <a:spcPct val="150000"/>
              </a:lnSpc>
            </a:pPr>
            <a:r>
              <a:rPr lang="el-GR" sz="2400" b="1" dirty="0" smtClean="0">
                <a:solidFill>
                  <a:srgbClr val="FF0000"/>
                </a:solidFill>
                <a:latin typeface="Bookman Old Style" panose="02050604050505020204" pitchFamily="18" charset="0"/>
              </a:rPr>
              <a:t>ΜΕΤΡΑ ΥΓΡΑ</a:t>
            </a:r>
          </a:p>
          <a:p>
            <a:pPr algn="just">
              <a:lnSpc>
                <a:spcPct val="150000"/>
              </a:lnSpc>
            </a:pPr>
            <a:r>
              <a:rPr lang="el-GR" sz="2400" dirty="0" smtClean="0">
                <a:latin typeface="Bookman Old Style" panose="02050604050505020204" pitchFamily="18" charset="0"/>
              </a:rPr>
              <a:t>1 Κύαθος</a:t>
            </a:r>
          </a:p>
          <a:p>
            <a:pPr algn="just">
              <a:lnSpc>
                <a:spcPct val="150000"/>
              </a:lnSpc>
            </a:pPr>
            <a:r>
              <a:rPr lang="el-GR" sz="2400" dirty="0" smtClean="0">
                <a:latin typeface="Bookman Old Style" panose="02050604050505020204" pitchFamily="18" charset="0"/>
              </a:rPr>
              <a:t>1 </a:t>
            </a:r>
            <a:r>
              <a:rPr lang="el-GR" sz="2400" dirty="0" err="1" smtClean="0">
                <a:latin typeface="Bookman Old Style" panose="02050604050505020204" pitchFamily="18" charset="0"/>
              </a:rPr>
              <a:t>Οξύβαφον</a:t>
            </a:r>
            <a:r>
              <a:rPr lang="el-GR" sz="2400" dirty="0" smtClean="0">
                <a:latin typeface="Bookman Old Style" panose="02050604050505020204" pitchFamily="18" charset="0"/>
              </a:rPr>
              <a:t>= 1 ½ κύαθοι</a:t>
            </a:r>
          </a:p>
          <a:p>
            <a:pPr algn="just">
              <a:lnSpc>
                <a:spcPct val="150000"/>
              </a:lnSpc>
            </a:pPr>
            <a:r>
              <a:rPr lang="el-GR" sz="2400" dirty="0" smtClean="0">
                <a:latin typeface="Bookman Old Style" panose="02050604050505020204" pitchFamily="18" charset="0"/>
              </a:rPr>
              <a:t>1 </a:t>
            </a:r>
            <a:r>
              <a:rPr lang="el-GR" sz="2400" dirty="0" err="1" smtClean="0">
                <a:latin typeface="Bookman Old Style" panose="02050604050505020204" pitchFamily="18" charset="0"/>
              </a:rPr>
              <a:t>Ημικοτύλιον</a:t>
            </a:r>
            <a:r>
              <a:rPr lang="el-GR" sz="2400" dirty="0" smtClean="0">
                <a:latin typeface="Bookman Old Style" panose="02050604050505020204" pitchFamily="18" charset="0"/>
              </a:rPr>
              <a:t>= 2 </a:t>
            </a:r>
            <a:r>
              <a:rPr lang="el-GR" sz="2400" dirty="0" err="1" smtClean="0">
                <a:latin typeface="Bookman Old Style" panose="02050604050505020204" pitchFamily="18" charset="0"/>
              </a:rPr>
              <a:t>Οξύβαφα</a:t>
            </a:r>
            <a:r>
              <a:rPr lang="el-GR" sz="2400" dirty="0" smtClean="0">
                <a:latin typeface="Bookman Old Style" panose="02050604050505020204" pitchFamily="18" charset="0"/>
              </a:rPr>
              <a:t> ή 3 Κύαθοι</a:t>
            </a:r>
          </a:p>
          <a:p>
            <a:pPr algn="just">
              <a:lnSpc>
                <a:spcPct val="150000"/>
              </a:lnSpc>
            </a:pPr>
            <a:r>
              <a:rPr lang="el-GR" sz="2400" dirty="0" smtClean="0">
                <a:latin typeface="Bookman Old Style" panose="02050604050505020204" pitchFamily="18" charset="0"/>
              </a:rPr>
              <a:t>1 Κοτύλη= 2 </a:t>
            </a:r>
            <a:r>
              <a:rPr lang="el-GR" sz="2400" dirty="0" err="1" smtClean="0">
                <a:latin typeface="Bookman Old Style" panose="02050604050505020204" pitchFamily="18" charset="0"/>
              </a:rPr>
              <a:t>Ημικοτύλια</a:t>
            </a:r>
            <a:r>
              <a:rPr lang="el-GR" sz="2400" dirty="0" smtClean="0">
                <a:latin typeface="Bookman Old Style" panose="02050604050505020204" pitchFamily="18" charset="0"/>
              </a:rPr>
              <a:t> ή 4 </a:t>
            </a:r>
            <a:r>
              <a:rPr lang="el-GR" sz="2400" dirty="0" err="1" smtClean="0">
                <a:latin typeface="Bookman Old Style" panose="02050604050505020204" pitchFamily="18" charset="0"/>
              </a:rPr>
              <a:t>Οξύβαφα</a:t>
            </a:r>
            <a:r>
              <a:rPr lang="el-GR" sz="2400" dirty="0" smtClean="0">
                <a:latin typeface="Bookman Old Style" panose="02050604050505020204" pitchFamily="18" charset="0"/>
              </a:rPr>
              <a:t> ή 6 Κύαθοι</a:t>
            </a:r>
          </a:p>
          <a:p>
            <a:pPr algn="just">
              <a:lnSpc>
                <a:spcPct val="150000"/>
              </a:lnSpc>
            </a:pPr>
            <a:r>
              <a:rPr lang="el-GR" sz="2400" dirty="0" smtClean="0">
                <a:latin typeface="Bookman Old Style" panose="02050604050505020204" pitchFamily="18" charset="0"/>
              </a:rPr>
              <a:t>1Ξέστης= 2 Κοτύλες</a:t>
            </a:r>
          </a:p>
          <a:p>
            <a:pPr algn="just">
              <a:lnSpc>
                <a:spcPct val="150000"/>
              </a:lnSpc>
            </a:pPr>
            <a:r>
              <a:rPr lang="el-GR" sz="2400" dirty="0" smtClean="0">
                <a:latin typeface="Bookman Old Style" panose="02050604050505020204" pitchFamily="18" charset="0"/>
              </a:rPr>
              <a:t>1 Χους= 6 </a:t>
            </a:r>
            <a:r>
              <a:rPr lang="el-GR" sz="2400" dirty="0" err="1" smtClean="0">
                <a:latin typeface="Bookman Old Style" panose="02050604050505020204" pitchFamily="18" charset="0"/>
              </a:rPr>
              <a:t>Ξέσται</a:t>
            </a:r>
            <a:r>
              <a:rPr lang="el-GR" sz="2400" dirty="0" smtClean="0">
                <a:latin typeface="Bookman Old Style" panose="02050604050505020204" pitchFamily="18" charset="0"/>
              </a:rPr>
              <a:t> ή 12 Κοτύλες</a:t>
            </a:r>
          </a:p>
          <a:p>
            <a:pPr algn="just">
              <a:lnSpc>
                <a:spcPct val="150000"/>
              </a:lnSpc>
            </a:pPr>
            <a:r>
              <a:rPr lang="el-GR" sz="2400" dirty="0" smtClean="0">
                <a:latin typeface="Bookman Old Style" panose="02050604050505020204" pitchFamily="18" charset="0"/>
              </a:rPr>
              <a:t>1 Μετρητής= 144 Κοτύλες ή 864 Κύαθοι (+/- 39.395</a:t>
            </a:r>
            <a:r>
              <a:rPr lang="en-US" sz="2400" dirty="0" err="1" smtClean="0">
                <a:latin typeface="Bookman Old Style" panose="02050604050505020204" pitchFamily="18" charset="0"/>
              </a:rPr>
              <a:t>lt</a:t>
            </a:r>
            <a:r>
              <a:rPr lang="en-US" sz="2400" dirty="0" smtClean="0">
                <a:latin typeface="Bookman Old Style" panose="02050604050505020204" pitchFamily="18" charset="0"/>
              </a:rPr>
              <a:t>).</a:t>
            </a:r>
            <a:endParaRPr lang="el-GR" sz="2400" dirty="0" smtClean="0">
              <a:latin typeface="Bookman Old Style" panose="02050604050505020204" pitchFamily="18" charset="0"/>
            </a:endParaRPr>
          </a:p>
          <a:p>
            <a:pPr algn="just"/>
            <a:endParaRPr lang="el-GR" sz="2400" dirty="0">
              <a:latin typeface="Bookman Old Style" panose="02050604050505020204" pitchFamily="18" charset="0"/>
            </a:endParaRPr>
          </a:p>
        </p:txBody>
      </p:sp>
    </p:spTree>
    <p:extLst>
      <p:ext uri="{BB962C8B-B14F-4D97-AF65-F5344CB8AC3E}">
        <p14:creationId xmlns:p14="http://schemas.microsoft.com/office/powerpoint/2010/main" val="24100706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smtClean="0">
                <a:latin typeface="Bookman Old Style" panose="02050604050505020204" pitchFamily="18" charset="0"/>
              </a:rPr>
              <a:t>ΌΓΚΟΣ-ΧΩΡΗΤΙΚΟΤΗΤΑ (</a:t>
            </a:r>
            <a:r>
              <a:rPr lang="en-US" b="1" dirty="0" smtClean="0">
                <a:latin typeface="Bookman Old Style" panose="02050604050505020204" pitchFamily="18" charset="0"/>
              </a:rPr>
              <a:t>3</a:t>
            </a:r>
            <a:r>
              <a:rPr lang="el-GR" b="1" dirty="0" smtClean="0">
                <a:latin typeface="Bookman Old Style" panose="02050604050505020204" pitchFamily="18" charset="0"/>
              </a:rPr>
              <a:t>)</a:t>
            </a:r>
            <a:endParaRPr lang="el-GR" dirty="0">
              <a:latin typeface="Bookman Old Style" panose="02050604050505020204" pitchFamily="18" charset="0"/>
            </a:endParaRPr>
          </a:p>
        </p:txBody>
      </p:sp>
      <p:sp>
        <p:nvSpPr>
          <p:cNvPr id="3" name="Θέση περιεχομένου 2"/>
          <p:cNvSpPr>
            <a:spLocks noGrp="1"/>
          </p:cNvSpPr>
          <p:nvPr>
            <p:ph idx="1"/>
          </p:nvPr>
        </p:nvSpPr>
        <p:spPr/>
        <p:txBody>
          <a:bodyPr>
            <a:normAutofit fontScale="92500" lnSpcReduction="10000"/>
          </a:bodyPr>
          <a:lstStyle/>
          <a:p>
            <a:pPr algn="ctr">
              <a:lnSpc>
                <a:spcPct val="150000"/>
              </a:lnSpc>
            </a:pPr>
            <a:r>
              <a:rPr lang="el-GR" sz="2400" b="1" dirty="0" smtClean="0">
                <a:solidFill>
                  <a:srgbClr val="0070C0"/>
                </a:solidFill>
                <a:latin typeface="Bookman Old Style" panose="02050604050505020204" pitchFamily="18" charset="0"/>
              </a:rPr>
              <a:t>ΜΕΤΡΑ ΣΤΕΡΕΑ</a:t>
            </a:r>
          </a:p>
          <a:p>
            <a:pPr algn="just">
              <a:lnSpc>
                <a:spcPct val="150000"/>
              </a:lnSpc>
            </a:pPr>
            <a:r>
              <a:rPr lang="el-GR" sz="2400" dirty="0" smtClean="0">
                <a:latin typeface="Bookman Old Style" panose="02050604050505020204" pitchFamily="18" charset="0"/>
              </a:rPr>
              <a:t>1 Κύαθος</a:t>
            </a:r>
          </a:p>
          <a:p>
            <a:pPr algn="just">
              <a:lnSpc>
                <a:spcPct val="150000"/>
              </a:lnSpc>
            </a:pPr>
            <a:r>
              <a:rPr lang="el-GR" sz="2400" dirty="0" smtClean="0">
                <a:latin typeface="Bookman Old Style" panose="02050604050505020204" pitchFamily="18" charset="0"/>
              </a:rPr>
              <a:t>1 Κοτύλη</a:t>
            </a:r>
          </a:p>
          <a:p>
            <a:pPr algn="just">
              <a:lnSpc>
                <a:spcPct val="150000"/>
              </a:lnSpc>
            </a:pPr>
            <a:r>
              <a:rPr lang="el-GR" sz="2400" dirty="0" smtClean="0">
                <a:latin typeface="Bookman Old Style" panose="02050604050505020204" pitchFamily="18" charset="0"/>
              </a:rPr>
              <a:t>1 </a:t>
            </a:r>
            <a:r>
              <a:rPr lang="el-GR" sz="2400" dirty="0" err="1" smtClean="0">
                <a:latin typeface="Bookman Old Style" panose="02050604050505020204" pitchFamily="18" charset="0"/>
              </a:rPr>
              <a:t>Ξέστης</a:t>
            </a:r>
            <a:r>
              <a:rPr lang="el-GR" sz="2400" dirty="0" smtClean="0">
                <a:latin typeface="Bookman Old Style" panose="02050604050505020204" pitchFamily="18" charset="0"/>
              </a:rPr>
              <a:t>= 2 Κοτύλες</a:t>
            </a:r>
          </a:p>
          <a:p>
            <a:pPr algn="just">
              <a:lnSpc>
                <a:spcPct val="150000"/>
              </a:lnSpc>
            </a:pPr>
            <a:r>
              <a:rPr lang="el-GR" sz="2400" dirty="0" smtClean="0">
                <a:latin typeface="Bookman Old Style" panose="02050604050505020204" pitchFamily="18" charset="0"/>
              </a:rPr>
              <a:t>1 </a:t>
            </a:r>
            <a:r>
              <a:rPr lang="el-GR" sz="2400" dirty="0" err="1" smtClean="0">
                <a:latin typeface="Bookman Old Style" panose="02050604050505020204" pitchFamily="18" charset="0"/>
              </a:rPr>
              <a:t>Χοίνιξ</a:t>
            </a:r>
            <a:r>
              <a:rPr lang="el-GR" sz="2400" dirty="0" smtClean="0">
                <a:latin typeface="Bookman Old Style" panose="02050604050505020204" pitchFamily="18" charset="0"/>
              </a:rPr>
              <a:t>= 2 </a:t>
            </a:r>
            <a:r>
              <a:rPr lang="el-GR" sz="2400" dirty="0" err="1" smtClean="0">
                <a:latin typeface="Bookman Old Style" panose="02050604050505020204" pitchFamily="18" charset="0"/>
              </a:rPr>
              <a:t>Ξέσται</a:t>
            </a:r>
            <a:r>
              <a:rPr lang="el-GR" sz="2400" dirty="0" smtClean="0">
                <a:latin typeface="Bookman Old Style" panose="02050604050505020204" pitchFamily="18" charset="0"/>
              </a:rPr>
              <a:t> ή 4 Κοτύλες</a:t>
            </a:r>
          </a:p>
          <a:p>
            <a:pPr algn="just">
              <a:lnSpc>
                <a:spcPct val="150000"/>
              </a:lnSpc>
            </a:pPr>
            <a:r>
              <a:rPr lang="el-GR" sz="2400" dirty="0" smtClean="0">
                <a:latin typeface="Bookman Old Style" panose="02050604050505020204" pitchFamily="18" charset="0"/>
              </a:rPr>
              <a:t>1 </a:t>
            </a:r>
            <a:r>
              <a:rPr lang="el-GR" sz="2400" dirty="0" err="1" smtClean="0">
                <a:latin typeface="Bookman Old Style" panose="02050604050505020204" pitchFamily="18" charset="0"/>
              </a:rPr>
              <a:t>Ημίεκτον</a:t>
            </a:r>
            <a:r>
              <a:rPr lang="el-GR" sz="2400" dirty="0" smtClean="0">
                <a:latin typeface="Bookman Old Style" panose="02050604050505020204" pitchFamily="18" charset="0"/>
              </a:rPr>
              <a:t>= 4 </a:t>
            </a:r>
            <a:r>
              <a:rPr lang="el-GR" sz="2400" dirty="0" err="1" smtClean="0">
                <a:latin typeface="Bookman Old Style" panose="02050604050505020204" pitchFamily="18" charset="0"/>
              </a:rPr>
              <a:t>Χοίνικες</a:t>
            </a:r>
            <a:r>
              <a:rPr lang="el-GR" sz="2400" dirty="0" smtClean="0">
                <a:latin typeface="Bookman Old Style" panose="02050604050505020204" pitchFamily="18" charset="0"/>
              </a:rPr>
              <a:t> ή 16 Κοτύλες</a:t>
            </a:r>
          </a:p>
          <a:p>
            <a:pPr algn="just">
              <a:lnSpc>
                <a:spcPct val="150000"/>
              </a:lnSpc>
            </a:pPr>
            <a:r>
              <a:rPr lang="el-GR" sz="2400" dirty="0" smtClean="0">
                <a:latin typeface="Bookman Old Style" panose="02050604050505020204" pitchFamily="18" charset="0"/>
              </a:rPr>
              <a:t>1 </a:t>
            </a:r>
            <a:r>
              <a:rPr lang="el-GR" sz="2400" dirty="0" err="1" smtClean="0">
                <a:latin typeface="Bookman Old Style" panose="02050604050505020204" pitchFamily="18" charset="0"/>
              </a:rPr>
              <a:t>Εκτεύς</a:t>
            </a:r>
            <a:r>
              <a:rPr lang="el-GR" sz="2400" dirty="0" smtClean="0">
                <a:latin typeface="Bookman Old Style" panose="02050604050505020204" pitchFamily="18" charset="0"/>
              </a:rPr>
              <a:t>= 8 </a:t>
            </a:r>
            <a:r>
              <a:rPr lang="el-GR" sz="2400" dirty="0" err="1" smtClean="0">
                <a:latin typeface="Bookman Old Style" panose="02050604050505020204" pitchFamily="18" charset="0"/>
              </a:rPr>
              <a:t>Χοίνικες</a:t>
            </a:r>
            <a:r>
              <a:rPr lang="el-GR" sz="2400" dirty="0" smtClean="0">
                <a:latin typeface="Bookman Old Style" panose="02050604050505020204" pitchFamily="18" charset="0"/>
              </a:rPr>
              <a:t> ή 32 Κοτύλες</a:t>
            </a:r>
          </a:p>
          <a:p>
            <a:pPr algn="just">
              <a:lnSpc>
                <a:spcPct val="150000"/>
              </a:lnSpc>
            </a:pPr>
            <a:r>
              <a:rPr lang="el-GR" sz="2400" dirty="0" smtClean="0">
                <a:latin typeface="Bookman Old Style" panose="02050604050505020204" pitchFamily="18" charset="0"/>
              </a:rPr>
              <a:t>1 Μέδιμνος=6 </a:t>
            </a:r>
            <a:r>
              <a:rPr lang="el-GR" sz="2400" dirty="0" err="1" smtClean="0">
                <a:latin typeface="Bookman Old Style" panose="02050604050505020204" pitchFamily="18" charset="0"/>
              </a:rPr>
              <a:t>Εκτείς</a:t>
            </a:r>
            <a:r>
              <a:rPr lang="el-GR" sz="2400" dirty="0" smtClean="0">
                <a:latin typeface="Bookman Old Style" panose="02050604050505020204" pitchFamily="18" charset="0"/>
              </a:rPr>
              <a:t> ή 192 Κοτύλες (+/- 52.527</a:t>
            </a:r>
            <a:r>
              <a:rPr lang="en-US" sz="2400" dirty="0" err="1" smtClean="0">
                <a:latin typeface="Bookman Old Style" panose="02050604050505020204" pitchFamily="18" charset="0"/>
              </a:rPr>
              <a:t>lt</a:t>
            </a:r>
            <a:r>
              <a:rPr lang="en-US" sz="2400" dirty="0" smtClean="0">
                <a:latin typeface="Bookman Old Style" panose="02050604050505020204" pitchFamily="18" charset="0"/>
              </a:rPr>
              <a:t>).</a:t>
            </a:r>
            <a:endParaRPr lang="el-GR" sz="2400" dirty="0">
              <a:latin typeface="Bookman Old Style" panose="02050604050505020204" pitchFamily="18" charset="0"/>
            </a:endParaRPr>
          </a:p>
        </p:txBody>
      </p:sp>
    </p:spTree>
    <p:extLst>
      <p:ext uri="{BB962C8B-B14F-4D97-AF65-F5344CB8AC3E}">
        <p14:creationId xmlns:p14="http://schemas.microsoft.com/office/powerpoint/2010/main" val="1487803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latin typeface="Times New Roman" panose="02020603050405020304" pitchFamily="18" charset="0"/>
                <a:cs typeface="Times New Roman" panose="02020603050405020304" pitchFamily="18" charset="0"/>
              </a:rPr>
              <a:t>ΑΛΦΑΒΗΤΙΚΟ ΑΡΙΘΜΗΤΙΚΟ ΣΥΣΤΗΜΑ</a:t>
            </a:r>
            <a:endParaRPr lang="el-GR" dirty="0"/>
          </a:p>
        </p:txBody>
      </p:sp>
      <p:sp>
        <p:nvSpPr>
          <p:cNvPr id="3" name="2 - Θέση περιεχομένου"/>
          <p:cNvSpPr>
            <a:spLocks noGrp="1"/>
          </p:cNvSpPr>
          <p:nvPr>
            <p:ph idx="1"/>
          </p:nvPr>
        </p:nvSpPr>
        <p:spPr/>
        <p:txBody>
          <a:bodyPr>
            <a:normAutofit fontScale="85000" lnSpcReduction="20000"/>
          </a:bodyPr>
          <a:lstStyle/>
          <a:p>
            <a:pPr marL="285750" indent="-285750" algn="just"/>
            <a:r>
              <a:rPr lang="el-GR" b="1" dirty="0" smtClean="0">
                <a:solidFill>
                  <a:schemeClr val="tx1"/>
                </a:solidFill>
                <a:latin typeface="Times New Roman" panose="02020603050405020304" pitchFamily="18" charset="0"/>
                <a:cs typeface="Times New Roman" panose="02020603050405020304" pitchFamily="18" charset="0"/>
              </a:rPr>
              <a:t>ΑΛΦΑΒΗΤΙΚΟ </a:t>
            </a:r>
            <a:r>
              <a:rPr lang="el-GR" dirty="0" smtClean="0">
                <a:solidFill>
                  <a:schemeClr val="tx1"/>
                </a:solidFill>
                <a:latin typeface="Times New Roman" panose="02020603050405020304" pitchFamily="18" charset="0"/>
                <a:cs typeface="Times New Roman" panose="02020603050405020304" pitchFamily="18" charset="0"/>
              </a:rPr>
              <a:t>ονομαζόταν το αριθμητικό σύστημα των αρχαίων Ελλήνων, το οποίο χρησιμοποιούσε ως αριθμητικά σύμβολα/αριθμούς τα γράμματα της ελληνικής αλφαβήτου.</a:t>
            </a:r>
          </a:p>
          <a:p>
            <a:pPr marL="285750" indent="-285750" algn="just"/>
            <a:r>
              <a:rPr lang="el-GR" dirty="0" smtClean="0">
                <a:solidFill>
                  <a:schemeClr val="tx1"/>
                </a:solidFill>
                <a:latin typeface="Times New Roman" panose="02020603050405020304" pitchFamily="18" charset="0"/>
                <a:cs typeface="Times New Roman" panose="02020603050405020304" pitchFamily="18" charset="0"/>
              </a:rPr>
              <a:t>Το </a:t>
            </a:r>
            <a:r>
              <a:rPr lang="el-GR" b="1" dirty="0" smtClean="0">
                <a:solidFill>
                  <a:schemeClr val="tx1"/>
                </a:solidFill>
                <a:latin typeface="Times New Roman" panose="02020603050405020304" pitchFamily="18" charset="0"/>
                <a:cs typeface="Times New Roman" panose="02020603050405020304" pitchFamily="18" charset="0"/>
              </a:rPr>
              <a:t>ΑΛΦΑΒΗΤΙΚΟ </a:t>
            </a:r>
            <a:r>
              <a:rPr lang="el-GR" dirty="0" smtClean="0">
                <a:solidFill>
                  <a:schemeClr val="tx1"/>
                </a:solidFill>
                <a:latin typeface="Times New Roman" panose="02020603050405020304" pitchFamily="18" charset="0"/>
                <a:cs typeface="Times New Roman" panose="02020603050405020304" pitchFamily="18" charset="0"/>
              </a:rPr>
              <a:t> αριθμητικό σύστημα εμφανίστηκε στην Ιωνία από τα τέλη του 8</a:t>
            </a:r>
            <a:r>
              <a:rPr lang="el-GR" baseline="30000" dirty="0" smtClean="0">
                <a:solidFill>
                  <a:schemeClr val="tx1"/>
                </a:solidFill>
                <a:latin typeface="Times New Roman" panose="02020603050405020304" pitchFamily="18" charset="0"/>
                <a:cs typeface="Times New Roman" panose="02020603050405020304" pitchFamily="18" charset="0"/>
              </a:rPr>
              <a:t>ου</a:t>
            </a:r>
            <a:r>
              <a:rPr lang="el-GR" dirty="0" smtClean="0">
                <a:solidFill>
                  <a:schemeClr val="tx1"/>
                </a:solidFill>
                <a:latin typeface="Times New Roman" panose="02020603050405020304" pitchFamily="18" charset="0"/>
                <a:cs typeface="Times New Roman" panose="02020603050405020304" pitchFamily="18" charset="0"/>
              </a:rPr>
              <a:t> αιώνα </a:t>
            </a:r>
            <a:r>
              <a:rPr lang="el-GR" dirty="0" err="1" smtClean="0">
                <a:solidFill>
                  <a:schemeClr val="tx1"/>
                </a:solidFill>
                <a:latin typeface="Times New Roman" panose="02020603050405020304" pitchFamily="18" charset="0"/>
                <a:cs typeface="Times New Roman" panose="02020603050405020304" pitchFamily="18" charset="0"/>
              </a:rPr>
              <a:t>π.Χ.</a:t>
            </a:r>
            <a:r>
              <a:rPr lang="el-GR" dirty="0" smtClean="0">
                <a:solidFill>
                  <a:schemeClr val="tx1"/>
                </a:solidFill>
                <a:latin typeface="Times New Roman" panose="02020603050405020304" pitchFamily="18" charset="0"/>
                <a:cs typeface="Times New Roman" panose="02020603050405020304" pitchFamily="18" charset="0"/>
              </a:rPr>
              <a:t>, αλλά θα κυριαρχήσει αντικαθιστώντας το παλαιότερο (</a:t>
            </a:r>
            <a:r>
              <a:rPr lang="el-GR" b="1" dirty="0" err="1" smtClean="0">
                <a:solidFill>
                  <a:schemeClr val="tx1"/>
                </a:solidFill>
                <a:latin typeface="Times New Roman" panose="02020603050405020304" pitchFamily="18" charset="0"/>
                <a:cs typeface="Times New Roman" panose="02020603050405020304" pitchFamily="18" charset="0"/>
              </a:rPr>
              <a:t>ακροφωνικό</a:t>
            </a:r>
            <a:r>
              <a:rPr lang="el-GR" dirty="0" smtClean="0">
                <a:solidFill>
                  <a:schemeClr val="tx1"/>
                </a:solidFill>
                <a:latin typeface="Times New Roman" panose="02020603050405020304" pitchFamily="18" charset="0"/>
                <a:cs typeface="Times New Roman" panose="02020603050405020304" pitchFamily="18" charset="0"/>
              </a:rPr>
              <a:t>) από τα τέλη του 2</a:t>
            </a:r>
            <a:r>
              <a:rPr lang="el-GR" baseline="30000" dirty="0" smtClean="0">
                <a:solidFill>
                  <a:schemeClr val="tx1"/>
                </a:solidFill>
                <a:latin typeface="Times New Roman" panose="02020603050405020304" pitchFamily="18" charset="0"/>
                <a:cs typeface="Times New Roman" panose="02020603050405020304" pitchFamily="18" charset="0"/>
              </a:rPr>
              <a:t>ου</a:t>
            </a:r>
            <a:r>
              <a:rPr lang="el-GR" dirty="0" smtClean="0">
                <a:solidFill>
                  <a:schemeClr val="tx1"/>
                </a:solidFill>
                <a:latin typeface="Times New Roman" panose="02020603050405020304" pitchFamily="18" charset="0"/>
                <a:cs typeface="Times New Roman" panose="02020603050405020304" pitchFamily="18" charset="0"/>
              </a:rPr>
              <a:t> αιώνα </a:t>
            </a:r>
            <a:r>
              <a:rPr lang="el-GR" dirty="0" err="1" smtClean="0">
                <a:solidFill>
                  <a:schemeClr val="tx1"/>
                </a:solidFill>
                <a:latin typeface="Times New Roman" panose="02020603050405020304" pitchFamily="18" charset="0"/>
                <a:cs typeface="Times New Roman" panose="02020603050405020304" pitchFamily="18" charset="0"/>
              </a:rPr>
              <a:t>π.Χ.</a:t>
            </a:r>
            <a:r>
              <a:rPr lang="el-GR" dirty="0" smtClean="0">
                <a:solidFill>
                  <a:schemeClr val="tx1"/>
                </a:solidFill>
                <a:latin typeface="Times New Roman" panose="02020603050405020304" pitchFamily="18" charset="0"/>
                <a:cs typeface="Times New Roman" panose="02020603050405020304" pitchFamily="18" charset="0"/>
              </a:rPr>
              <a:t>. Απετέλεσε δε το μόνο σύστημα αρίθμησης κατά τα </a:t>
            </a:r>
            <a:r>
              <a:rPr lang="el-GR" dirty="0" err="1" smtClean="0">
                <a:solidFill>
                  <a:schemeClr val="tx1"/>
                </a:solidFill>
                <a:latin typeface="Times New Roman" panose="02020603050405020304" pitchFamily="18" charset="0"/>
                <a:cs typeface="Times New Roman" panose="02020603050405020304" pitchFamily="18" charset="0"/>
              </a:rPr>
              <a:t>μεταχριστιανικά</a:t>
            </a:r>
            <a:r>
              <a:rPr lang="el-GR" dirty="0" smtClean="0">
                <a:solidFill>
                  <a:schemeClr val="tx1"/>
                </a:solidFill>
                <a:latin typeface="Times New Roman" panose="02020603050405020304" pitchFamily="18" charset="0"/>
                <a:cs typeface="Times New Roman" panose="02020603050405020304" pitchFamily="18" charset="0"/>
              </a:rPr>
              <a:t> χρόνια και αυτά της Βυζαντινής Αυτοκρατορίας, αλλά και μεταγενέστερα.</a:t>
            </a:r>
          </a:p>
          <a:p>
            <a:pPr marL="285750" indent="-285750" algn="just"/>
            <a:r>
              <a:rPr lang="el-GR" dirty="0" smtClean="0">
                <a:solidFill>
                  <a:schemeClr val="tx1"/>
                </a:solidFill>
                <a:latin typeface="Times New Roman" panose="02020603050405020304" pitchFamily="18" charset="0"/>
                <a:cs typeface="Times New Roman" panose="02020603050405020304" pitchFamily="18" charset="0"/>
              </a:rPr>
              <a:t>Το </a:t>
            </a:r>
            <a:r>
              <a:rPr lang="el-GR" b="1" dirty="0" smtClean="0">
                <a:solidFill>
                  <a:schemeClr val="tx1"/>
                </a:solidFill>
                <a:latin typeface="Times New Roman" panose="02020603050405020304" pitchFamily="18" charset="0"/>
                <a:cs typeface="Times New Roman" panose="02020603050405020304" pitchFamily="18" charset="0"/>
              </a:rPr>
              <a:t>ΑΛΦΑΒΗΤΙΚΟ </a:t>
            </a:r>
            <a:r>
              <a:rPr lang="el-GR" dirty="0" smtClean="0">
                <a:solidFill>
                  <a:schemeClr val="tx1"/>
                </a:solidFill>
                <a:latin typeface="Times New Roman" panose="02020603050405020304" pitchFamily="18" charset="0"/>
                <a:cs typeface="Times New Roman" panose="02020603050405020304" pitchFamily="18" charset="0"/>
              </a:rPr>
              <a:t>αριθμητικό σύστημα διαιρείται σε τρεις (3) ομάδες με την αντίστοιχη προσθήκη-σε κάθε μία- ενός επιπλέον συμβόλου (για τους αριθμούς 6, 90, 900):</a:t>
            </a:r>
          </a:p>
        </p:txBody>
      </p:sp>
      <p:sp>
        <p:nvSpPr>
          <p:cNvPr id="4" name="3 - Θέση αριθμού διαφάνειας"/>
          <p:cNvSpPr>
            <a:spLocks noGrp="1"/>
          </p:cNvSpPr>
          <p:nvPr>
            <p:ph type="sldNum" sz="quarter" idx="12"/>
          </p:nvPr>
        </p:nvSpPr>
        <p:spPr/>
        <p:txBody>
          <a:bodyPr/>
          <a:lstStyle/>
          <a:p>
            <a:fld id="{1E90A5AF-304C-4587-80F0-6AF980070B5B}" type="slidenum">
              <a:rPr lang="el-GR" smtClean="0"/>
              <a:pPr/>
              <a:t>2</a:t>
            </a:fld>
            <a:endParaRPr 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b="1" dirty="0" smtClean="0">
                <a:latin typeface="Bookman Old Style" panose="02050604050505020204" pitchFamily="18" charset="0"/>
              </a:rPr>
              <a:t>2. </a:t>
            </a:r>
            <a:r>
              <a:rPr lang="el-GR" b="1" dirty="0" smtClean="0">
                <a:latin typeface="Bookman Old Style" panose="02050604050505020204" pitchFamily="18" charset="0"/>
              </a:rPr>
              <a:t>ΣΤΑΘΜΑ</a:t>
            </a:r>
            <a:endParaRPr lang="el-GR" b="1" dirty="0">
              <a:latin typeface="Bookman Old Style" panose="02050604050505020204" pitchFamily="18" charset="0"/>
            </a:endParaRPr>
          </a:p>
        </p:txBody>
      </p:sp>
      <p:sp>
        <p:nvSpPr>
          <p:cNvPr id="3" name="Θέση περιεχομένου 2"/>
          <p:cNvSpPr>
            <a:spLocks noGrp="1"/>
          </p:cNvSpPr>
          <p:nvPr>
            <p:ph idx="1"/>
          </p:nvPr>
        </p:nvSpPr>
        <p:spPr/>
        <p:txBody>
          <a:bodyPr>
            <a:normAutofit fontScale="92500" lnSpcReduction="10000"/>
          </a:bodyPr>
          <a:lstStyle/>
          <a:p>
            <a:pPr marL="0" indent="0" algn="just">
              <a:lnSpc>
                <a:spcPct val="150000"/>
              </a:lnSpc>
              <a:buNone/>
            </a:pPr>
            <a:r>
              <a:rPr lang="el-GR" dirty="0" smtClean="0">
                <a:latin typeface="Bookman Old Style" panose="02050604050505020204" pitchFamily="18" charset="0"/>
              </a:rPr>
              <a:t>	</a:t>
            </a:r>
            <a:r>
              <a:rPr lang="el-GR" sz="1800" dirty="0" smtClean="0">
                <a:solidFill>
                  <a:srgbClr val="FF0000"/>
                </a:solidFill>
                <a:latin typeface="Bookman Old Style" panose="02050604050505020204" pitchFamily="18" charset="0"/>
              </a:rPr>
              <a:t>Σταθμός</a:t>
            </a:r>
            <a:r>
              <a:rPr lang="el-GR" sz="1800" dirty="0" smtClean="0">
                <a:latin typeface="Bookman Old Style" panose="02050604050505020204" pitchFamily="18" charset="0"/>
              </a:rPr>
              <a:t> και </a:t>
            </a:r>
            <a:r>
              <a:rPr lang="el-GR" sz="1800" dirty="0" smtClean="0">
                <a:solidFill>
                  <a:srgbClr val="FF0000"/>
                </a:solidFill>
                <a:latin typeface="Bookman Old Style" panose="02050604050505020204" pitchFamily="18" charset="0"/>
              </a:rPr>
              <a:t>Σταθμά</a:t>
            </a:r>
            <a:r>
              <a:rPr lang="el-GR" sz="1800" dirty="0" smtClean="0">
                <a:latin typeface="Bookman Old Style" panose="02050604050505020204" pitchFamily="18" charset="0"/>
              </a:rPr>
              <a:t>-γνωστά και με το υποκοριστικό </a:t>
            </a:r>
            <a:r>
              <a:rPr lang="el-GR" sz="1800" dirty="0" err="1" smtClean="0">
                <a:solidFill>
                  <a:srgbClr val="FF0000"/>
                </a:solidFill>
                <a:latin typeface="Bookman Old Style" panose="02050604050505020204" pitchFamily="18" charset="0"/>
              </a:rPr>
              <a:t>Σταθμίον</a:t>
            </a:r>
            <a:r>
              <a:rPr lang="el-GR" sz="1800" dirty="0" smtClean="0">
                <a:solidFill>
                  <a:srgbClr val="FF0000"/>
                </a:solidFill>
                <a:latin typeface="Bookman Old Style" panose="02050604050505020204" pitchFamily="18" charset="0"/>
              </a:rPr>
              <a:t>/</a:t>
            </a:r>
            <a:r>
              <a:rPr lang="el-GR" sz="1800" dirty="0" err="1" smtClean="0">
                <a:solidFill>
                  <a:srgbClr val="FF0000"/>
                </a:solidFill>
                <a:latin typeface="Bookman Old Style" panose="02050604050505020204" pitchFamily="18" charset="0"/>
              </a:rPr>
              <a:t>Σταθμία</a:t>
            </a:r>
            <a:r>
              <a:rPr lang="el-GR" sz="1800" dirty="0" smtClean="0">
                <a:latin typeface="Bookman Old Style" panose="02050604050505020204" pitchFamily="18" charset="0"/>
              </a:rPr>
              <a:t>-ονομάζονταν τα βάρη ζύγισης στην Αρχαία Ελλάδα.</a:t>
            </a:r>
          </a:p>
          <a:p>
            <a:pPr marL="0" indent="0" algn="just">
              <a:lnSpc>
                <a:spcPct val="150000"/>
              </a:lnSpc>
              <a:buNone/>
            </a:pPr>
            <a:r>
              <a:rPr lang="el-GR" sz="1800" dirty="0">
                <a:latin typeface="Bookman Old Style" panose="02050604050505020204" pitchFamily="18" charset="0"/>
              </a:rPr>
              <a:t>	</a:t>
            </a:r>
            <a:r>
              <a:rPr lang="el-GR" sz="1800" dirty="0" smtClean="0">
                <a:latin typeface="Bookman Old Style" panose="02050604050505020204" pitchFamily="18" charset="0"/>
              </a:rPr>
              <a:t>Ποικιλία, μάλιστα,  ειδών και τύπων υπήρχε και κατά την προϊστορία, συνήθως με την μορφή λίθινων «κομβίων».</a:t>
            </a:r>
          </a:p>
          <a:p>
            <a:pPr marL="0" indent="0" algn="just">
              <a:lnSpc>
                <a:spcPct val="150000"/>
              </a:lnSpc>
              <a:buNone/>
            </a:pPr>
            <a:r>
              <a:rPr lang="el-GR" sz="1800" dirty="0">
                <a:latin typeface="Bookman Old Style" panose="02050604050505020204" pitchFamily="18" charset="0"/>
              </a:rPr>
              <a:t>	</a:t>
            </a:r>
            <a:r>
              <a:rPr lang="el-GR" sz="1800" dirty="0" smtClean="0">
                <a:latin typeface="Bookman Old Style" panose="02050604050505020204" pitchFamily="18" charset="0"/>
              </a:rPr>
              <a:t>Στα ιστορικά χρόνια, τα σταθμά είχαν-κατά κανόνα-τη μορφή μεταλλικών πλακιδίων κυρίως από </a:t>
            </a:r>
            <a:r>
              <a:rPr lang="el-GR" sz="1800" dirty="0" smtClean="0">
                <a:solidFill>
                  <a:srgbClr val="0070C0"/>
                </a:solidFill>
                <a:latin typeface="Bookman Old Style" panose="02050604050505020204" pitchFamily="18" charset="0"/>
              </a:rPr>
              <a:t>μόλυβδο</a:t>
            </a:r>
            <a:r>
              <a:rPr lang="el-GR" sz="1800" dirty="0" smtClean="0">
                <a:latin typeface="Bookman Old Style" panose="02050604050505020204" pitchFamily="18" charset="0"/>
              </a:rPr>
              <a:t>, αλλά και από </a:t>
            </a:r>
            <a:r>
              <a:rPr lang="el-GR" sz="1800" dirty="0" smtClean="0">
                <a:solidFill>
                  <a:srgbClr val="0070C0"/>
                </a:solidFill>
                <a:latin typeface="Bookman Old Style" panose="02050604050505020204" pitchFamily="18" charset="0"/>
              </a:rPr>
              <a:t>χαλκό</a:t>
            </a:r>
            <a:r>
              <a:rPr lang="el-GR" sz="1800" dirty="0" smtClean="0">
                <a:latin typeface="Bookman Old Style" panose="02050604050505020204" pitchFamily="18" charset="0"/>
              </a:rPr>
              <a:t>, πάντοτε όμως με σήμανση για την αξία τους και την </a:t>
            </a:r>
            <a:r>
              <a:rPr lang="el-GR" sz="1800" dirty="0" err="1" smtClean="0">
                <a:latin typeface="Bookman Old Style" panose="02050604050505020204" pitchFamily="18" charset="0"/>
              </a:rPr>
              <a:t>εκδούσα</a:t>
            </a:r>
            <a:r>
              <a:rPr lang="el-GR" sz="1800" dirty="0" smtClean="0">
                <a:latin typeface="Bookman Old Style" panose="02050604050505020204" pitchFamily="18" charset="0"/>
              </a:rPr>
              <a:t> αρχή. 	Συνηθισμένη ήταν η απόδοσή τους με την μορφή ζωόμορφων ειδωλίων.</a:t>
            </a:r>
          </a:p>
          <a:p>
            <a:pPr marL="0" indent="0" algn="just">
              <a:lnSpc>
                <a:spcPct val="150000"/>
              </a:lnSpc>
              <a:buNone/>
            </a:pPr>
            <a:r>
              <a:rPr lang="el-GR" sz="1800" dirty="0">
                <a:latin typeface="Bookman Old Style" panose="02050604050505020204" pitchFamily="18" charset="0"/>
              </a:rPr>
              <a:t>	</a:t>
            </a:r>
            <a:r>
              <a:rPr lang="el-GR" sz="1800" dirty="0" smtClean="0">
                <a:latin typeface="Bookman Old Style" panose="02050604050505020204" pitchFamily="18" charset="0"/>
              </a:rPr>
              <a:t>Ευρύτατης διασποράς και εφαρμογής υπήρξε το λεγόμενο </a:t>
            </a:r>
            <a:r>
              <a:rPr lang="el-GR" sz="1800" dirty="0" smtClean="0">
                <a:solidFill>
                  <a:srgbClr val="FF0000"/>
                </a:solidFill>
                <a:latin typeface="Bookman Old Style" panose="02050604050505020204" pitchFamily="18" charset="0"/>
              </a:rPr>
              <a:t>Αττικό Σύστημα</a:t>
            </a:r>
            <a:r>
              <a:rPr lang="el-GR" sz="1800" dirty="0" smtClean="0">
                <a:latin typeface="Bookman Old Style" panose="02050604050505020204" pitchFamily="18" charset="0"/>
              </a:rPr>
              <a:t>, λόγω της προφανώς σπουδαίας οικονομικής και εμπορικής σημασίας της αρχαίας πόλης-κράτους των Αθηνών.</a:t>
            </a:r>
            <a:endParaRPr lang="el-GR" sz="1800" dirty="0">
              <a:latin typeface="Bookman Old Style" panose="02050604050505020204" pitchFamily="18" charset="0"/>
            </a:endParaRPr>
          </a:p>
        </p:txBody>
      </p:sp>
    </p:spTree>
    <p:extLst>
      <p:ext uri="{BB962C8B-B14F-4D97-AF65-F5344CB8AC3E}">
        <p14:creationId xmlns:p14="http://schemas.microsoft.com/office/powerpoint/2010/main" val="17960895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latin typeface="Bookman Old Style" panose="02050604050505020204" pitchFamily="18" charset="0"/>
              </a:rPr>
              <a:t>ΣΤΑΘΜΑ (2)</a:t>
            </a:r>
            <a:endParaRPr lang="el-GR" dirty="0">
              <a:latin typeface="Bookman Old Style" panose="02050604050505020204" pitchFamily="18" charset="0"/>
            </a:endParaRPr>
          </a:p>
        </p:txBody>
      </p:sp>
      <p:sp>
        <p:nvSpPr>
          <p:cNvPr id="3" name="Θέση περιεχομένου 2"/>
          <p:cNvSpPr>
            <a:spLocks noGrp="1"/>
          </p:cNvSpPr>
          <p:nvPr>
            <p:ph idx="1"/>
          </p:nvPr>
        </p:nvSpPr>
        <p:spPr/>
        <p:txBody>
          <a:bodyPr>
            <a:normAutofit fontScale="92500"/>
          </a:bodyPr>
          <a:lstStyle/>
          <a:p>
            <a:pPr algn="ctr">
              <a:lnSpc>
                <a:spcPct val="200000"/>
              </a:lnSpc>
            </a:pPr>
            <a:r>
              <a:rPr lang="el-GR" sz="2400" dirty="0" smtClean="0">
                <a:latin typeface="Bookman Old Style" panose="02050604050505020204" pitchFamily="18" charset="0"/>
              </a:rPr>
              <a:t>Μισή Χελώνα=1/8 του </a:t>
            </a:r>
            <a:r>
              <a:rPr lang="el-GR" sz="2400" dirty="0" err="1" smtClean="0">
                <a:latin typeface="Bookman Old Style" panose="02050604050505020204" pitchFamily="18" charset="0"/>
              </a:rPr>
              <a:t>Στατήρος</a:t>
            </a:r>
            <a:endParaRPr lang="el-GR" sz="2400" dirty="0" smtClean="0">
              <a:latin typeface="Bookman Old Style" panose="02050604050505020204" pitchFamily="18" charset="0"/>
            </a:endParaRPr>
          </a:p>
          <a:p>
            <a:pPr algn="ctr">
              <a:lnSpc>
                <a:spcPct val="200000"/>
              </a:lnSpc>
            </a:pPr>
            <a:r>
              <a:rPr lang="el-GR" sz="2400" dirty="0" smtClean="0">
                <a:latin typeface="Bookman Old Style" panose="02050604050505020204" pitchFamily="18" charset="0"/>
              </a:rPr>
              <a:t>Χελώνα= ¼ του </a:t>
            </a:r>
            <a:r>
              <a:rPr lang="el-GR" sz="2400" dirty="0" err="1" smtClean="0">
                <a:latin typeface="Bookman Old Style" panose="02050604050505020204" pitchFamily="18" charset="0"/>
              </a:rPr>
              <a:t>Στατήρος</a:t>
            </a:r>
            <a:endParaRPr lang="el-GR" sz="2400" dirty="0" smtClean="0">
              <a:latin typeface="Bookman Old Style" panose="02050604050505020204" pitchFamily="18" charset="0"/>
            </a:endParaRPr>
          </a:p>
          <a:p>
            <a:pPr algn="ctr">
              <a:lnSpc>
                <a:spcPct val="200000"/>
              </a:lnSpc>
            </a:pPr>
            <a:r>
              <a:rPr lang="el-GR" sz="2400" dirty="0" smtClean="0">
                <a:latin typeface="Bookman Old Style" panose="02050604050505020204" pitchFamily="18" charset="0"/>
              </a:rPr>
              <a:t>Μισός </a:t>
            </a:r>
            <a:r>
              <a:rPr lang="el-GR" sz="2400" dirty="0" err="1" smtClean="0">
                <a:latin typeface="Bookman Old Style" panose="02050604050505020204" pitchFamily="18" charset="0"/>
              </a:rPr>
              <a:t>Αμφορεύς</a:t>
            </a:r>
            <a:r>
              <a:rPr lang="el-GR" sz="2400" dirty="0" smtClean="0">
                <a:latin typeface="Bookman Old Style" panose="02050604050505020204" pitchFamily="18" charset="0"/>
              </a:rPr>
              <a:t>= 1/6  του </a:t>
            </a:r>
            <a:r>
              <a:rPr lang="el-GR" sz="2400" dirty="0" err="1" smtClean="0">
                <a:latin typeface="Bookman Old Style" panose="02050604050505020204" pitchFamily="18" charset="0"/>
              </a:rPr>
              <a:t>Στατήρος</a:t>
            </a:r>
            <a:endParaRPr lang="el-GR" sz="2400" dirty="0" smtClean="0">
              <a:latin typeface="Bookman Old Style" panose="02050604050505020204" pitchFamily="18" charset="0"/>
            </a:endParaRPr>
          </a:p>
          <a:p>
            <a:pPr algn="ctr">
              <a:lnSpc>
                <a:spcPct val="200000"/>
              </a:lnSpc>
            </a:pPr>
            <a:r>
              <a:rPr lang="el-GR" sz="2400" dirty="0" smtClean="0">
                <a:latin typeface="Bookman Old Style" panose="02050604050505020204" pitchFamily="18" charset="0"/>
              </a:rPr>
              <a:t>Αμφορεύς=1/3 του </a:t>
            </a:r>
            <a:r>
              <a:rPr lang="el-GR" sz="2400" dirty="0" err="1" smtClean="0">
                <a:latin typeface="Bookman Old Style" panose="02050604050505020204" pitchFamily="18" charset="0"/>
              </a:rPr>
              <a:t>Στατήρος</a:t>
            </a:r>
            <a:endParaRPr lang="el-GR" sz="2400" dirty="0" smtClean="0">
              <a:latin typeface="Bookman Old Style" panose="02050604050505020204" pitchFamily="18" charset="0"/>
            </a:endParaRPr>
          </a:p>
          <a:p>
            <a:pPr algn="ctr">
              <a:lnSpc>
                <a:spcPct val="200000"/>
              </a:lnSpc>
            </a:pPr>
            <a:r>
              <a:rPr lang="el-GR" sz="2400" dirty="0" smtClean="0">
                <a:latin typeface="Bookman Old Style" panose="02050604050505020204" pitchFamily="18" charset="0"/>
              </a:rPr>
              <a:t>Αστράγαλος= </a:t>
            </a:r>
            <a:r>
              <a:rPr lang="el-GR" sz="2400" dirty="0" err="1" smtClean="0">
                <a:latin typeface="Bookman Old Style" panose="02050604050505020204" pitchFamily="18" charset="0"/>
              </a:rPr>
              <a:t>Στατήρ</a:t>
            </a:r>
            <a:r>
              <a:rPr lang="el-GR" sz="2400" dirty="0" smtClean="0">
                <a:latin typeface="Bookman Old Style" panose="02050604050505020204" pitchFamily="18" charset="0"/>
              </a:rPr>
              <a:t> ή Δίδραχμο</a:t>
            </a:r>
          </a:p>
          <a:p>
            <a:pPr algn="ctr">
              <a:lnSpc>
                <a:spcPct val="200000"/>
              </a:lnSpc>
            </a:pPr>
            <a:r>
              <a:rPr lang="el-GR" sz="2400" dirty="0" smtClean="0">
                <a:latin typeface="Bookman Old Style" panose="02050604050505020204" pitchFamily="18" charset="0"/>
              </a:rPr>
              <a:t>Δελφίνι= Μνα</a:t>
            </a:r>
            <a:endParaRPr lang="el-GR" sz="2400" dirty="0">
              <a:latin typeface="Bookman Old Style" panose="02050604050505020204" pitchFamily="18" charset="0"/>
            </a:endParaRPr>
          </a:p>
        </p:txBody>
      </p:sp>
    </p:spTree>
    <p:extLst>
      <p:ext uri="{BB962C8B-B14F-4D97-AF65-F5344CB8AC3E}">
        <p14:creationId xmlns:p14="http://schemas.microsoft.com/office/powerpoint/2010/main" val="2514904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latin typeface="Bookman Old Style" panose="02050604050505020204" pitchFamily="18" charset="0"/>
              </a:rPr>
              <a:t>ΣΤΟΙΧΕΙΑ ΝΟΜΙΣΜΑΤΙΚΗΣ</a:t>
            </a:r>
            <a:endParaRPr lang="el-GR" b="1" dirty="0">
              <a:latin typeface="Bookman Old Style" panose="02050604050505020204" pitchFamily="18" charset="0"/>
            </a:endParaRPr>
          </a:p>
        </p:txBody>
      </p:sp>
      <p:sp>
        <p:nvSpPr>
          <p:cNvPr id="3" name="Θέση περιεχομένου 2"/>
          <p:cNvSpPr>
            <a:spLocks noGrp="1"/>
          </p:cNvSpPr>
          <p:nvPr>
            <p:ph idx="1"/>
          </p:nvPr>
        </p:nvSpPr>
        <p:spPr/>
        <p:txBody>
          <a:bodyPr>
            <a:normAutofit lnSpcReduction="10000"/>
          </a:bodyPr>
          <a:lstStyle/>
          <a:p>
            <a:pPr marL="0" indent="0" algn="just">
              <a:lnSpc>
                <a:spcPct val="200000"/>
              </a:lnSpc>
              <a:buNone/>
            </a:pPr>
            <a:r>
              <a:rPr lang="el-GR" sz="2400" dirty="0" smtClean="0">
                <a:latin typeface="Bookman Old Style" panose="02050604050505020204" pitchFamily="18" charset="0"/>
              </a:rPr>
              <a:t>	Στον τομέα της </a:t>
            </a:r>
            <a:r>
              <a:rPr lang="el-GR" sz="2400" dirty="0" smtClean="0">
                <a:solidFill>
                  <a:srgbClr val="FF0000"/>
                </a:solidFill>
                <a:latin typeface="Bookman Old Style" panose="02050604050505020204" pitchFamily="18" charset="0"/>
              </a:rPr>
              <a:t>Νομισματικής</a:t>
            </a:r>
            <a:r>
              <a:rPr lang="el-GR" sz="2400" dirty="0" smtClean="0">
                <a:latin typeface="Bookman Old Style" panose="02050604050505020204" pitchFamily="18" charset="0"/>
              </a:rPr>
              <a:t> κυρίαρχοι στην Αρχαία Ελλάδα ήσαν ο </a:t>
            </a:r>
            <a:r>
              <a:rPr lang="el-GR" sz="2400" dirty="0" err="1" smtClean="0">
                <a:solidFill>
                  <a:srgbClr val="00B0F0"/>
                </a:solidFill>
                <a:latin typeface="Bookman Old Style" panose="02050604050505020204" pitchFamily="18" charset="0"/>
              </a:rPr>
              <a:t>Αιγινήτικος</a:t>
            </a:r>
            <a:r>
              <a:rPr lang="el-GR" sz="2400" dirty="0" smtClean="0">
                <a:solidFill>
                  <a:srgbClr val="00B0F0"/>
                </a:solidFill>
                <a:latin typeface="Bookman Old Style" panose="02050604050505020204" pitchFamily="18" charset="0"/>
              </a:rPr>
              <a:t> </a:t>
            </a:r>
            <a:r>
              <a:rPr lang="el-GR" sz="2400" dirty="0" smtClean="0">
                <a:latin typeface="Bookman Old Style" panose="02050604050505020204" pitchFamily="18" charset="0"/>
              </a:rPr>
              <a:t>και ο </a:t>
            </a:r>
            <a:r>
              <a:rPr lang="el-GR" sz="2400" dirty="0" err="1" smtClean="0">
                <a:solidFill>
                  <a:srgbClr val="00B0F0"/>
                </a:solidFill>
                <a:latin typeface="Bookman Old Style" panose="02050604050505020204" pitchFamily="18" charset="0"/>
              </a:rPr>
              <a:t>Αττικο</a:t>
            </a:r>
            <a:r>
              <a:rPr lang="el-GR" sz="2400" dirty="0" smtClean="0">
                <a:solidFill>
                  <a:srgbClr val="00B0F0"/>
                </a:solidFill>
                <a:latin typeface="Bookman Old Style" panose="02050604050505020204" pitchFamily="18" charset="0"/>
              </a:rPr>
              <a:t>-ευβοϊκός</a:t>
            </a:r>
            <a:r>
              <a:rPr lang="el-GR" sz="2400" dirty="0" smtClean="0">
                <a:latin typeface="Bookman Old Style" panose="02050604050505020204" pitchFamily="18" charset="0"/>
              </a:rPr>
              <a:t> κανόνας: </a:t>
            </a:r>
          </a:p>
          <a:p>
            <a:pPr algn="ctr">
              <a:lnSpc>
                <a:spcPct val="200000"/>
              </a:lnSpc>
            </a:pPr>
            <a:r>
              <a:rPr lang="el-GR" sz="2400" u="sng" dirty="0" smtClean="0">
                <a:latin typeface="Bookman Old Style" panose="02050604050505020204" pitchFamily="18" charset="0"/>
              </a:rPr>
              <a:t>Οβολός-Δραχμή-</a:t>
            </a:r>
            <a:r>
              <a:rPr lang="el-GR" sz="2400" u="sng" dirty="0" err="1" smtClean="0">
                <a:latin typeface="Bookman Old Style" panose="02050604050505020204" pitchFamily="18" charset="0"/>
              </a:rPr>
              <a:t>Στατήρ</a:t>
            </a:r>
            <a:r>
              <a:rPr lang="el-GR" sz="2400" u="sng" dirty="0" smtClean="0">
                <a:latin typeface="Bookman Old Style" panose="02050604050505020204" pitchFamily="18" charset="0"/>
              </a:rPr>
              <a:t>-Μνα-Τάλαντον</a:t>
            </a:r>
          </a:p>
          <a:p>
            <a:pPr marL="0" indent="0" algn="just">
              <a:lnSpc>
                <a:spcPct val="200000"/>
              </a:lnSpc>
              <a:buNone/>
            </a:pPr>
            <a:r>
              <a:rPr lang="el-GR" sz="2400" dirty="0" smtClean="0">
                <a:latin typeface="Bookman Old Style" panose="02050604050505020204" pitchFamily="18" charset="0"/>
              </a:rPr>
              <a:t>1 Τάλαντον=60 </a:t>
            </a:r>
            <a:r>
              <a:rPr lang="el-GR" sz="2400" dirty="0" err="1" smtClean="0">
                <a:latin typeface="Bookman Old Style" panose="02050604050505020204" pitchFamily="18" charset="0"/>
              </a:rPr>
              <a:t>μναι</a:t>
            </a:r>
            <a:r>
              <a:rPr lang="el-GR" sz="2400" dirty="0" smtClean="0">
                <a:latin typeface="Bookman Old Style" panose="02050604050505020204" pitchFamily="18" charset="0"/>
              </a:rPr>
              <a:t>, 1 Μνα=100 </a:t>
            </a:r>
            <a:r>
              <a:rPr lang="el-GR" sz="2400" dirty="0" err="1" smtClean="0">
                <a:latin typeface="Bookman Old Style" panose="02050604050505020204" pitchFamily="18" charset="0"/>
              </a:rPr>
              <a:t>δραχμαί</a:t>
            </a:r>
            <a:r>
              <a:rPr lang="el-GR" sz="2400" dirty="0" smtClean="0">
                <a:latin typeface="Bookman Old Style" panose="02050604050505020204" pitchFamily="18" charset="0"/>
              </a:rPr>
              <a:t>, 1 Δραχμή=6 οβολοί, 1 Οβολός=8 χαλκοί και 1 Στατήρ=2 </a:t>
            </a:r>
            <a:r>
              <a:rPr lang="el-GR" sz="2400" dirty="0" err="1" smtClean="0">
                <a:latin typeface="Bookman Old Style" panose="02050604050505020204" pitchFamily="18" charset="0"/>
              </a:rPr>
              <a:t>δραχμαί</a:t>
            </a:r>
            <a:r>
              <a:rPr lang="el-GR" sz="2400" dirty="0" smtClean="0">
                <a:latin typeface="Bookman Old Style" panose="02050604050505020204" pitchFamily="18" charset="0"/>
              </a:rPr>
              <a:t> ή 12 οβολοί ή 96 χαλκοί.</a:t>
            </a:r>
            <a:endParaRPr lang="el-GR" sz="2400" dirty="0">
              <a:latin typeface="Bookman Old Style" panose="02050604050505020204" pitchFamily="18" charset="0"/>
            </a:endParaRPr>
          </a:p>
        </p:txBody>
      </p:sp>
    </p:spTree>
    <p:extLst>
      <p:ext uri="{BB962C8B-B14F-4D97-AF65-F5344CB8AC3E}">
        <p14:creationId xmlns:p14="http://schemas.microsoft.com/office/powerpoint/2010/main" val="30170587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latin typeface="Bookman Old Style" panose="02050604050505020204" pitchFamily="18" charset="0"/>
              </a:rPr>
              <a:t>ΜΕΤΡΑ ΚΑΙ ΣΤΑΘΜΑ ΣΤΟ ΒΥΖΑΝΤΙΟ</a:t>
            </a:r>
            <a:endParaRPr lang="el-GR" b="1" dirty="0">
              <a:latin typeface="Bookman Old Style" panose="02050604050505020204" pitchFamily="18" charset="0"/>
            </a:endParaRPr>
          </a:p>
        </p:txBody>
      </p:sp>
      <p:sp>
        <p:nvSpPr>
          <p:cNvPr id="3" name="Θέση περιεχομένου 2"/>
          <p:cNvSpPr>
            <a:spLocks noGrp="1"/>
          </p:cNvSpPr>
          <p:nvPr>
            <p:ph idx="1"/>
          </p:nvPr>
        </p:nvSpPr>
        <p:spPr/>
        <p:txBody>
          <a:bodyPr>
            <a:normAutofit lnSpcReduction="10000"/>
          </a:bodyPr>
          <a:lstStyle/>
          <a:p>
            <a:pPr marL="514350" indent="-514350" algn="ctr">
              <a:buAutoNum type="romanUcPeriod"/>
            </a:pPr>
            <a:r>
              <a:rPr lang="el-GR" sz="2400" b="1" dirty="0" smtClean="0"/>
              <a:t>ΜΕΤΡΑ ΚΑΙ ΣΤΑΘΜΑ</a:t>
            </a:r>
          </a:p>
          <a:p>
            <a:pPr marL="0" indent="0" algn="ctr">
              <a:buNone/>
            </a:pPr>
            <a:r>
              <a:rPr lang="el-GR" sz="2400" b="1" u="sng" dirty="0" smtClean="0"/>
              <a:t>Μονάδες Μέτρησης βάρους/μάζας/όγκου/έκτασης</a:t>
            </a:r>
          </a:p>
          <a:p>
            <a:pPr marL="0" indent="0" algn="just">
              <a:buNone/>
            </a:pPr>
            <a:r>
              <a:rPr lang="el-GR" sz="2400" dirty="0" err="1" smtClean="0"/>
              <a:t>Ζευγάριον</a:t>
            </a:r>
            <a:r>
              <a:rPr lang="el-GR" sz="2400" dirty="0" smtClean="0"/>
              <a:t>, Μέγας </a:t>
            </a:r>
            <a:r>
              <a:rPr lang="el-GR" sz="2400" dirty="0" err="1" smtClean="0"/>
              <a:t>Μόδιος</a:t>
            </a:r>
            <a:r>
              <a:rPr lang="el-GR" sz="2400" dirty="0" smtClean="0"/>
              <a:t>, </a:t>
            </a:r>
            <a:r>
              <a:rPr lang="el-GR" sz="2400" dirty="0" err="1" smtClean="0"/>
              <a:t>Μόδιος</a:t>
            </a:r>
            <a:r>
              <a:rPr lang="el-GR" sz="2400" dirty="0" smtClean="0"/>
              <a:t>, </a:t>
            </a:r>
            <a:r>
              <a:rPr lang="el-GR" sz="2400" dirty="0" err="1" smtClean="0"/>
              <a:t>Αννονικός</a:t>
            </a:r>
            <a:r>
              <a:rPr lang="el-GR" sz="2400" dirty="0" smtClean="0"/>
              <a:t> </a:t>
            </a:r>
            <a:r>
              <a:rPr lang="el-GR" sz="2400" dirty="0" err="1" smtClean="0"/>
              <a:t>Μόδιος</a:t>
            </a:r>
            <a:r>
              <a:rPr lang="el-GR" sz="2400" dirty="0" smtClean="0"/>
              <a:t>, </a:t>
            </a:r>
            <a:r>
              <a:rPr lang="el-GR" sz="2400" dirty="0" err="1" smtClean="0"/>
              <a:t>Σχοινίον</a:t>
            </a:r>
            <a:r>
              <a:rPr lang="el-GR" sz="2400" dirty="0" smtClean="0"/>
              <a:t>, </a:t>
            </a:r>
            <a:r>
              <a:rPr lang="el-GR" sz="2400" dirty="0" err="1" smtClean="0"/>
              <a:t>Πινάκιον</a:t>
            </a:r>
            <a:r>
              <a:rPr lang="el-GR" sz="2400" dirty="0" smtClean="0"/>
              <a:t>, </a:t>
            </a:r>
            <a:r>
              <a:rPr lang="el-GR" sz="2400" dirty="0" err="1" smtClean="0"/>
              <a:t>Ταγάριον</a:t>
            </a:r>
            <a:r>
              <a:rPr lang="el-GR" sz="2400" dirty="0" smtClean="0"/>
              <a:t>, Λίτρα, </a:t>
            </a:r>
            <a:r>
              <a:rPr lang="el-GR" sz="2400" dirty="0" err="1" smtClean="0"/>
              <a:t>Οργυιά</a:t>
            </a:r>
            <a:r>
              <a:rPr lang="el-GR" sz="2400" dirty="0" smtClean="0"/>
              <a:t>, </a:t>
            </a:r>
            <a:r>
              <a:rPr lang="el-GR" sz="2400" dirty="0" err="1" smtClean="0"/>
              <a:t>Ουγγία</a:t>
            </a:r>
            <a:r>
              <a:rPr lang="el-GR" sz="2400" dirty="0" smtClean="0"/>
              <a:t>, </a:t>
            </a:r>
            <a:r>
              <a:rPr lang="el-GR" sz="2400" dirty="0" err="1" smtClean="0"/>
              <a:t>Εξάγιον</a:t>
            </a:r>
            <a:r>
              <a:rPr lang="el-GR" sz="2400" dirty="0" smtClean="0"/>
              <a:t>.</a:t>
            </a:r>
          </a:p>
          <a:p>
            <a:pPr marL="0" indent="0" algn="ctr">
              <a:buNone/>
            </a:pPr>
            <a:r>
              <a:rPr lang="el-GR" sz="2400" b="1" u="sng" dirty="0" smtClean="0"/>
              <a:t>Υποδιαιρέσεις του </a:t>
            </a:r>
            <a:r>
              <a:rPr lang="el-GR" sz="2400" b="1" u="sng" dirty="0" err="1" smtClean="0"/>
              <a:t>Μοδίου</a:t>
            </a:r>
            <a:endParaRPr lang="el-GR" sz="2400" b="1" u="sng" dirty="0" smtClean="0"/>
          </a:p>
          <a:p>
            <a:pPr marL="0" indent="0" algn="just">
              <a:buNone/>
            </a:pPr>
            <a:r>
              <a:rPr lang="el-GR" sz="2400" dirty="0" smtClean="0"/>
              <a:t>1 Μόδιος=4 πινάκια=8 ταγάρια=40 λίτραι=480 ουγγίες=2.840 εξάγια=69.120 κεράτια=276.480 σιτόκοκκα=345.600 </a:t>
            </a:r>
            <a:r>
              <a:rPr lang="el-GR" sz="2400" dirty="0" err="1" smtClean="0"/>
              <a:t>κριθόκοκκα</a:t>
            </a:r>
            <a:r>
              <a:rPr lang="el-GR" sz="2400" dirty="0" smtClean="0"/>
              <a:t>.</a:t>
            </a:r>
          </a:p>
          <a:p>
            <a:pPr marL="0" indent="0" algn="ctr">
              <a:buNone/>
            </a:pPr>
            <a:r>
              <a:rPr lang="el-GR" sz="2400" b="1" u="sng" dirty="0" smtClean="0"/>
              <a:t>Υποδιαιρέσεις της Λίτρας</a:t>
            </a:r>
          </a:p>
          <a:p>
            <a:pPr marL="0" indent="0" algn="just">
              <a:lnSpc>
                <a:spcPct val="150000"/>
              </a:lnSpc>
              <a:buNone/>
            </a:pPr>
            <a:r>
              <a:rPr lang="el-GR" sz="2400" dirty="0" smtClean="0"/>
              <a:t>1 Λίτρα=12 ουγγίες=72 εξάγια=1.728 κεράτια=6.912 σιτόκοκκα=8.640 </a:t>
            </a:r>
            <a:r>
              <a:rPr lang="el-GR" sz="2400" dirty="0" err="1" smtClean="0"/>
              <a:t>κριθόκοκκα</a:t>
            </a:r>
            <a:r>
              <a:rPr lang="el-GR" sz="2400" dirty="0" smtClean="0"/>
              <a:t> .</a:t>
            </a:r>
            <a:endParaRPr lang="el-GR" sz="2400" dirty="0"/>
          </a:p>
        </p:txBody>
      </p:sp>
    </p:spTree>
    <p:extLst>
      <p:ext uri="{BB962C8B-B14F-4D97-AF65-F5344CB8AC3E}">
        <p14:creationId xmlns:p14="http://schemas.microsoft.com/office/powerpoint/2010/main" val="21836018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latin typeface="Bookman Old Style" panose="02050604050505020204" pitchFamily="18" charset="0"/>
              </a:rPr>
              <a:t>ΜΕΤΡΑ ΚΑΙ ΣΤΑΘΜΑ ΣΤΟ </a:t>
            </a:r>
            <a:r>
              <a:rPr lang="el-GR" b="1" dirty="0" smtClean="0">
                <a:latin typeface="Bookman Old Style" panose="02050604050505020204" pitchFamily="18" charset="0"/>
              </a:rPr>
              <a:t>ΒΥΖΑΝΤΙΟ (2)</a:t>
            </a:r>
            <a:endParaRPr lang="el-GR" dirty="0">
              <a:latin typeface="Bookman Old Style" panose="02050604050505020204" pitchFamily="18" charset="0"/>
            </a:endParaRPr>
          </a:p>
        </p:txBody>
      </p:sp>
      <p:sp>
        <p:nvSpPr>
          <p:cNvPr id="3" name="Θέση περιεχομένου 2"/>
          <p:cNvSpPr>
            <a:spLocks noGrp="1"/>
          </p:cNvSpPr>
          <p:nvPr>
            <p:ph idx="1"/>
          </p:nvPr>
        </p:nvSpPr>
        <p:spPr>
          <a:xfrm>
            <a:off x="272480" y="1600201"/>
            <a:ext cx="9138220" cy="4997151"/>
          </a:xfrm>
        </p:spPr>
        <p:txBody>
          <a:bodyPr>
            <a:normAutofit fontScale="77500" lnSpcReduction="20000"/>
          </a:bodyPr>
          <a:lstStyle/>
          <a:p>
            <a:pPr marL="0" indent="0" algn="ctr">
              <a:lnSpc>
                <a:spcPct val="150000"/>
              </a:lnSpc>
              <a:buNone/>
            </a:pPr>
            <a:r>
              <a:rPr lang="en-US" sz="2400" b="1" dirty="0" smtClean="0">
                <a:latin typeface="Bookman Old Style" panose="02050604050505020204" pitchFamily="18" charset="0"/>
              </a:rPr>
              <a:t>II. </a:t>
            </a:r>
            <a:r>
              <a:rPr lang="el-GR" sz="2400" b="1" dirty="0" smtClean="0">
                <a:latin typeface="Bookman Old Style" panose="02050604050505020204" pitchFamily="18" charset="0"/>
              </a:rPr>
              <a:t>ΕΠΕΞΗΓΗΣΕΙΣ ΌΡΩΝ</a:t>
            </a:r>
          </a:p>
          <a:p>
            <a:pPr algn="just">
              <a:lnSpc>
                <a:spcPct val="150000"/>
              </a:lnSpc>
            </a:pPr>
            <a:endParaRPr lang="el-GR" sz="2400" dirty="0" smtClean="0">
              <a:latin typeface="Bookman Old Style" panose="02050604050505020204" pitchFamily="18" charset="0"/>
            </a:endParaRPr>
          </a:p>
          <a:p>
            <a:pPr algn="just">
              <a:lnSpc>
                <a:spcPct val="150000"/>
              </a:lnSpc>
            </a:pPr>
            <a:r>
              <a:rPr lang="el-GR" sz="2300" dirty="0" smtClean="0">
                <a:solidFill>
                  <a:srgbClr val="FF0000"/>
                </a:solidFill>
                <a:latin typeface="Bookman Old Style" panose="02050604050505020204" pitchFamily="18" charset="0"/>
              </a:rPr>
              <a:t>ΖΕΥΓΑΡΙΟΝ: </a:t>
            </a:r>
            <a:r>
              <a:rPr lang="el-GR" sz="2300" dirty="0" smtClean="0">
                <a:latin typeface="Bookman Old Style" panose="02050604050505020204" pitchFamily="18" charset="0"/>
              </a:rPr>
              <a:t>Αντιστοιχεί σε μονάδα μέτρησης έκτασης γης, την οποία μπορεί να καλλιεργήσει ένα ζευγάρι βοδιών σε μία ημέρα ή χρησιμοποιείται ως δημοσιονομικός όρος. Εμφανίζεται ευρύτατα σε φορολογικά και άλλα δημόσια έγγραφα.</a:t>
            </a:r>
          </a:p>
          <a:p>
            <a:pPr algn="just">
              <a:lnSpc>
                <a:spcPct val="150000"/>
              </a:lnSpc>
            </a:pPr>
            <a:r>
              <a:rPr lang="el-GR" sz="2300" dirty="0" smtClean="0">
                <a:solidFill>
                  <a:srgbClr val="0070C0"/>
                </a:solidFill>
                <a:latin typeface="Bookman Old Style" panose="02050604050505020204" pitchFamily="18" charset="0"/>
              </a:rPr>
              <a:t>ΜΟΔΙΟΣ: </a:t>
            </a:r>
            <a:r>
              <a:rPr lang="el-GR" sz="2300" dirty="0" smtClean="0">
                <a:latin typeface="Bookman Old Style" panose="02050604050505020204" pitchFamily="18" charset="0"/>
              </a:rPr>
              <a:t>Μονάδα μέτρησης σιτηρών. Χρησιμοποιείται επίσης και ως μονάδα μέτρησης γης. Απαντά σε πολλές παραλλαγές: π.χ. θαλάσσιος </a:t>
            </a:r>
            <a:r>
              <a:rPr lang="el-GR" sz="2300" dirty="0" err="1" smtClean="0">
                <a:latin typeface="Bookman Old Style" panose="02050604050505020204" pitchFamily="18" charset="0"/>
              </a:rPr>
              <a:t>μόδιος</a:t>
            </a:r>
            <a:r>
              <a:rPr lang="el-GR" sz="2300" dirty="0" smtClean="0">
                <a:latin typeface="Bookman Old Style" panose="02050604050505020204" pitchFamily="18" charset="0"/>
              </a:rPr>
              <a:t>, σταυρικός </a:t>
            </a:r>
            <a:r>
              <a:rPr lang="el-GR" sz="2300" dirty="0" err="1" smtClean="0">
                <a:latin typeface="Bookman Old Style" panose="02050604050505020204" pitchFamily="18" charset="0"/>
              </a:rPr>
              <a:t>μόδιος</a:t>
            </a:r>
            <a:r>
              <a:rPr lang="el-GR" sz="2300" dirty="0" smtClean="0">
                <a:latin typeface="Bookman Old Style" panose="02050604050505020204" pitchFamily="18" charset="0"/>
              </a:rPr>
              <a:t> κ.ά. .</a:t>
            </a:r>
          </a:p>
          <a:p>
            <a:pPr algn="just">
              <a:lnSpc>
                <a:spcPct val="150000"/>
              </a:lnSpc>
            </a:pPr>
            <a:r>
              <a:rPr lang="el-GR" sz="2300" dirty="0" smtClean="0">
                <a:solidFill>
                  <a:srgbClr val="00B050"/>
                </a:solidFill>
                <a:latin typeface="Bookman Old Style" panose="02050604050505020204" pitchFamily="18" charset="0"/>
              </a:rPr>
              <a:t>ΛΙΤΡΑ: </a:t>
            </a:r>
            <a:r>
              <a:rPr lang="el-GR" sz="2300" dirty="0" smtClean="0">
                <a:latin typeface="Bookman Old Style" panose="02050604050505020204" pitchFamily="18" charset="0"/>
              </a:rPr>
              <a:t>Μονάδα μέτρησης βάρους για διάφορα μεγέθη π.χ. λίτρα χρυσού. Υπάρχουν διάφορες παραλλαγές της συγκεκριμένης μονάδας με βασικότερη τη </a:t>
            </a:r>
            <a:r>
              <a:rPr lang="el-GR" sz="2300" dirty="0" err="1" smtClean="0">
                <a:latin typeface="Bookman Old Style" panose="02050604050505020204" pitchFamily="18" charset="0"/>
              </a:rPr>
              <a:t>λογαρική</a:t>
            </a:r>
            <a:r>
              <a:rPr lang="el-GR" sz="2300" dirty="0" smtClean="0">
                <a:latin typeface="Bookman Old Style" panose="02050604050505020204" pitchFamily="18" charset="0"/>
              </a:rPr>
              <a:t> λίτρα (εισήχθη από τον </a:t>
            </a:r>
            <a:r>
              <a:rPr lang="el-GR" sz="2300" i="1" dirty="0" err="1" smtClean="0">
                <a:latin typeface="Bookman Old Style" panose="02050604050505020204" pitchFamily="18" charset="0"/>
              </a:rPr>
              <a:t>Κωνσ</a:t>
            </a:r>
            <a:r>
              <a:rPr lang="en-US" sz="2300" i="1" dirty="0" smtClean="0">
                <a:latin typeface="Bookman Old Style" panose="02050604050505020204" pitchFamily="18" charset="0"/>
              </a:rPr>
              <a:t>t</a:t>
            </a:r>
            <a:r>
              <a:rPr lang="el-GR" sz="2300" i="1" dirty="0" err="1" smtClean="0">
                <a:latin typeface="Bookman Old Style" panose="02050604050505020204" pitchFamily="18" charset="0"/>
              </a:rPr>
              <a:t>αντίνο</a:t>
            </a:r>
            <a:r>
              <a:rPr lang="el-GR" sz="2300" i="1" dirty="0" smtClean="0">
                <a:latin typeface="Bookman Old Style" panose="02050604050505020204" pitchFamily="18" charset="0"/>
              </a:rPr>
              <a:t> Α΄</a:t>
            </a:r>
            <a:r>
              <a:rPr lang="el-GR" sz="2300" dirty="0" smtClean="0">
                <a:latin typeface="Bookman Old Style" panose="02050604050505020204" pitchFamily="18" charset="0"/>
              </a:rPr>
              <a:t> το 309/310 και τέθηκε ως βάση του νομισματικού συστήματος).</a:t>
            </a:r>
            <a:endParaRPr lang="el-GR" sz="2300" dirty="0">
              <a:latin typeface="Bookman Old Style" panose="02050604050505020204" pitchFamily="18" charset="0"/>
            </a:endParaRPr>
          </a:p>
        </p:txBody>
      </p:sp>
    </p:spTree>
    <p:extLst>
      <p:ext uri="{BB962C8B-B14F-4D97-AF65-F5344CB8AC3E}">
        <p14:creationId xmlns:p14="http://schemas.microsoft.com/office/powerpoint/2010/main" val="23768000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84515" y="332656"/>
            <a:ext cx="8915400" cy="1143000"/>
          </a:xfrm>
        </p:spPr>
        <p:txBody>
          <a:bodyPr>
            <a:normAutofit fontScale="90000"/>
          </a:bodyPr>
          <a:lstStyle/>
          <a:p>
            <a:r>
              <a:rPr lang="el-GR" b="1" dirty="0">
                <a:latin typeface="Bookman Old Style" panose="02050604050505020204" pitchFamily="18" charset="0"/>
              </a:rPr>
              <a:t>ΜΕΤΡΑ ΚΑΙ ΣΤΑΘΜΑ ΣΤΟ ΒΥΖΑΝΤΙΟ </a:t>
            </a:r>
            <a:r>
              <a:rPr lang="el-GR" b="1" dirty="0" smtClean="0">
                <a:latin typeface="Bookman Old Style" panose="02050604050505020204" pitchFamily="18" charset="0"/>
              </a:rPr>
              <a:t>(3)</a:t>
            </a:r>
            <a:endParaRPr lang="el-GR" dirty="0"/>
          </a:p>
        </p:txBody>
      </p:sp>
      <p:sp>
        <p:nvSpPr>
          <p:cNvPr id="3" name="Θέση περιεχομένου 2"/>
          <p:cNvSpPr>
            <a:spLocks noGrp="1"/>
          </p:cNvSpPr>
          <p:nvPr>
            <p:ph idx="1"/>
          </p:nvPr>
        </p:nvSpPr>
        <p:spPr/>
        <p:txBody>
          <a:bodyPr>
            <a:normAutofit fontScale="85000" lnSpcReduction="10000"/>
          </a:bodyPr>
          <a:lstStyle/>
          <a:p>
            <a:pPr algn="ctr">
              <a:lnSpc>
                <a:spcPct val="160000"/>
              </a:lnSpc>
            </a:pPr>
            <a:r>
              <a:rPr lang="el-GR" sz="2400" b="1" dirty="0" smtClean="0">
                <a:latin typeface="Bookman Old Style" panose="02050604050505020204" pitchFamily="18" charset="0"/>
              </a:rPr>
              <a:t>ΝΟΜΙΣΜΑΤΑ</a:t>
            </a:r>
          </a:p>
          <a:p>
            <a:pPr algn="just">
              <a:lnSpc>
                <a:spcPct val="160000"/>
              </a:lnSpc>
            </a:pPr>
            <a:r>
              <a:rPr lang="el-GR" sz="2000" b="1" dirty="0" smtClean="0">
                <a:solidFill>
                  <a:srgbClr val="FF0000"/>
                </a:solidFill>
                <a:latin typeface="Bookman Old Style" panose="02050604050505020204" pitchFamily="18" charset="0"/>
              </a:rPr>
              <a:t>ΦΟΛΛΙΣ: </a:t>
            </a:r>
            <a:r>
              <a:rPr lang="el-GR" sz="1800" dirty="0" smtClean="0">
                <a:latin typeface="Bookman Old Style" panose="02050604050505020204" pitchFamily="18" charset="0"/>
              </a:rPr>
              <a:t>Χάλκινο νόμισμα πολύ μικρής αξίας (288 φόλλεις=1 νόμισμα), που χρησίμευε για τις καθημερινές συναλλαγές των Βυζαντινών.</a:t>
            </a:r>
          </a:p>
          <a:p>
            <a:pPr algn="just">
              <a:lnSpc>
                <a:spcPct val="160000"/>
              </a:lnSpc>
            </a:pPr>
            <a:r>
              <a:rPr lang="el-GR" sz="2000" b="1" dirty="0" smtClean="0">
                <a:solidFill>
                  <a:srgbClr val="0070C0"/>
                </a:solidFill>
                <a:latin typeface="Bookman Old Style" panose="02050604050505020204" pitchFamily="18" charset="0"/>
              </a:rPr>
              <a:t>ΜΙΛΙΑΡΗΣΙΟΝ: </a:t>
            </a:r>
            <a:r>
              <a:rPr lang="el-GR" sz="1800" dirty="0" smtClean="0">
                <a:latin typeface="Bookman Old Style" panose="02050604050505020204" pitchFamily="18" charset="0"/>
              </a:rPr>
              <a:t>Αργυρό νόμισμα, που κυκλοφόρησε από τον 8</a:t>
            </a:r>
            <a:r>
              <a:rPr lang="el-GR" sz="1800" baseline="30000" dirty="0" smtClean="0">
                <a:latin typeface="Bookman Old Style" panose="02050604050505020204" pitchFamily="18" charset="0"/>
              </a:rPr>
              <a:t>ο</a:t>
            </a:r>
            <a:r>
              <a:rPr lang="el-GR" sz="1800" dirty="0" smtClean="0">
                <a:latin typeface="Bookman Old Style" panose="02050604050505020204" pitchFamily="18" charset="0"/>
              </a:rPr>
              <a:t> ως και τον 11</a:t>
            </a:r>
            <a:r>
              <a:rPr lang="el-GR" sz="1800" baseline="30000" dirty="0" smtClean="0">
                <a:latin typeface="Bookman Old Style" panose="02050604050505020204" pitchFamily="18" charset="0"/>
              </a:rPr>
              <a:t>ο</a:t>
            </a:r>
            <a:r>
              <a:rPr lang="el-GR" sz="1800" dirty="0" smtClean="0">
                <a:latin typeface="Bookman Old Style" panose="02050604050505020204" pitchFamily="18" charset="0"/>
              </a:rPr>
              <a:t> </a:t>
            </a:r>
            <a:r>
              <a:rPr lang="el-GR" sz="1800" dirty="0" err="1" smtClean="0">
                <a:latin typeface="Bookman Old Style" panose="02050604050505020204" pitchFamily="18" charset="0"/>
              </a:rPr>
              <a:t>μ.Χ</a:t>
            </a:r>
            <a:r>
              <a:rPr lang="el-GR" sz="1800" dirty="0" smtClean="0">
                <a:latin typeface="Bookman Old Style" panose="02050604050505020204" pitchFamily="18" charset="0"/>
              </a:rPr>
              <a:t>. αιώνα.</a:t>
            </a:r>
          </a:p>
          <a:p>
            <a:pPr algn="just">
              <a:lnSpc>
                <a:spcPct val="160000"/>
              </a:lnSpc>
            </a:pPr>
            <a:r>
              <a:rPr lang="el-GR" sz="2000" b="1" dirty="0" smtClean="0">
                <a:solidFill>
                  <a:srgbClr val="00B050"/>
                </a:solidFill>
                <a:latin typeface="Bookman Old Style" panose="02050604050505020204" pitchFamily="18" charset="0"/>
              </a:rPr>
              <a:t>ΑΣΠΡΟ ΤΡΑΧΥ: </a:t>
            </a:r>
            <a:r>
              <a:rPr lang="el-GR" sz="1800" dirty="0" smtClean="0">
                <a:latin typeface="Bookman Old Style" panose="02050604050505020204" pitchFamily="18" charset="0"/>
              </a:rPr>
              <a:t>Αργυρό νόμισμα μικρής σχετικά αξίας, που είχε κοπεί πρόσφατα γι’ αυτό και τραχύ (</a:t>
            </a:r>
            <a:r>
              <a:rPr lang="el-GR" sz="1800" dirty="0" err="1" smtClean="0">
                <a:latin typeface="Bookman Old Style" panose="02050604050505020204" pitchFamily="18" charset="0"/>
              </a:rPr>
              <a:t>λτν</a:t>
            </a:r>
            <a:r>
              <a:rPr lang="el-GR" sz="1800" dirty="0" smtClean="0">
                <a:latin typeface="Bookman Old Style" panose="02050604050505020204" pitchFamily="18" charset="0"/>
              </a:rPr>
              <a:t>. </a:t>
            </a:r>
            <a:r>
              <a:rPr lang="en-US" sz="1800" i="1" dirty="0" smtClean="0">
                <a:latin typeface="Bookman Old Style" panose="02050604050505020204" pitchFamily="18" charset="0"/>
              </a:rPr>
              <a:t>Asper</a:t>
            </a:r>
            <a:r>
              <a:rPr lang="en-US" sz="1800" dirty="0" smtClean="0">
                <a:latin typeface="Bookman Old Style" panose="02050604050505020204" pitchFamily="18" charset="0"/>
              </a:rPr>
              <a:t>), </a:t>
            </a:r>
            <a:r>
              <a:rPr lang="el-GR" sz="1800" dirty="0" smtClean="0">
                <a:latin typeface="Bookman Old Style" panose="02050604050505020204" pitchFamily="18" charset="0"/>
              </a:rPr>
              <a:t>όχι δηλ. λειασμένο.</a:t>
            </a:r>
          </a:p>
          <a:p>
            <a:pPr algn="just">
              <a:lnSpc>
                <a:spcPct val="160000"/>
              </a:lnSpc>
            </a:pPr>
            <a:r>
              <a:rPr lang="el-GR" sz="2000" b="1" dirty="0" smtClean="0">
                <a:solidFill>
                  <a:srgbClr val="FFC000"/>
                </a:solidFill>
                <a:latin typeface="Bookman Old Style" panose="02050604050505020204" pitchFamily="18" charset="0"/>
              </a:rPr>
              <a:t>ΣΟΛΙΔΟΣ/ΣΟΛΔΙΟΣ: </a:t>
            </a:r>
            <a:r>
              <a:rPr lang="el-GR" sz="1800" dirty="0" smtClean="0">
                <a:latin typeface="Bookman Old Style" panose="02050604050505020204" pitchFamily="18" charset="0"/>
              </a:rPr>
              <a:t>Χρυσό νόμισμα (</a:t>
            </a:r>
            <a:r>
              <a:rPr lang="el-GR" sz="1800" dirty="0" err="1" smtClean="0">
                <a:latin typeface="Bookman Old Style" panose="02050604050505020204" pitchFamily="18" charset="0"/>
              </a:rPr>
              <a:t>λτν</a:t>
            </a:r>
            <a:r>
              <a:rPr lang="el-GR" sz="1800" dirty="0" smtClean="0">
                <a:latin typeface="Bookman Old Style" panose="02050604050505020204" pitchFamily="18" charset="0"/>
              </a:rPr>
              <a:t>. </a:t>
            </a:r>
            <a:r>
              <a:rPr lang="en-US" sz="1800" i="1" dirty="0" smtClean="0">
                <a:latin typeface="Bookman Old Style" panose="02050604050505020204" pitchFamily="18" charset="0"/>
              </a:rPr>
              <a:t>Solidus</a:t>
            </a:r>
            <a:r>
              <a:rPr lang="en-US" sz="1800" dirty="0" smtClean="0">
                <a:latin typeface="Bookman Old Style" panose="02050604050505020204" pitchFamily="18" charset="0"/>
              </a:rPr>
              <a:t>). </a:t>
            </a:r>
            <a:r>
              <a:rPr lang="el-GR" sz="1800" dirty="0" smtClean="0">
                <a:latin typeface="Bookman Old Style" panose="02050604050505020204" pitchFamily="18" charset="0"/>
              </a:rPr>
              <a:t>Ήταν η βάση του νομισματικού συστήματος των Βυζαντινών και χρησιμοποιούνταν για μεγάλες συναλλαγές, όπως η πληρωμή φόρων και μισθών των κρατικών υπαλλήλων.</a:t>
            </a:r>
          </a:p>
          <a:p>
            <a:pPr algn="just">
              <a:lnSpc>
                <a:spcPct val="160000"/>
              </a:lnSpc>
            </a:pPr>
            <a:r>
              <a:rPr lang="el-GR" sz="2000" b="1" dirty="0" smtClean="0">
                <a:solidFill>
                  <a:srgbClr val="C00000"/>
                </a:solidFill>
                <a:latin typeface="Bookman Old Style" panose="02050604050505020204" pitchFamily="18" charset="0"/>
              </a:rPr>
              <a:t>ΚΕΡΑΤΙΟΝ/ΚΑΡΑΤΙ: </a:t>
            </a:r>
            <a:r>
              <a:rPr lang="el-GR" sz="1800" dirty="0" smtClean="0">
                <a:latin typeface="Bookman Old Style" panose="02050604050505020204" pitchFamily="18" charset="0"/>
              </a:rPr>
              <a:t>Επρόκειτο περισσότερο για μονάδα μέτρησης βάρους, ισοδύναμη με το 1/1728 της ρωμαϊκής λίτρας (0,186 ή 0,189 </a:t>
            </a:r>
            <a:r>
              <a:rPr lang="el-GR" sz="1800" dirty="0" err="1" smtClean="0">
                <a:latin typeface="Bookman Old Style" panose="02050604050505020204" pitchFamily="18" charset="0"/>
              </a:rPr>
              <a:t>γρ</a:t>
            </a:r>
            <a:r>
              <a:rPr lang="el-GR" sz="1800" dirty="0" smtClean="0">
                <a:latin typeface="Bookman Old Style" panose="02050604050505020204" pitchFamily="18" charset="0"/>
              </a:rPr>
              <a:t>.).</a:t>
            </a:r>
            <a:endParaRPr lang="el-GR" sz="2000" b="1" dirty="0">
              <a:latin typeface="Bookman Old Style" panose="02050604050505020204" pitchFamily="18" charset="0"/>
            </a:endParaRPr>
          </a:p>
        </p:txBody>
      </p:sp>
    </p:spTree>
    <p:extLst>
      <p:ext uri="{BB962C8B-B14F-4D97-AF65-F5344CB8AC3E}">
        <p14:creationId xmlns:p14="http://schemas.microsoft.com/office/powerpoint/2010/main" val="2379849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latin typeface="Bookman Old Style" panose="02050604050505020204" pitchFamily="18" charset="0"/>
              </a:rPr>
              <a:t>ΜΕΤΡΑ ΚΑΙ ΣΤΑΘΜΑ ΣΤΟ ΒΥΖΑΝΤΙΟ </a:t>
            </a:r>
            <a:r>
              <a:rPr lang="el-GR" b="1" dirty="0" smtClean="0">
                <a:latin typeface="Bookman Old Style" panose="02050604050505020204" pitchFamily="18" charset="0"/>
              </a:rPr>
              <a:t>(4)</a:t>
            </a:r>
            <a:endParaRPr lang="el-GR" dirty="0"/>
          </a:p>
        </p:txBody>
      </p:sp>
      <p:sp>
        <p:nvSpPr>
          <p:cNvPr id="3" name="Θέση περιεχομένου 2"/>
          <p:cNvSpPr>
            <a:spLocks noGrp="1"/>
          </p:cNvSpPr>
          <p:nvPr>
            <p:ph idx="1"/>
          </p:nvPr>
        </p:nvSpPr>
        <p:spPr/>
        <p:txBody>
          <a:bodyPr>
            <a:normAutofit/>
          </a:bodyPr>
          <a:lstStyle/>
          <a:p>
            <a:pPr algn="ctr">
              <a:lnSpc>
                <a:spcPct val="200000"/>
              </a:lnSpc>
            </a:pPr>
            <a:r>
              <a:rPr lang="el-GR" sz="2400" b="1" dirty="0" smtClean="0">
                <a:latin typeface="Bookman Old Style" panose="02050604050505020204" pitchFamily="18" charset="0"/>
              </a:rPr>
              <a:t>ΝΟΜΙΣΜΑΤΟΚΟΠΙΑ 11</a:t>
            </a:r>
            <a:r>
              <a:rPr lang="el-GR" sz="2400" b="1" baseline="30000" dirty="0" smtClean="0">
                <a:latin typeface="Bookman Old Style" panose="02050604050505020204" pitchFamily="18" charset="0"/>
              </a:rPr>
              <a:t>ΟΥ</a:t>
            </a:r>
            <a:r>
              <a:rPr lang="el-GR" sz="2400" b="1" dirty="0" smtClean="0">
                <a:latin typeface="Bookman Old Style" panose="02050604050505020204" pitchFamily="18" charset="0"/>
              </a:rPr>
              <a:t> ΑΙΩΝΑ</a:t>
            </a:r>
          </a:p>
          <a:p>
            <a:pPr algn="ctr">
              <a:lnSpc>
                <a:spcPct val="200000"/>
              </a:lnSpc>
            </a:pPr>
            <a:r>
              <a:rPr lang="el-GR" sz="2000" dirty="0" smtClean="0">
                <a:latin typeface="Bookman Old Style" panose="02050604050505020204" pitchFamily="18" charset="0"/>
              </a:rPr>
              <a:t>Νόμισμα </a:t>
            </a:r>
            <a:r>
              <a:rPr lang="el-GR" sz="2000" dirty="0" err="1" smtClean="0">
                <a:latin typeface="Bookman Old Style" panose="02050604050505020204" pitchFamily="18" charset="0"/>
              </a:rPr>
              <a:t>Ιστάμενον</a:t>
            </a:r>
            <a:r>
              <a:rPr lang="el-GR" sz="2000" dirty="0" smtClean="0">
                <a:latin typeface="Bookman Old Style" panose="02050604050505020204" pitchFamily="18" charset="0"/>
              </a:rPr>
              <a:t> (Χρυσός)</a:t>
            </a:r>
            <a:endParaRPr lang="el-GR" sz="2000" dirty="0">
              <a:latin typeface="Bookman Old Style" panose="02050604050505020204" pitchFamily="18" charset="0"/>
            </a:endParaRPr>
          </a:p>
          <a:p>
            <a:pPr algn="ctr">
              <a:lnSpc>
                <a:spcPct val="200000"/>
              </a:lnSpc>
            </a:pPr>
            <a:r>
              <a:rPr lang="el-GR" sz="2000" dirty="0">
                <a:latin typeface="Bookman Old Style" panose="02050604050505020204" pitchFamily="18" charset="0"/>
              </a:rPr>
              <a:t>Νόμισμα </a:t>
            </a:r>
            <a:r>
              <a:rPr lang="el-GR" sz="2000" dirty="0" err="1">
                <a:latin typeface="Bookman Old Style" panose="02050604050505020204" pitchFamily="18" charset="0"/>
              </a:rPr>
              <a:t>Τεταρτηρόν</a:t>
            </a:r>
            <a:r>
              <a:rPr lang="el-GR" sz="2000" dirty="0" smtClean="0">
                <a:latin typeface="Bookman Old Style" panose="02050604050505020204" pitchFamily="18" charset="0"/>
              </a:rPr>
              <a:t> </a:t>
            </a:r>
            <a:r>
              <a:rPr lang="el-GR" sz="2000" smtClean="0">
                <a:latin typeface="Bookman Old Style" panose="02050604050505020204" pitchFamily="18" charset="0"/>
              </a:rPr>
              <a:t>(Χρυσός)</a:t>
            </a:r>
            <a:endParaRPr lang="el-GR" sz="2000" dirty="0" smtClean="0">
              <a:latin typeface="Bookman Old Style" panose="02050604050505020204" pitchFamily="18" charset="0"/>
            </a:endParaRPr>
          </a:p>
          <a:p>
            <a:pPr algn="ctr">
              <a:lnSpc>
                <a:spcPct val="200000"/>
              </a:lnSpc>
            </a:pPr>
            <a:r>
              <a:rPr lang="el-GR" sz="2000" dirty="0" err="1" smtClean="0">
                <a:latin typeface="Bookman Old Style" panose="02050604050505020204" pitchFamily="18" charset="0"/>
              </a:rPr>
              <a:t>Μιλιαρήσιον</a:t>
            </a:r>
            <a:r>
              <a:rPr lang="el-GR" sz="2000" dirty="0" smtClean="0">
                <a:latin typeface="Bookman Old Style" panose="02050604050505020204" pitchFamily="18" charset="0"/>
              </a:rPr>
              <a:t>, 2/3 </a:t>
            </a:r>
            <a:r>
              <a:rPr lang="el-GR" sz="2000" dirty="0" err="1" smtClean="0">
                <a:latin typeface="Bookman Old Style" panose="02050604050505020204" pitchFamily="18" charset="0"/>
              </a:rPr>
              <a:t>μιλιαρησίου</a:t>
            </a:r>
            <a:r>
              <a:rPr lang="el-GR" sz="2000" dirty="0" smtClean="0">
                <a:latin typeface="Bookman Old Style" panose="02050604050505020204" pitchFamily="18" charset="0"/>
              </a:rPr>
              <a:t>, 1/3 </a:t>
            </a:r>
            <a:r>
              <a:rPr lang="el-GR" sz="2000" dirty="0" err="1" smtClean="0">
                <a:latin typeface="Bookman Old Style" panose="02050604050505020204" pitchFamily="18" charset="0"/>
              </a:rPr>
              <a:t>μιλιαρησίου</a:t>
            </a:r>
            <a:r>
              <a:rPr lang="el-GR" sz="2000" dirty="0" smtClean="0">
                <a:latin typeface="Bookman Old Style" panose="02050604050505020204" pitchFamily="18" charset="0"/>
              </a:rPr>
              <a:t> (Άργυρος)</a:t>
            </a:r>
          </a:p>
          <a:p>
            <a:pPr algn="ctr">
              <a:lnSpc>
                <a:spcPct val="200000"/>
              </a:lnSpc>
            </a:pPr>
            <a:r>
              <a:rPr lang="el-GR" sz="2000" dirty="0" err="1" smtClean="0">
                <a:latin typeface="Bookman Old Style" panose="02050604050505020204" pitchFamily="18" charset="0"/>
              </a:rPr>
              <a:t>Φόλλις</a:t>
            </a:r>
            <a:r>
              <a:rPr lang="el-GR" sz="2000" dirty="0" smtClean="0">
                <a:latin typeface="Bookman Old Style" panose="02050604050505020204" pitchFamily="18" charset="0"/>
              </a:rPr>
              <a:t> (Χαλκός)</a:t>
            </a:r>
          </a:p>
          <a:p>
            <a:pPr algn="ctr">
              <a:lnSpc>
                <a:spcPct val="200000"/>
              </a:lnSpc>
            </a:pPr>
            <a:r>
              <a:rPr lang="el-GR" sz="2000" dirty="0" err="1" smtClean="0">
                <a:latin typeface="Bookman Old Style" panose="02050604050505020204" pitchFamily="18" charset="0"/>
              </a:rPr>
              <a:t>Κεράτιον</a:t>
            </a:r>
            <a:r>
              <a:rPr lang="el-GR" sz="2000" dirty="0" smtClean="0">
                <a:latin typeface="Bookman Old Style" panose="02050604050505020204" pitchFamily="18" charset="0"/>
              </a:rPr>
              <a:t>/Καράτι (Μονάδα μέτρησης).</a:t>
            </a:r>
            <a:endParaRPr lang="el-GR" sz="2000" dirty="0">
              <a:latin typeface="Bookman Old Style" panose="02050604050505020204" pitchFamily="18" charset="0"/>
            </a:endParaRPr>
          </a:p>
        </p:txBody>
      </p:sp>
    </p:spTree>
    <p:extLst>
      <p:ext uri="{BB962C8B-B14F-4D97-AF65-F5344CB8AC3E}">
        <p14:creationId xmlns:p14="http://schemas.microsoft.com/office/powerpoint/2010/main" val="20778574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latin typeface="Bookman Old Style" panose="02050604050505020204" pitchFamily="18" charset="0"/>
              </a:rPr>
              <a:t>ΜΕΤΡΑ ΚΑΙ ΣΤΑΘΜΑ ΣΤΟ ΒΥΖΑΝΤΙΟ </a:t>
            </a:r>
            <a:r>
              <a:rPr lang="el-GR" b="1" dirty="0" smtClean="0">
                <a:latin typeface="Bookman Old Style" panose="02050604050505020204" pitchFamily="18" charset="0"/>
              </a:rPr>
              <a:t>(5)</a:t>
            </a:r>
            <a:endParaRPr lang="el-GR" dirty="0"/>
          </a:p>
        </p:txBody>
      </p:sp>
      <p:sp>
        <p:nvSpPr>
          <p:cNvPr id="3" name="Θέση περιεχομένου 2"/>
          <p:cNvSpPr>
            <a:spLocks noGrp="1"/>
          </p:cNvSpPr>
          <p:nvPr>
            <p:ph idx="1"/>
          </p:nvPr>
        </p:nvSpPr>
        <p:spPr/>
        <p:txBody>
          <a:bodyPr>
            <a:normAutofit fontScale="92500" lnSpcReduction="10000"/>
          </a:bodyPr>
          <a:lstStyle/>
          <a:p>
            <a:pPr algn="ctr">
              <a:lnSpc>
                <a:spcPct val="200000"/>
              </a:lnSpc>
            </a:pPr>
            <a:r>
              <a:rPr lang="el-GR" sz="2400" b="1" dirty="0" smtClean="0">
                <a:latin typeface="Bookman Old Style" panose="02050604050505020204" pitchFamily="18" charset="0"/>
              </a:rPr>
              <a:t>ΤΟ ΑΝΑΜΟΡΦΩΜΕΝΟ ΝΟΜΙΣΜΑΤΙΚΟ ΣΥΣΤΗΜΑ ΤΩΝ ΚΟΜΝΗΝΩΝ (1092-1204)</a:t>
            </a:r>
          </a:p>
          <a:p>
            <a:pPr algn="ctr">
              <a:lnSpc>
                <a:spcPct val="200000"/>
              </a:lnSpc>
            </a:pPr>
            <a:r>
              <a:rPr lang="el-GR" sz="2000" dirty="0" err="1" smtClean="0">
                <a:latin typeface="Bookman Old Style" panose="02050604050505020204" pitchFamily="18" charset="0"/>
              </a:rPr>
              <a:t>Υπέρπυρον</a:t>
            </a:r>
            <a:r>
              <a:rPr lang="el-GR" sz="2000" dirty="0" smtClean="0">
                <a:latin typeface="Bookman Old Style" panose="02050604050505020204" pitchFamily="18" charset="0"/>
              </a:rPr>
              <a:t> νόμισμα (Χρυσός)</a:t>
            </a:r>
          </a:p>
          <a:p>
            <a:pPr algn="ctr">
              <a:lnSpc>
                <a:spcPct val="200000"/>
              </a:lnSpc>
            </a:pPr>
            <a:r>
              <a:rPr lang="el-GR" sz="2000" dirty="0" smtClean="0">
                <a:latin typeface="Bookman Old Style" panose="02050604050505020204" pitchFamily="18" charset="0"/>
              </a:rPr>
              <a:t>Νόμισμα Άσπρο Τραχύ (</a:t>
            </a:r>
            <a:r>
              <a:rPr lang="el-GR" sz="2000" dirty="0" err="1" smtClean="0">
                <a:latin typeface="Bookman Old Style" panose="02050604050505020204" pitchFamily="18" charset="0"/>
              </a:rPr>
              <a:t>Ήλεκτρον</a:t>
            </a:r>
            <a:r>
              <a:rPr lang="el-GR" sz="2000" dirty="0" smtClean="0">
                <a:latin typeface="Bookman Old Style" panose="02050604050505020204" pitchFamily="18" charset="0"/>
              </a:rPr>
              <a:t>)</a:t>
            </a:r>
          </a:p>
          <a:p>
            <a:pPr algn="ctr">
              <a:lnSpc>
                <a:spcPct val="200000"/>
              </a:lnSpc>
            </a:pPr>
            <a:r>
              <a:rPr lang="el-GR" sz="2000" dirty="0" smtClean="0">
                <a:latin typeface="Bookman Old Style" panose="02050604050505020204" pitchFamily="18" charset="0"/>
              </a:rPr>
              <a:t>Άσπρο Τραχύ/</a:t>
            </a:r>
            <a:r>
              <a:rPr lang="el-GR" sz="2000" dirty="0" err="1" smtClean="0">
                <a:latin typeface="Bookman Old Style" panose="02050604050505020204" pitchFamily="18" charset="0"/>
              </a:rPr>
              <a:t>Στάμενον</a:t>
            </a:r>
            <a:r>
              <a:rPr lang="el-GR" sz="2000" dirty="0" smtClean="0">
                <a:latin typeface="Bookman Old Style" panose="02050604050505020204" pitchFamily="18" charset="0"/>
              </a:rPr>
              <a:t> (Κράμα Αργύρου)</a:t>
            </a:r>
          </a:p>
          <a:p>
            <a:pPr algn="ctr">
              <a:lnSpc>
                <a:spcPct val="200000"/>
              </a:lnSpc>
            </a:pPr>
            <a:r>
              <a:rPr lang="el-GR" sz="2000" dirty="0" err="1" smtClean="0">
                <a:latin typeface="Bookman Old Style" panose="02050604050505020204" pitchFamily="18" charset="0"/>
              </a:rPr>
              <a:t>Τεταρτηρόν</a:t>
            </a:r>
            <a:r>
              <a:rPr lang="el-GR" sz="2000" dirty="0" smtClean="0">
                <a:latin typeface="Bookman Old Style" panose="02050604050505020204" pitchFamily="18" charset="0"/>
              </a:rPr>
              <a:t>, Μισό </a:t>
            </a:r>
            <a:r>
              <a:rPr lang="el-GR" sz="2000" dirty="0" err="1" smtClean="0">
                <a:latin typeface="Bookman Old Style" panose="02050604050505020204" pitchFamily="18" charset="0"/>
              </a:rPr>
              <a:t>τεταρτηρόν</a:t>
            </a:r>
            <a:r>
              <a:rPr lang="el-GR" sz="2000" dirty="0" smtClean="0">
                <a:latin typeface="Bookman Old Style" panose="02050604050505020204" pitchFamily="18" charset="0"/>
              </a:rPr>
              <a:t>, </a:t>
            </a:r>
            <a:r>
              <a:rPr lang="el-GR" sz="2000" dirty="0" err="1" smtClean="0">
                <a:latin typeface="Bookman Old Style" panose="02050604050505020204" pitchFamily="18" charset="0"/>
              </a:rPr>
              <a:t>Φόλλις</a:t>
            </a:r>
            <a:r>
              <a:rPr lang="el-GR" sz="2000" dirty="0" smtClean="0">
                <a:latin typeface="Bookman Old Style" panose="02050604050505020204" pitchFamily="18" charset="0"/>
              </a:rPr>
              <a:t> (Χαλκός)</a:t>
            </a:r>
          </a:p>
          <a:p>
            <a:pPr algn="ctr">
              <a:lnSpc>
                <a:spcPct val="200000"/>
              </a:lnSpc>
            </a:pPr>
            <a:r>
              <a:rPr lang="el-GR" sz="2000" dirty="0" err="1">
                <a:latin typeface="Bookman Old Style" panose="02050604050505020204" pitchFamily="18" charset="0"/>
              </a:rPr>
              <a:t>Κεράτιον</a:t>
            </a:r>
            <a:r>
              <a:rPr lang="el-GR" sz="2000" dirty="0">
                <a:latin typeface="Bookman Old Style" panose="02050604050505020204" pitchFamily="18" charset="0"/>
              </a:rPr>
              <a:t>/Καράτι (Μονάδα μέτρησης).</a:t>
            </a:r>
          </a:p>
          <a:p>
            <a:pPr marL="0" indent="0" algn="ctr">
              <a:buNone/>
            </a:pPr>
            <a:endParaRPr lang="el-GR" sz="2000" dirty="0" smtClean="0">
              <a:latin typeface="Bookman Old Style" panose="02050604050505020204" pitchFamily="18" charset="0"/>
            </a:endParaRPr>
          </a:p>
          <a:p>
            <a:pPr algn="ctr"/>
            <a:endParaRPr lang="el-GR" sz="2000" dirty="0">
              <a:latin typeface="Bookman Old Style" panose="02050604050505020204" pitchFamily="18" charset="0"/>
            </a:endParaRPr>
          </a:p>
        </p:txBody>
      </p:sp>
    </p:spTree>
    <p:extLst>
      <p:ext uri="{BB962C8B-B14F-4D97-AF65-F5344CB8AC3E}">
        <p14:creationId xmlns:p14="http://schemas.microsoft.com/office/powerpoint/2010/main" val="40726113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latin typeface="Bookman Old Style" panose="02050604050505020204" pitchFamily="18" charset="0"/>
              </a:rPr>
              <a:t>ΜΕΤΡΑ ΚΑΙ ΣΤΑΘΜΑ ΣΤΟ ΒΥΖΑΝΤΙΟ </a:t>
            </a:r>
            <a:r>
              <a:rPr lang="el-GR" b="1" dirty="0" smtClean="0">
                <a:latin typeface="Bookman Old Style" panose="02050604050505020204" pitchFamily="18" charset="0"/>
              </a:rPr>
              <a:t>(6)</a:t>
            </a:r>
            <a:endParaRPr lang="el-GR" dirty="0"/>
          </a:p>
        </p:txBody>
      </p:sp>
      <p:sp>
        <p:nvSpPr>
          <p:cNvPr id="3" name="Θέση περιεχομένου 2"/>
          <p:cNvSpPr>
            <a:spLocks noGrp="1"/>
          </p:cNvSpPr>
          <p:nvPr>
            <p:ph idx="1"/>
          </p:nvPr>
        </p:nvSpPr>
        <p:spPr/>
        <p:txBody>
          <a:bodyPr>
            <a:normAutofit/>
          </a:bodyPr>
          <a:lstStyle/>
          <a:p>
            <a:pPr algn="ctr"/>
            <a:r>
              <a:rPr lang="el-GR" sz="2000" b="1" dirty="0" smtClean="0">
                <a:latin typeface="Bookman Old Style" panose="02050604050505020204" pitchFamily="18" charset="0"/>
              </a:rPr>
              <a:t>ΑΠΑΡΑΙΤΗΤΗ ΕΠΙΣΗΜΑΝΣΗ</a:t>
            </a:r>
          </a:p>
          <a:p>
            <a:pPr marL="0" indent="0" algn="ctr">
              <a:buNone/>
            </a:pPr>
            <a:endParaRPr lang="el-GR" sz="2000" b="1" dirty="0">
              <a:latin typeface="Bookman Old Style" panose="02050604050505020204" pitchFamily="18" charset="0"/>
            </a:endParaRPr>
          </a:p>
          <a:p>
            <a:pPr marL="0" indent="0" algn="just">
              <a:buNone/>
            </a:pPr>
            <a:r>
              <a:rPr lang="el-GR" sz="2000" dirty="0" smtClean="0">
                <a:latin typeface="Bookman Old Style" panose="02050604050505020204" pitchFamily="18" charset="0"/>
              </a:rPr>
              <a:t>	Η ενότητα αυτή οφείλεται στις </a:t>
            </a:r>
            <a:r>
              <a:rPr lang="el-GR" sz="2000" i="1" dirty="0" smtClean="0">
                <a:latin typeface="Bookman Old Style" panose="02050604050505020204" pitchFamily="18" charset="0"/>
              </a:rPr>
              <a:t>Ναυσικά Βασιλοπούλου</a:t>
            </a:r>
            <a:r>
              <a:rPr lang="el-GR" sz="2000" dirty="0" smtClean="0">
                <a:latin typeface="Bookman Old Style" panose="02050604050505020204" pitchFamily="18" charset="0"/>
              </a:rPr>
              <a:t> και </a:t>
            </a:r>
            <a:r>
              <a:rPr lang="el-GR" sz="2000" i="1" dirty="0" smtClean="0">
                <a:latin typeface="Bookman Old Style" panose="02050604050505020204" pitchFamily="18" charset="0"/>
              </a:rPr>
              <a:t>Μαρία Ρώτα</a:t>
            </a:r>
            <a:r>
              <a:rPr lang="el-GR" sz="2000" dirty="0" smtClean="0">
                <a:latin typeface="Bookman Old Style" panose="02050604050505020204" pitchFamily="18" charset="0"/>
              </a:rPr>
              <a:t>, υποψήφιες Διδάκτορες, με την επιστημονική επιμέλεια της </a:t>
            </a:r>
            <a:r>
              <a:rPr lang="el-GR" sz="2000" i="1" dirty="0" err="1" smtClean="0">
                <a:latin typeface="Bookman Old Style" panose="02050604050505020204" pitchFamily="18" charset="0"/>
              </a:rPr>
              <a:t>Τρ</a:t>
            </a:r>
            <a:r>
              <a:rPr lang="el-GR" sz="2000" i="1" dirty="0" smtClean="0">
                <a:latin typeface="Bookman Old Style" panose="02050604050505020204" pitchFamily="18" charset="0"/>
              </a:rPr>
              <a:t>. Μανιάτη-</a:t>
            </a:r>
            <a:r>
              <a:rPr lang="el-GR" sz="2000" i="1" dirty="0" err="1" smtClean="0">
                <a:latin typeface="Bookman Old Style" panose="02050604050505020204" pitchFamily="18" charset="0"/>
              </a:rPr>
              <a:t>Κοκκίνη</a:t>
            </a:r>
            <a:r>
              <a:rPr lang="el-GR" sz="2000" dirty="0" smtClean="0">
                <a:latin typeface="Bookman Old Style" panose="02050604050505020204" pitchFamily="18" charset="0"/>
              </a:rPr>
              <a:t>, ομότιμης πλέον καθηγήτριας Βυζαντινής Ιστορίας στη Φιλοσοφική Σχολή του ΕΚΠΑ.</a:t>
            </a:r>
          </a:p>
        </p:txBody>
      </p:sp>
    </p:spTree>
    <p:extLst>
      <p:ext uri="{BB962C8B-B14F-4D97-AF65-F5344CB8AC3E}">
        <p14:creationId xmlns:p14="http://schemas.microsoft.com/office/powerpoint/2010/main" val="11357150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fontScale="90000"/>
          </a:bodyPr>
          <a:lstStyle/>
          <a:p>
            <a:r>
              <a:rPr lang="el-GR" sz="3600" b="1" dirty="0" smtClean="0"/>
              <a:t>ΧΡΟΝΟΣ ΣΤΗΝ ΑΡΧΑΙΑ ΕΛΛΑΔΑ, ΣΤΟ ΒΥΖΑΝΤΙΟ, ΣΤΟ ΙΣΛΑΜ, ΣΤΟΝ ΣΥΓΧΡΟΝΟ ΚΟΣΜΟ</a:t>
            </a:r>
            <a:endParaRPr lang="el-GR" sz="3600" b="1" dirty="0"/>
          </a:p>
        </p:txBody>
      </p:sp>
      <p:sp>
        <p:nvSpPr>
          <p:cNvPr id="3" name="Υπότιτλος 2"/>
          <p:cNvSpPr>
            <a:spLocks noGrp="1"/>
          </p:cNvSpPr>
          <p:nvPr>
            <p:ph type="subTitle" idx="1"/>
          </p:nvPr>
        </p:nvSpPr>
        <p:spPr/>
        <p:txBody>
          <a:bodyPr>
            <a:normAutofit fontScale="85000" lnSpcReduction="10000"/>
          </a:bodyPr>
          <a:lstStyle/>
          <a:p>
            <a:pPr>
              <a:lnSpc>
                <a:spcPct val="150000"/>
              </a:lnSpc>
            </a:pPr>
            <a:r>
              <a:rPr lang="el-GR" sz="2800" dirty="0" smtClean="0">
                <a:solidFill>
                  <a:srgbClr val="FF0000"/>
                </a:solidFill>
              </a:rPr>
              <a:t>ΑΝΔΡΕΑΣ ΑΘΑΝ. ΑΝΤΩΝΟΠΟΥΛΟΣ</a:t>
            </a:r>
          </a:p>
          <a:p>
            <a:pPr>
              <a:lnSpc>
                <a:spcPct val="150000"/>
              </a:lnSpc>
            </a:pPr>
            <a:r>
              <a:rPr lang="el-GR" sz="2800" dirty="0" smtClean="0">
                <a:solidFill>
                  <a:srgbClr val="FF0000"/>
                </a:solidFill>
              </a:rPr>
              <a:t>ΕΔΙΠ/ΤΜΗΜΑ ΙΣΤΟΡΙΑΣ ΚΑΙ ΑΡΧΑΙΟΛΟΓΙΑΣ/ΦΙΛΟΣΟΦΙΚΗ ΣΧΟΛΗ ΕΚΠΑ</a:t>
            </a:r>
            <a:endParaRPr lang="el-GR" sz="2800" dirty="0">
              <a:solidFill>
                <a:srgbClr val="FF0000"/>
              </a:solidFill>
            </a:endParaRPr>
          </a:p>
        </p:txBody>
      </p:sp>
    </p:spTree>
    <p:extLst>
      <p:ext uri="{BB962C8B-B14F-4D97-AF65-F5344CB8AC3E}">
        <p14:creationId xmlns:p14="http://schemas.microsoft.com/office/powerpoint/2010/main" val="2187006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latin typeface="Times New Roman" panose="02020603050405020304" pitchFamily="18" charset="0"/>
                <a:cs typeface="Times New Roman" panose="02020603050405020304" pitchFamily="18" charset="0"/>
              </a:rPr>
              <a:t>ΑΛΦΑΒΗΤΙΚΟ ΑΡΙΘΜΗΤΙΚΟ ΣΥΣΤΗΜΑ (2)</a:t>
            </a:r>
            <a:endParaRPr lang="el-GR" dirty="0"/>
          </a:p>
        </p:txBody>
      </p:sp>
      <p:sp>
        <p:nvSpPr>
          <p:cNvPr id="3" name="2 - Θέση περιεχομένου"/>
          <p:cNvSpPr>
            <a:spLocks noGrp="1"/>
          </p:cNvSpPr>
          <p:nvPr>
            <p:ph idx="1"/>
          </p:nvPr>
        </p:nvSpPr>
        <p:spPr/>
        <p:txBody>
          <a:bodyPr>
            <a:normAutofit fontScale="70000" lnSpcReduction="20000"/>
          </a:bodyPr>
          <a:lstStyle/>
          <a:p>
            <a:pPr>
              <a:lnSpc>
                <a:spcPct val="200000"/>
              </a:lnSpc>
            </a:pPr>
            <a:r>
              <a:rPr lang="el-GR" sz="4000" b="1" dirty="0" err="1" smtClean="0">
                <a:latin typeface="Times New Roman" panose="02020603050405020304" pitchFamily="18" charset="0"/>
                <a:cs typeface="Times New Roman" panose="02020603050405020304" pitchFamily="18" charset="0"/>
              </a:rPr>
              <a:t>α΄</a:t>
            </a:r>
            <a:r>
              <a:rPr lang="el-GR" sz="4000" dirty="0" smtClean="0">
                <a:latin typeface="Times New Roman" panose="02020603050405020304" pitchFamily="18" charset="0"/>
                <a:cs typeface="Times New Roman" panose="02020603050405020304" pitchFamily="18" charset="0"/>
              </a:rPr>
              <a:t>-</a:t>
            </a:r>
            <a:r>
              <a:rPr lang="el-GR" sz="4000" b="1" dirty="0" err="1" smtClean="0">
                <a:latin typeface="Times New Roman" panose="02020603050405020304" pitchFamily="18" charset="0"/>
                <a:cs typeface="Times New Roman" panose="02020603050405020304" pitchFamily="18" charset="0"/>
              </a:rPr>
              <a:t>θ΄</a:t>
            </a:r>
            <a:r>
              <a:rPr lang="el-GR" sz="4000" b="1" dirty="0" smtClean="0">
                <a:latin typeface="Times New Roman" panose="02020603050405020304" pitchFamily="18" charset="0"/>
                <a:cs typeface="Times New Roman" panose="02020603050405020304" pitchFamily="18" charset="0"/>
              </a:rPr>
              <a:t> </a:t>
            </a:r>
            <a:r>
              <a:rPr lang="el-GR" dirty="0" smtClean="0">
                <a:latin typeface="Times New Roman" panose="02020603050405020304" pitchFamily="18" charset="0"/>
                <a:cs typeface="Times New Roman" panose="02020603050405020304" pitchFamily="18" charset="0"/>
              </a:rPr>
              <a:t>και </a:t>
            </a:r>
            <a:r>
              <a:rPr lang="el-GR" sz="4000" b="1" dirty="0" err="1" smtClean="0">
                <a:latin typeface="Times New Roman" panose="02020603050405020304" pitchFamily="18" charset="0"/>
                <a:cs typeface="Times New Roman" panose="02020603050405020304" pitchFamily="18" charset="0"/>
              </a:rPr>
              <a:t>ς΄</a:t>
            </a:r>
            <a:r>
              <a:rPr lang="el-GR" sz="4000" b="1" dirty="0" smtClean="0">
                <a:latin typeface="Times New Roman" panose="02020603050405020304" pitchFamily="18" charset="0"/>
                <a:cs typeface="Times New Roman" panose="02020603050405020304" pitchFamily="18" charset="0"/>
              </a:rPr>
              <a:t>  </a:t>
            </a:r>
            <a:r>
              <a:rPr lang="el-GR" dirty="0" smtClean="0">
                <a:latin typeface="Times New Roman" panose="02020603050405020304" pitchFamily="18" charset="0"/>
                <a:cs typeface="Times New Roman" panose="02020603050405020304" pitchFamily="18" charset="0"/>
              </a:rPr>
              <a:t>για την απόδοση των μονάδων,</a:t>
            </a:r>
          </a:p>
          <a:p>
            <a:pPr>
              <a:lnSpc>
                <a:spcPct val="200000"/>
              </a:lnSpc>
            </a:pPr>
            <a:r>
              <a:rPr lang="el-GR" sz="4000" b="1" dirty="0" err="1" smtClean="0">
                <a:latin typeface="Times New Roman" panose="02020603050405020304" pitchFamily="18" charset="0"/>
                <a:cs typeface="Times New Roman" panose="02020603050405020304" pitchFamily="18" charset="0"/>
              </a:rPr>
              <a:t>ι΄</a:t>
            </a:r>
            <a:r>
              <a:rPr lang="el-GR" sz="4000" dirty="0" smtClean="0">
                <a:latin typeface="Times New Roman" panose="02020603050405020304" pitchFamily="18" charset="0"/>
                <a:cs typeface="Times New Roman" panose="02020603050405020304" pitchFamily="18" charset="0"/>
              </a:rPr>
              <a:t>-</a:t>
            </a:r>
            <a:r>
              <a:rPr lang="el-GR" sz="4000" b="1" dirty="0" err="1" smtClean="0">
                <a:latin typeface="Times New Roman" panose="02020603050405020304" pitchFamily="18" charset="0"/>
                <a:cs typeface="Times New Roman" panose="02020603050405020304" pitchFamily="18" charset="0"/>
              </a:rPr>
              <a:t>π΄</a:t>
            </a:r>
            <a:r>
              <a:rPr lang="el-GR" sz="4000" b="1" dirty="0" smtClean="0">
                <a:latin typeface="Times New Roman" panose="02020603050405020304" pitchFamily="18" charset="0"/>
                <a:cs typeface="Times New Roman" panose="02020603050405020304" pitchFamily="18" charset="0"/>
              </a:rPr>
              <a:t> </a:t>
            </a:r>
            <a:r>
              <a:rPr lang="el-GR" dirty="0" smtClean="0">
                <a:latin typeface="Times New Roman" panose="02020603050405020304" pitchFamily="18" charset="0"/>
                <a:cs typeface="Times New Roman" panose="02020603050405020304" pitchFamily="18" charset="0"/>
              </a:rPr>
              <a:t>και </a:t>
            </a:r>
            <a:r>
              <a:rPr lang="el-GR" sz="4000" b="1" dirty="0" err="1" smtClean="0">
                <a:latin typeface="Times New Roman" panose="02020603050405020304" pitchFamily="18" charset="0"/>
                <a:cs typeface="Times New Roman" panose="02020603050405020304" pitchFamily="18" charset="0"/>
              </a:rPr>
              <a:t>ϟ΄</a:t>
            </a:r>
            <a:r>
              <a:rPr lang="el-GR" sz="4000" dirty="0" smtClean="0">
                <a:latin typeface="Times New Roman" panose="02020603050405020304" pitchFamily="18" charset="0"/>
                <a:cs typeface="Times New Roman" panose="02020603050405020304" pitchFamily="18" charset="0"/>
              </a:rPr>
              <a:t>/</a:t>
            </a:r>
            <a:r>
              <a:rPr lang="en-US" sz="4000" b="1" dirty="0" smtClean="0">
                <a:latin typeface="Times New Roman" panose="02020603050405020304" pitchFamily="18" charset="0"/>
                <a:cs typeface="Times New Roman" panose="02020603050405020304" pitchFamily="18" charset="0"/>
              </a:rPr>
              <a:t>q</a:t>
            </a:r>
            <a:r>
              <a:rPr lang="el-GR" sz="4000" b="1" dirty="0" smtClean="0">
                <a:latin typeface="Times New Roman" panose="02020603050405020304" pitchFamily="18" charset="0"/>
                <a:cs typeface="Times New Roman" panose="02020603050405020304" pitchFamily="18" charset="0"/>
              </a:rPr>
              <a:t>΄-κόππα  </a:t>
            </a:r>
            <a:r>
              <a:rPr lang="el-GR" dirty="0" smtClean="0">
                <a:latin typeface="Times New Roman" panose="02020603050405020304" pitchFamily="18" charset="0"/>
                <a:cs typeface="Times New Roman" panose="02020603050405020304" pitchFamily="18" charset="0"/>
              </a:rPr>
              <a:t>για την απόδοση των δεκάδων,</a:t>
            </a:r>
          </a:p>
          <a:p>
            <a:pPr>
              <a:lnSpc>
                <a:spcPct val="200000"/>
              </a:lnSpc>
            </a:pPr>
            <a:r>
              <a:rPr lang="el-GR" sz="4000" b="1" dirty="0" err="1" smtClean="0">
                <a:latin typeface="Times New Roman" panose="02020603050405020304" pitchFamily="18" charset="0"/>
                <a:cs typeface="Times New Roman" panose="02020603050405020304" pitchFamily="18" charset="0"/>
              </a:rPr>
              <a:t>ρ΄</a:t>
            </a:r>
            <a:r>
              <a:rPr lang="el-GR" sz="4000" b="1" dirty="0" smtClean="0">
                <a:latin typeface="Times New Roman" panose="02020603050405020304" pitchFamily="18" charset="0"/>
                <a:cs typeface="Times New Roman" panose="02020603050405020304" pitchFamily="18" charset="0"/>
              </a:rPr>
              <a:t>-</a:t>
            </a:r>
            <a:r>
              <a:rPr lang="el-GR" sz="4000" b="1" dirty="0" err="1" smtClean="0">
                <a:latin typeface="Times New Roman" panose="02020603050405020304" pitchFamily="18" charset="0"/>
                <a:cs typeface="Times New Roman" panose="02020603050405020304" pitchFamily="18" charset="0"/>
              </a:rPr>
              <a:t>ω΄</a:t>
            </a:r>
            <a:r>
              <a:rPr lang="el-GR" sz="4000" b="1" dirty="0" smtClean="0">
                <a:latin typeface="Times New Roman" panose="02020603050405020304" pitchFamily="18" charset="0"/>
                <a:cs typeface="Times New Roman" panose="02020603050405020304" pitchFamily="18" charset="0"/>
              </a:rPr>
              <a:t> </a:t>
            </a:r>
            <a:r>
              <a:rPr lang="el-GR" dirty="0" smtClean="0">
                <a:latin typeface="Times New Roman" panose="02020603050405020304" pitchFamily="18" charset="0"/>
                <a:cs typeface="Times New Roman" panose="02020603050405020304" pitchFamily="18" charset="0"/>
              </a:rPr>
              <a:t>και </a:t>
            </a:r>
            <a:r>
              <a:rPr lang="el-GR" sz="4000" b="1" dirty="0" err="1" smtClean="0">
                <a:latin typeface="Times New Roman" panose="02020603050405020304" pitchFamily="18" charset="0"/>
                <a:cs typeface="Times New Roman" panose="02020603050405020304" pitchFamily="18" charset="0"/>
              </a:rPr>
              <a:t>ϡ΄</a:t>
            </a:r>
            <a:r>
              <a:rPr lang="el-GR" sz="4000" b="1" dirty="0" smtClean="0">
                <a:latin typeface="Times New Roman" panose="02020603050405020304" pitchFamily="18" charset="0"/>
                <a:cs typeface="Times New Roman" panose="02020603050405020304" pitchFamily="18" charset="0"/>
              </a:rPr>
              <a:t> -σαμπί  </a:t>
            </a:r>
            <a:r>
              <a:rPr lang="el-GR" dirty="0" smtClean="0">
                <a:latin typeface="Times New Roman" panose="02020603050405020304" pitchFamily="18" charset="0"/>
                <a:cs typeface="Times New Roman" panose="02020603050405020304" pitchFamily="18" charset="0"/>
              </a:rPr>
              <a:t>για την απόδοση των εκατοντάδων</a:t>
            </a:r>
            <a:r>
              <a:rPr lang="en-US" dirty="0" smtClean="0">
                <a:latin typeface="Times New Roman" panose="02020603050405020304" pitchFamily="18" charset="0"/>
                <a:cs typeface="Times New Roman" panose="02020603050405020304" pitchFamily="18" charset="0"/>
              </a:rPr>
              <a:t>.</a:t>
            </a:r>
            <a:endParaRPr lang="el-GR" dirty="0" smtClean="0">
              <a:latin typeface="Times New Roman" panose="02020603050405020304" pitchFamily="18" charset="0"/>
              <a:cs typeface="Times New Roman" panose="02020603050405020304" pitchFamily="18" charset="0"/>
            </a:endParaRPr>
          </a:p>
          <a:p>
            <a:pPr>
              <a:lnSpc>
                <a:spcPct val="200000"/>
              </a:lnSpc>
            </a:pPr>
            <a:r>
              <a:rPr lang="el-GR" dirty="0" smtClean="0">
                <a:latin typeface="Times New Roman" panose="02020603050405020304" pitchFamily="18" charset="0"/>
                <a:cs typeface="Times New Roman" panose="02020603050405020304" pitchFamily="18" charset="0"/>
              </a:rPr>
              <a:t>Στις μονάδες, δεκάδες και εκατοντάδες προσέθεταν μία κεραία (΄) επάνω και δεξιά του αριθμού,</a:t>
            </a:r>
          </a:p>
          <a:p>
            <a:pPr>
              <a:lnSpc>
                <a:spcPct val="200000"/>
              </a:lnSpc>
            </a:pPr>
            <a:r>
              <a:rPr lang="el-GR" dirty="0" smtClean="0">
                <a:latin typeface="Times New Roman" panose="02020603050405020304" pitchFamily="18" charset="0"/>
                <a:cs typeface="Times New Roman" panose="02020603050405020304" pitchFamily="18" charset="0"/>
              </a:rPr>
              <a:t>Στις χιλιάδες προσέθεταν μία επιπλέον κεραία (΄) κάτω και αριστερά</a:t>
            </a:r>
            <a:r>
              <a:rPr lang="en-US" dirty="0" smtClean="0">
                <a:latin typeface="Times New Roman" panose="02020603050405020304" pitchFamily="18" charset="0"/>
                <a:cs typeface="Times New Roman" panose="02020603050405020304" pitchFamily="18" charset="0"/>
              </a:rPr>
              <a:t>.</a:t>
            </a:r>
            <a:endParaRPr lang="el-GR" dirty="0"/>
          </a:p>
        </p:txBody>
      </p:sp>
      <p:sp>
        <p:nvSpPr>
          <p:cNvPr id="4" name="3 - Θέση αριθμού διαφάνειας"/>
          <p:cNvSpPr>
            <a:spLocks noGrp="1"/>
          </p:cNvSpPr>
          <p:nvPr>
            <p:ph type="sldNum" sz="quarter" idx="12"/>
          </p:nvPr>
        </p:nvSpPr>
        <p:spPr/>
        <p:txBody>
          <a:bodyPr/>
          <a:lstStyle/>
          <a:p>
            <a:fld id="{1E90A5AF-304C-4587-80F0-6AF980070B5B}" type="slidenum">
              <a:rPr lang="el-GR" smtClean="0"/>
              <a:pPr/>
              <a:t>3</a:t>
            </a:fld>
            <a:endParaRPr lang="el-G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t>ΧΡΟΝΟΣ ΣΤΗΝ ΑΡΧΑΙΑ ΕΛΛΑΔΑ </a:t>
            </a:r>
            <a:endParaRPr lang="el-GR" sz="3600" b="1" dirty="0"/>
          </a:p>
        </p:txBody>
      </p:sp>
      <p:sp>
        <p:nvSpPr>
          <p:cNvPr id="3" name="Θέση περιεχομένου 2"/>
          <p:cNvSpPr>
            <a:spLocks noGrp="1"/>
          </p:cNvSpPr>
          <p:nvPr>
            <p:ph idx="1"/>
          </p:nvPr>
        </p:nvSpPr>
        <p:spPr/>
        <p:txBody>
          <a:bodyPr>
            <a:normAutofit fontScale="92500" lnSpcReduction="10000"/>
          </a:bodyPr>
          <a:lstStyle/>
          <a:p>
            <a:pPr algn="ctr"/>
            <a:r>
              <a:rPr lang="el-GR" sz="2400" b="1" dirty="0" smtClean="0"/>
              <a:t>ΓΕΝΙΚΑ ΣΤΟΙΧΕΙΑ (1)</a:t>
            </a:r>
          </a:p>
          <a:p>
            <a:pPr marL="457200" indent="-457200" algn="just">
              <a:lnSpc>
                <a:spcPct val="150000"/>
              </a:lnSpc>
              <a:buFont typeface="+mj-lt"/>
              <a:buAutoNum type="arabicPeriod"/>
            </a:pPr>
            <a:r>
              <a:rPr lang="el-GR" sz="2400" b="1" dirty="0"/>
              <a:t>	</a:t>
            </a:r>
            <a:r>
              <a:rPr lang="el-GR" sz="2400" dirty="0" smtClean="0"/>
              <a:t>Η κίνηση των ουράνιων σωμάτων, από την ανατολή έως τη δύση τους στον ουρανό, απετέλεσε την κοινή βάση διαχρονικά για τον υπολογισμό του χρόνου και την κατάρτιση ημερολογίων.</a:t>
            </a:r>
          </a:p>
          <a:p>
            <a:pPr marL="457200" indent="-457200" algn="just">
              <a:lnSpc>
                <a:spcPct val="200000"/>
              </a:lnSpc>
              <a:buFont typeface="+mj-lt"/>
              <a:buAutoNum type="arabicPeriod"/>
            </a:pPr>
            <a:r>
              <a:rPr lang="el-GR" sz="2400" dirty="0" smtClean="0"/>
              <a:t>Άρα, τα αρχαία ημερολόγια των λαών, ιδίως, της Μεσοποταμίας (Αιγύπτιοι, Ιουδαίοι, Έλληνες, Ρωμαίοι) ήσαν ηλιακά, ή σεληνιακά ή </a:t>
            </a:r>
            <a:r>
              <a:rPr lang="el-GR" sz="2400" dirty="0" err="1" smtClean="0"/>
              <a:t>σεληνοηλιακά</a:t>
            </a:r>
            <a:r>
              <a:rPr lang="el-GR" sz="2400" dirty="0"/>
              <a:t> </a:t>
            </a:r>
            <a:r>
              <a:rPr lang="el-GR" sz="2400" dirty="0" smtClean="0"/>
              <a:t>(μετρούσαν δηλ. τον χρόνο ανάλογα με τις κινήσεις του ήλιου και της σελήνης).</a:t>
            </a:r>
          </a:p>
        </p:txBody>
      </p:sp>
    </p:spTree>
    <p:extLst>
      <p:ext uri="{BB962C8B-B14F-4D97-AF65-F5344CB8AC3E}">
        <p14:creationId xmlns:p14="http://schemas.microsoft.com/office/powerpoint/2010/main" val="20416035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t>ΧΡΟΝΟΣ ΣΤΗΝ ΑΡΧΑΙΑ ΕΛΛΑΔΑ </a:t>
            </a:r>
            <a:endParaRPr lang="el-GR" sz="3600" dirty="0"/>
          </a:p>
        </p:txBody>
      </p:sp>
      <p:sp>
        <p:nvSpPr>
          <p:cNvPr id="3" name="Θέση περιεχομένου 2"/>
          <p:cNvSpPr>
            <a:spLocks noGrp="1"/>
          </p:cNvSpPr>
          <p:nvPr>
            <p:ph idx="1"/>
          </p:nvPr>
        </p:nvSpPr>
        <p:spPr/>
        <p:txBody>
          <a:bodyPr>
            <a:normAutofit fontScale="62500" lnSpcReduction="20000"/>
          </a:bodyPr>
          <a:lstStyle/>
          <a:p>
            <a:pPr algn="ctr">
              <a:lnSpc>
                <a:spcPct val="210000"/>
              </a:lnSpc>
            </a:pPr>
            <a:r>
              <a:rPr lang="el-GR" sz="2900" b="1" dirty="0" smtClean="0"/>
              <a:t>ΓΕΝΙΚΑ ΣΤΟΙΧΕΙΑ (2)</a:t>
            </a:r>
          </a:p>
          <a:p>
            <a:pPr marL="0" indent="0" algn="just">
              <a:lnSpc>
                <a:spcPct val="210000"/>
              </a:lnSpc>
              <a:buNone/>
            </a:pPr>
            <a:r>
              <a:rPr lang="el-GR" sz="2900" dirty="0" smtClean="0"/>
              <a:t>3. Κύριες μονάδες χρόνου: </a:t>
            </a:r>
            <a:r>
              <a:rPr lang="el-GR" sz="2900" dirty="0" smtClean="0">
                <a:solidFill>
                  <a:srgbClr val="FF0000"/>
                </a:solidFill>
              </a:rPr>
              <a:t>Ημέρα</a:t>
            </a:r>
            <a:r>
              <a:rPr lang="el-GR" sz="2900" dirty="0" smtClean="0"/>
              <a:t> (μία πλήρης περιστροφή της γης περί τον άξονά της, </a:t>
            </a:r>
            <a:r>
              <a:rPr lang="el-GR" sz="2900" dirty="0" smtClean="0">
                <a:solidFill>
                  <a:srgbClr val="0070C0"/>
                </a:solidFill>
              </a:rPr>
              <a:t>Μήνας</a:t>
            </a:r>
            <a:r>
              <a:rPr lang="el-GR" sz="2900" dirty="0" smtClean="0"/>
              <a:t> (ένας πλήρης κύκλος φάσεων της σελήνης. Από πανσέληνο σε πανσέληνο) και </a:t>
            </a:r>
            <a:r>
              <a:rPr lang="el-GR" sz="2900" dirty="0" smtClean="0">
                <a:solidFill>
                  <a:srgbClr val="00B050"/>
                </a:solidFill>
              </a:rPr>
              <a:t>Έτος</a:t>
            </a:r>
            <a:r>
              <a:rPr lang="el-GR" sz="2900" dirty="0" smtClean="0"/>
              <a:t> (ο χρόνος μίας πλήρους περιφοράς της γης περί τον ήλιο ή ο χρόνος που μεσολαβεί ανάμεσα σε δύο διαδοχικές διαβάσεις του ήλιου από το σημείο της εαρινής ισημερίας).</a:t>
            </a:r>
          </a:p>
          <a:p>
            <a:pPr marL="0" indent="0" algn="just">
              <a:lnSpc>
                <a:spcPct val="210000"/>
              </a:lnSpc>
              <a:buNone/>
            </a:pPr>
            <a:r>
              <a:rPr lang="el-GR" sz="2900" dirty="0"/>
              <a:t>	</a:t>
            </a:r>
            <a:r>
              <a:rPr lang="el-GR" sz="2900" dirty="0" smtClean="0"/>
              <a:t>Ως μήνας, λοιπόν, υπολογιζόταν ένα χρονικό διάστημα περίπου 29 ημερών και ½ ημέρας μεταξύ δύο διαδοχικών όμοιων φάσεων της σελήνης.</a:t>
            </a:r>
          </a:p>
          <a:p>
            <a:pPr marL="0" indent="0" algn="just">
              <a:lnSpc>
                <a:spcPct val="170000"/>
              </a:lnSpc>
              <a:buNone/>
            </a:pPr>
            <a:endParaRPr lang="el-GR" sz="2600" dirty="0" smtClean="0"/>
          </a:p>
          <a:p>
            <a:pPr algn="ctr"/>
            <a:endParaRPr lang="el-GR" dirty="0"/>
          </a:p>
        </p:txBody>
      </p:sp>
    </p:spTree>
    <p:extLst>
      <p:ext uri="{BB962C8B-B14F-4D97-AF65-F5344CB8AC3E}">
        <p14:creationId xmlns:p14="http://schemas.microsoft.com/office/powerpoint/2010/main" val="14986098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t>ΧΡΟΝΟΣ ΣΤΗΝ ΑΡΧΑΙΑ ΕΛΛΑΔΑ </a:t>
            </a:r>
            <a:endParaRPr lang="el-GR" sz="3600" dirty="0"/>
          </a:p>
        </p:txBody>
      </p:sp>
      <p:sp>
        <p:nvSpPr>
          <p:cNvPr id="3" name="Θέση περιεχομένου 2"/>
          <p:cNvSpPr>
            <a:spLocks noGrp="1"/>
          </p:cNvSpPr>
          <p:nvPr>
            <p:ph idx="1"/>
          </p:nvPr>
        </p:nvSpPr>
        <p:spPr/>
        <p:txBody>
          <a:bodyPr>
            <a:normAutofit/>
          </a:bodyPr>
          <a:lstStyle/>
          <a:p>
            <a:pPr algn="ctr"/>
            <a:r>
              <a:rPr lang="el-GR" sz="2400" b="1" dirty="0" smtClean="0"/>
              <a:t>ΓΕΝΙΚΑ ΣΤΟΙΧΕΙΑ (2)</a:t>
            </a:r>
          </a:p>
          <a:p>
            <a:pPr marL="0" indent="0" algn="just">
              <a:lnSpc>
                <a:spcPct val="200000"/>
              </a:lnSpc>
              <a:buNone/>
            </a:pPr>
            <a:r>
              <a:rPr lang="el-GR" sz="1800" dirty="0" smtClean="0"/>
              <a:t>4. Η ιστορία, επομένως, των ημερολογίων, θα μπορούσαμε να πούμε ότι-καθ’ όλη την αρχαιότητα-διακρίνεται από την «μάχη των αστρονόμων»-αφού αποκλειστικά δικό τους έργο ήταν η κατάρτιση ημερολογίων-να </a:t>
            </a:r>
            <a:r>
              <a:rPr lang="el-GR" sz="1800" dirty="0" err="1" smtClean="0"/>
              <a:t>συγκεράσουν</a:t>
            </a:r>
            <a:r>
              <a:rPr lang="el-GR" sz="1800" dirty="0" smtClean="0"/>
              <a:t> δύο ασύμβατες μονάδες μέτρησης του χρόνου: τον </a:t>
            </a:r>
            <a:r>
              <a:rPr lang="el-GR" sz="1800" dirty="0" smtClean="0">
                <a:solidFill>
                  <a:srgbClr val="C00000"/>
                </a:solidFill>
              </a:rPr>
              <a:t>σεληνιακό/συνοδικό  μήνα</a:t>
            </a:r>
            <a:r>
              <a:rPr lang="el-GR" sz="1800" dirty="0" smtClean="0"/>
              <a:t> με το </a:t>
            </a:r>
            <a:r>
              <a:rPr lang="el-GR" sz="1800" dirty="0" smtClean="0">
                <a:solidFill>
                  <a:srgbClr val="002060"/>
                </a:solidFill>
              </a:rPr>
              <a:t>ηλιακό/τροπικό έτος</a:t>
            </a:r>
            <a:r>
              <a:rPr lang="el-GR" sz="1800" dirty="0" smtClean="0"/>
              <a:t>. (</a:t>
            </a:r>
            <a:r>
              <a:rPr lang="el-GR" sz="1800" dirty="0" smtClean="0">
                <a:solidFill>
                  <a:srgbClr val="C00000"/>
                </a:solidFill>
              </a:rPr>
              <a:t>συνοδικός μήνας:</a:t>
            </a:r>
            <a:r>
              <a:rPr lang="el-GR" sz="1800" dirty="0" smtClean="0"/>
              <a:t> ένας πλήρης κύκλος φάσεων της σελήνης//</a:t>
            </a:r>
            <a:r>
              <a:rPr lang="el-GR" sz="1800" dirty="0" smtClean="0">
                <a:solidFill>
                  <a:srgbClr val="002060"/>
                </a:solidFill>
              </a:rPr>
              <a:t>τροπικό έτος:</a:t>
            </a:r>
            <a:r>
              <a:rPr lang="el-GR" sz="1800" dirty="0" smtClean="0"/>
              <a:t> από τις τροπές/ηλιοστάσια).</a:t>
            </a:r>
          </a:p>
          <a:p>
            <a:pPr marL="0" indent="0" algn="just">
              <a:lnSpc>
                <a:spcPct val="200000"/>
              </a:lnSpc>
              <a:buNone/>
            </a:pPr>
            <a:r>
              <a:rPr lang="el-GR" sz="1800" dirty="0" smtClean="0"/>
              <a:t>5.  </a:t>
            </a:r>
            <a:r>
              <a:rPr lang="el-GR" sz="1800" dirty="0" smtClean="0">
                <a:solidFill>
                  <a:srgbClr val="C00000"/>
                </a:solidFill>
              </a:rPr>
              <a:t>Σεληνιακός Έτος</a:t>
            </a:r>
            <a:r>
              <a:rPr lang="el-GR" sz="1800" dirty="0" smtClean="0"/>
              <a:t>= 354 ημέρες. </a:t>
            </a:r>
            <a:r>
              <a:rPr lang="el-GR" sz="1800" dirty="0" smtClean="0">
                <a:solidFill>
                  <a:srgbClr val="002060"/>
                </a:solidFill>
              </a:rPr>
              <a:t>Ηλιακό Έτος</a:t>
            </a:r>
            <a:r>
              <a:rPr lang="el-GR" sz="1800" dirty="0" smtClean="0"/>
              <a:t>=365. Διαφορά 11 ημερών.</a:t>
            </a:r>
            <a:endParaRPr lang="el-GR" sz="1800" dirty="0"/>
          </a:p>
        </p:txBody>
      </p:sp>
    </p:spTree>
    <p:extLst>
      <p:ext uri="{BB962C8B-B14F-4D97-AF65-F5344CB8AC3E}">
        <p14:creationId xmlns:p14="http://schemas.microsoft.com/office/powerpoint/2010/main" val="9917067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t>ΧΡΟΝΟΣ ΣΤΗΝ ΑΡΧΑΙΑ ΕΛΛΑΔΑ </a:t>
            </a:r>
            <a:endParaRPr lang="el-GR" sz="3600" dirty="0"/>
          </a:p>
        </p:txBody>
      </p:sp>
      <p:sp>
        <p:nvSpPr>
          <p:cNvPr id="3" name="Θέση περιεχομένου 2"/>
          <p:cNvSpPr>
            <a:spLocks noGrp="1"/>
          </p:cNvSpPr>
          <p:nvPr>
            <p:ph idx="1"/>
          </p:nvPr>
        </p:nvSpPr>
        <p:spPr/>
        <p:txBody>
          <a:bodyPr>
            <a:normAutofit/>
          </a:bodyPr>
          <a:lstStyle/>
          <a:p>
            <a:pPr algn="ctr"/>
            <a:r>
              <a:rPr lang="el-GR" sz="2000" b="1" dirty="0" smtClean="0"/>
              <a:t>ΑΘΗΝΑΪΚΟ ΗΜΕΡΟΛΟΓΙΟ</a:t>
            </a:r>
          </a:p>
          <a:p>
            <a:pPr algn="just"/>
            <a:r>
              <a:rPr lang="el-GR" sz="2000" dirty="0" smtClean="0"/>
              <a:t>Στην Αρχαία Ελλάδα υπήρχαν πολλά ημερολόγια. Κάθε πόλη-κράτος ή περιοχή είχε το δικό της: Αθήνα, Δήλος, Επίδαυρος, Αιτωλία, κλπ.</a:t>
            </a:r>
          </a:p>
          <a:p>
            <a:pPr algn="just"/>
            <a:r>
              <a:rPr lang="el-GR" sz="2000" dirty="0" smtClean="0"/>
              <a:t>Η λεγόμενη «Πρωτοχρονιά» δεν συνέπιπτε ανά περιοχή, διότι κάθε τοπικό ημερολόγιο είχε την δική του διάφορη αρχή του έτους.</a:t>
            </a:r>
          </a:p>
          <a:p>
            <a:pPr algn="just"/>
            <a:r>
              <a:rPr lang="el-GR" sz="2000" dirty="0" smtClean="0"/>
              <a:t>Κατά κανόνα είχε 12 μήνες: 6 των 29 ημερών </a:t>
            </a:r>
            <a:r>
              <a:rPr lang="el-GR" sz="2000" dirty="0" smtClean="0">
                <a:solidFill>
                  <a:srgbClr val="FF0000"/>
                </a:solidFill>
              </a:rPr>
              <a:t>(κοίλοι) </a:t>
            </a:r>
            <a:r>
              <a:rPr lang="el-GR" sz="2000" dirty="0" smtClean="0"/>
              <a:t>και 6 των 30 ημερών </a:t>
            </a:r>
            <a:r>
              <a:rPr lang="el-GR" sz="2000" dirty="0" smtClean="0">
                <a:solidFill>
                  <a:srgbClr val="002060"/>
                </a:solidFill>
              </a:rPr>
              <a:t>(πλήρεις)</a:t>
            </a:r>
            <a:r>
              <a:rPr lang="el-GR" sz="2000" dirty="0" smtClean="0"/>
              <a:t>. Σύνολο ετήσιου χρόνου: 354 ημέρες/σεληνιακό έτος.</a:t>
            </a:r>
          </a:p>
          <a:p>
            <a:pPr algn="just"/>
            <a:r>
              <a:rPr lang="el-GR" sz="2000" dirty="0" smtClean="0"/>
              <a:t>Με εμβόλιμο μήνα επιχειρούσαν να καλύψουν την διαφορά (στο αθηναϊκό ημερολόγιο ο εμβόλιμος αυτός μήνας ήταν ο </a:t>
            </a:r>
            <a:r>
              <a:rPr lang="el-GR" sz="2000" dirty="0" err="1" smtClean="0">
                <a:solidFill>
                  <a:srgbClr val="C00000"/>
                </a:solidFill>
              </a:rPr>
              <a:t>Ποσιδεών</a:t>
            </a:r>
            <a:r>
              <a:rPr lang="el-GR" sz="2000" dirty="0" smtClean="0">
                <a:solidFill>
                  <a:srgbClr val="C00000"/>
                </a:solidFill>
              </a:rPr>
              <a:t> Β΄</a:t>
            </a:r>
            <a:r>
              <a:rPr lang="el-GR" sz="2000" dirty="0" smtClean="0"/>
              <a:t> ως 13</a:t>
            </a:r>
            <a:r>
              <a:rPr lang="el-GR" sz="2000" baseline="30000" dirty="0" smtClean="0"/>
              <a:t>ος</a:t>
            </a:r>
            <a:r>
              <a:rPr lang="el-GR" sz="2000" dirty="0" smtClean="0"/>
              <a:t>).</a:t>
            </a:r>
          </a:p>
          <a:p>
            <a:pPr algn="just"/>
            <a:r>
              <a:rPr lang="el-GR" sz="2000" dirty="0" smtClean="0"/>
              <a:t>Εξετάζεται, εδώ, η Αθήνα διότι αποτελεί την καλύτερα γνωστή περίπτωση, λόγω της πληθώρας των πηγών που διαθέτουμε, δίχως αυτό να σημαίνει ότι έχουν λυθεί όλα τα προβλήματα.</a:t>
            </a:r>
            <a:endParaRPr lang="el-GR" sz="2000" dirty="0"/>
          </a:p>
        </p:txBody>
      </p:sp>
    </p:spTree>
    <p:extLst>
      <p:ext uri="{BB962C8B-B14F-4D97-AF65-F5344CB8AC3E}">
        <p14:creationId xmlns:p14="http://schemas.microsoft.com/office/powerpoint/2010/main" val="39178723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a:t>ΧΡΟΝΟΣ ΣΤΗΝ ΑΡΧΑΙΑ ΕΛΛΑΔΑ </a:t>
            </a:r>
            <a:endParaRPr lang="el-GR" sz="3600" dirty="0"/>
          </a:p>
        </p:txBody>
      </p:sp>
      <p:sp>
        <p:nvSpPr>
          <p:cNvPr id="3" name="Θέση περιεχομένου 2"/>
          <p:cNvSpPr>
            <a:spLocks noGrp="1"/>
          </p:cNvSpPr>
          <p:nvPr>
            <p:ph idx="1"/>
          </p:nvPr>
        </p:nvSpPr>
        <p:spPr/>
        <p:txBody>
          <a:bodyPr>
            <a:normAutofit/>
          </a:bodyPr>
          <a:lstStyle/>
          <a:p>
            <a:pPr algn="ctr"/>
            <a:r>
              <a:rPr lang="el-GR" sz="2000" b="1" dirty="0"/>
              <a:t>ΑΘΗΝΑΪΚΟ </a:t>
            </a:r>
            <a:r>
              <a:rPr lang="el-GR" sz="2000" b="1" dirty="0" smtClean="0"/>
              <a:t>ΗΜΕΡΟΛΟΓΙΟ</a:t>
            </a:r>
          </a:p>
          <a:p>
            <a:pPr algn="just">
              <a:lnSpc>
                <a:spcPct val="160000"/>
              </a:lnSpc>
            </a:pPr>
            <a:r>
              <a:rPr lang="el-GR" sz="2000" dirty="0" smtClean="0"/>
              <a:t>Επομένως στην Αθήνα υπήρχαν τρία (3) διαφορετικά ημερολόγια, τα εξής: α) </a:t>
            </a:r>
            <a:r>
              <a:rPr lang="el-GR" sz="2000" dirty="0" smtClean="0">
                <a:solidFill>
                  <a:srgbClr val="C00000"/>
                </a:solidFill>
              </a:rPr>
              <a:t>Το Σεληνιακό/</a:t>
            </a:r>
            <a:r>
              <a:rPr lang="en-US" sz="2000" dirty="0" smtClean="0">
                <a:solidFill>
                  <a:srgbClr val="C00000"/>
                </a:solidFill>
              </a:rPr>
              <a:t>Lunar</a:t>
            </a:r>
            <a:r>
              <a:rPr lang="el-GR" sz="2000" dirty="0" smtClean="0"/>
              <a:t>, β) </a:t>
            </a:r>
            <a:r>
              <a:rPr lang="el-GR" sz="2000" dirty="0" smtClean="0">
                <a:solidFill>
                  <a:srgbClr val="002060"/>
                </a:solidFill>
              </a:rPr>
              <a:t>Το Εορταστικό/</a:t>
            </a:r>
            <a:r>
              <a:rPr lang="en-US" sz="2000" dirty="0" smtClean="0">
                <a:solidFill>
                  <a:srgbClr val="002060"/>
                </a:solidFill>
              </a:rPr>
              <a:t>Festival</a:t>
            </a:r>
            <a:r>
              <a:rPr lang="el-GR" sz="2000" dirty="0" smtClean="0"/>
              <a:t> (με βάση την ενιαύσια ή ετήσια αρχή του Επώνυμου Άρχοντα και γ) </a:t>
            </a:r>
            <a:r>
              <a:rPr lang="el-GR" sz="2000" dirty="0" smtClean="0">
                <a:solidFill>
                  <a:srgbClr val="00B050"/>
                </a:solidFill>
              </a:rPr>
              <a:t>Το Φυλετικό</a:t>
            </a:r>
            <a:r>
              <a:rPr lang="el-GR" sz="2000" dirty="0" smtClean="0"/>
              <a:t> με τις 10 Πρυτανείες [οι 4 πρώτες με 36 ημέρες και οι επόμενες 6 με 35 ημέρες: 4Χ36=144 και 6Χ35=210/144+210=354 ημέρες.</a:t>
            </a:r>
          </a:p>
          <a:p>
            <a:pPr algn="just">
              <a:lnSpc>
                <a:spcPct val="160000"/>
              </a:lnSpc>
            </a:pPr>
            <a:r>
              <a:rPr lang="el-GR" sz="2000" dirty="0" smtClean="0"/>
              <a:t>Το αθηναϊκό ημερολόγιο είχε ως αρχή το </a:t>
            </a:r>
            <a:r>
              <a:rPr lang="el-GR" sz="2000" u="sng" dirty="0" smtClean="0"/>
              <a:t>θερινό ηλιοστάσιο (21 Ιουνίου)</a:t>
            </a:r>
            <a:r>
              <a:rPr lang="el-GR" sz="2000" dirty="0" smtClean="0"/>
              <a:t> και την </a:t>
            </a:r>
            <a:r>
              <a:rPr lang="el-GR" sz="2000" u="sng" dirty="0" smtClean="0"/>
              <a:t>πρώτη νουμηνία</a:t>
            </a:r>
            <a:r>
              <a:rPr lang="el-GR" sz="2000" dirty="0" smtClean="0"/>
              <a:t> (νέα σελήνη/συναίρεση: </a:t>
            </a:r>
            <a:r>
              <a:rPr lang="el-GR" sz="2000" dirty="0" err="1" smtClean="0"/>
              <a:t>νέο+μηνία</a:t>
            </a:r>
            <a:r>
              <a:rPr lang="el-GR" sz="2000" dirty="0" smtClean="0"/>
              <a:t>) </a:t>
            </a:r>
            <a:r>
              <a:rPr lang="el-GR" sz="2000" u="sng" dirty="0" smtClean="0"/>
              <a:t>μετά το θερισμό</a:t>
            </a:r>
            <a:r>
              <a:rPr lang="el-GR" sz="2000" dirty="0" smtClean="0"/>
              <a:t> (αρχές με μέσα Ιουλίου).</a:t>
            </a:r>
            <a:endParaRPr lang="el-GR" sz="2000" dirty="0"/>
          </a:p>
          <a:p>
            <a:pPr algn="ctr"/>
            <a:endParaRPr lang="el-GR" dirty="0"/>
          </a:p>
        </p:txBody>
      </p:sp>
    </p:spTree>
    <p:extLst>
      <p:ext uri="{BB962C8B-B14F-4D97-AF65-F5344CB8AC3E}">
        <p14:creationId xmlns:p14="http://schemas.microsoft.com/office/powerpoint/2010/main" val="36489954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a:t>ΧΡΟΝΟΣ ΣΤΗΝ ΑΡΧΑΙΑ ΕΛΛΑΔΑ </a:t>
            </a:r>
            <a:endParaRPr lang="el-GR" sz="3600" dirty="0"/>
          </a:p>
        </p:txBody>
      </p:sp>
      <p:sp>
        <p:nvSpPr>
          <p:cNvPr id="3" name="Θέση περιεχομένου 2"/>
          <p:cNvSpPr>
            <a:spLocks noGrp="1"/>
          </p:cNvSpPr>
          <p:nvPr>
            <p:ph idx="1"/>
          </p:nvPr>
        </p:nvSpPr>
        <p:spPr/>
        <p:txBody>
          <a:bodyPr>
            <a:normAutofit lnSpcReduction="10000"/>
          </a:bodyPr>
          <a:lstStyle/>
          <a:p>
            <a:pPr algn="ctr"/>
            <a:r>
              <a:rPr lang="el-GR" sz="2000" b="1" dirty="0" smtClean="0"/>
              <a:t>ΑΘΗΝΑΪΚΟΙ ΜΗΝΕΣ</a:t>
            </a:r>
          </a:p>
          <a:p>
            <a:pPr algn="just"/>
            <a:r>
              <a:rPr lang="el-GR" sz="2000" b="1" dirty="0" err="1" smtClean="0"/>
              <a:t>Εκατομβαιών</a:t>
            </a:r>
            <a:r>
              <a:rPr lang="el-GR" sz="2000" dirty="0" smtClean="0"/>
              <a:t>: Από 23/6 ως 23/7 (30 ημερών)/</a:t>
            </a:r>
            <a:r>
              <a:rPr lang="el-GR" sz="2000" b="1" dirty="0" err="1" smtClean="0"/>
              <a:t>Εκατόμβαια</a:t>
            </a:r>
            <a:r>
              <a:rPr lang="el-GR" sz="2000" b="1" dirty="0" smtClean="0"/>
              <a:t>: </a:t>
            </a:r>
            <a:r>
              <a:rPr lang="el-GR" sz="2000" dirty="0" smtClean="0"/>
              <a:t>Εορτή προς τιμήν του Απόλλωνα-Μεγαλοπρεπής θυσία 100 βοδιών),</a:t>
            </a:r>
          </a:p>
          <a:p>
            <a:pPr algn="just"/>
            <a:r>
              <a:rPr lang="el-GR" sz="2000" b="1" dirty="0" err="1" smtClean="0"/>
              <a:t>Μεταγειτνιών</a:t>
            </a:r>
            <a:r>
              <a:rPr lang="el-GR" sz="2000" b="1" dirty="0" smtClean="0"/>
              <a:t>: </a:t>
            </a:r>
            <a:r>
              <a:rPr lang="el-GR" sz="2000" dirty="0" smtClean="0"/>
              <a:t>Από 24/7 ως 22/8 (29 ημερών)/</a:t>
            </a:r>
            <a:r>
              <a:rPr lang="el-GR" sz="2000" b="1" dirty="0" err="1" smtClean="0"/>
              <a:t>Μεταγείτνια</a:t>
            </a:r>
            <a:r>
              <a:rPr lang="el-GR" sz="2000" b="1" dirty="0" smtClean="0"/>
              <a:t>: </a:t>
            </a:r>
            <a:r>
              <a:rPr lang="el-GR" sz="2000" dirty="0" smtClean="0"/>
              <a:t>Εορτή προς τιμήν του </a:t>
            </a:r>
            <a:r>
              <a:rPr lang="el-GR" sz="2000" dirty="0" err="1" smtClean="0"/>
              <a:t>Μεταγείτνιου</a:t>
            </a:r>
            <a:r>
              <a:rPr lang="el-GR" sz="2000" dirty="0" smtClean="0"/>
              <a:t> Απόλλωνα,</a:t>
            </a:r>
          </a:p>
          <a:p>
            <a:pPr algn="just"/>
            <a:r>
              <a:rPr lang="el-GR" sz="2000" b="1" dirty="0" smtClean="0"/>
              <a:t>Βοηδρομιών: </a:t>
            </a:r>
            <a:r>
              <a:rPr lang="el-GR" sz="2000" dirty="0" smtClean="0"/>
              <a:t>Από 15/8 ως 14/9 (30 ημερών)/Προς τιμήν του </a:t>
            </a:r>
            <a:r>
              <a:rPr lang="el-GR" sz="2000" b="1" dirty="0" err="1" smtClean="0"/>
              <a:t>Βοηδρόμιου</a:t>
            </a:r>
            <a:r>
              <a:rPr lang="el-GR" sz="2000" b="1" dirty="0" smtClean="0"/>
              <a:t> Απόλλωνα</a:t>
            </a:r>
            <a:r>
              <a:rPr lang="el-GR" sz="2000" dirty="0" smtClean="0"/>
              <a:t>, </a:t>
            </a:r>
          </a:p>
          <a:p>
            <a:pPr algn="just"/>
            <a:r>
              <a:rPr lang="el-GR" sz="2000" b="1" dirty="0" err="1" smtClean="0"/>
              <a:t>Πυανεψιών</a:t>
            </a:r>
            <a:r>
              <a:rPr lang="el-GR" sz="2000" b="1" dirty="0" smtClean="0"/>
              <a:t>:</a:t>
            </a:r>
            <a:r>
              <a:rPr lang="el-GR" sz="2000" dirty="0" smtClean="0"/>
              <a:t> Από 23/9 ως 22/10 (29 ημερών)/</a:t>
            </a:r>
            <a:r>
              <a:rPr lang="el-GR" sz="2000" b="1" dirty="0" err="1" smtClean="0"/>
              <a:t>Πυανέψια</a:t>
            </a:r>
            <a:r>
              <a:rPr lang="el-GR" sz="2000" dirty="0" smtClean="0"/>
              <a:t> (</a:t>
            </a:r>
            <a:r>
              <a:rPr lang="el-GR" sz="2000" dirty="0" err="1" smtClean="0"/>
              <a:t>πυανός+έψω</a:t>
            </a:r>
            <a:r>
              <a:rPr lang="el-GR" sz="2000" dirty="0" smtClean="0"/>
              <a:t>: βράζω κουκιά): Εορτή προς τιμήν του Απόλλωνα,</a:t>
            </a:r>
          </a:p>
          <a:p>
            <a:pPr algn="just"/>
            <a:r>
              <a:rPr lang="el-GR" sz="2000" b="1" dirty="0" err="1" smtClean="0"/>
              <a:t>Μαιμακτηριών</a:t>
            </a:r>
            <a:r>
              <a:rPr lang="el-GR" sz="2000" b="1" dirty="0" smtClean="0"/>
              <a:t>:</a:t>
            </a:r>
            <a:r>
              <a:rPr lang="el-GR" sz="2000" dirty="0" smtClean="0"/>
              <a:t> Από 13/10 ως 11/11 (29 ημερών)/</a:t>
            </a:r>
            <a:r>
              <a:rPr lang="el-GR" sz="2000" b="1" dirty="0" err="1" smtClean="0"/>
              <a:t>Μαιμακτήρια</a:t>
            </a:r>
            <a:r>
              <a:rPr lang="el-GR" sz="2000" b="1" dirty="0" smtClean="0"/>
              <a:t>:</a:t>
            </a:r>
            <a:r>
              <a:rPr lang="el-GR" sz="2000" dirty="0" smtClean="0"/>
              <a:t> Εορτή αφιερωμένη στον Δία </a:t>
            </a:r>
            <a:r>
              <a:rPr lang="el-GR" sz="2000" dirty="0" err="1" smtClean="0"/>
              <a:t>Μαίμακτο</a:t>
            </a:r>
            <a:r>
              <a:rPr lang="el-GR" sz="2000" dirty="0" smtClean="0"/>
              <a:t> (το τελευταίο 10ήμερο του μήνα ως επίκληση για έναν ήπιο χειμώνα),</a:t>
            </a:r>
          </a:p>
          <a:p>
            <a:pPr algn="just"/>
            <a:r>
              <a:rPr lang="el-GR" sz="2000" b="1" dirty="0" err="1" smtClean="0"/>
              <a:t>Ποσειδεών</a:t>
            </a:r>
            <a:r>
              <a:rPr lang="el-GR" sz="2000" b="1" dirty="0" smtClean="0"/>
              <a:t> Α΄:</a:t>
            </a:r>
            <a:r>
              <a:rPr lang="el-GR" sz="2000" dirty="0" smtClean="0"/>
              <a:t> Από 23/11 ως 22/12 (29 ημερών)/Προς τιμήν του θεού Ποσειδώνα και </a:t>
            </a:r>
            <a:r>
              <a:rPr lang="el-GR" sz="2000" b="1" dirty="0" err="1" smtClean="0"/>
              <a:t>Ποσειδεών</a:t>
            </a:r>
            <a:r>
              <a:rPr lang="el-GR" sz="2000" b="1" dirty="0" smtClean="0"/>
              <a:t> Β΄</a:t>
            </a:r>
            <a:r>
              <a:rPr lang="el-GR" sz="2000" dirty="0" smtClean="0"/>
              <a:t> (30 ημερών/</a:t>
            </a:r>
            <a:r>
              <a:rPr lang="el-GR" sz="2000" u="sng" dirty="0" smtClean="0"/>
              <a:t>ο εμβόλιμος</a:t>
            </a:r>
            <a:r>
              <a:rPr lang="el-GR" sz="2000" dirty="0" smtClean="0"/>
              <a:t>),</a:t>
            </a:r>
          </a:p>
          <a:p>
            <a:pPr algn="just"/>
            <a:endParaRPr lang="el-GR" sz="2000" dirty="0" smtClean="0"/>
          </a:p>
          <a:p>
            <a:pPr algn="just"/>
            <a:endParaRPr lang="el-GR" sz="2000" b="1" dirty="0"/>
          </a:p>
          <a:p>
            <a:pPr algn="ctr"/>
            <a:endParaRPr lang="el-GR" dirty="0"/>
          </a:p>
        </p:txBody>
      </p:sp>
    </p:spTree>
    <p:extLst>
      <p:ext uri="{BB962C8B-B14F-4D97-AF65-F5344CB8AC3E}">
        <p14:creationId xmlns:p14="http://schemas.microsoft.com/office/powerpoint/2010/main" val="10489445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a:t>ΧΡΟΝΟΣ ΣΤΗΝ ΑΡΧΑΙΑ ΕΛΛΑΔΑ </a:t>
            </a:r>
            <a:endParaRPr lang="el-GR" sz="3600" dirty="0"/>
          </a:p>
        </p:txBody>
      </p:sp>
      <p:sp>
        <p:nvSpPr>
          <p:cNvPr id="3" name="Θέση περιεχομένου 2"/>
          <p:cNvSpPr>
            <a:spLocks noGrp="1"/>
          </p:cNvSpPr>
          <p:nvPr>
            <p:ph idx="1"/>
          </p:nvPr>
        </p:nvSpPr>
        <p:spPr/>
        <p:txBody>
          <a:bodyPr>
            <a:normAutofit/>
          </a:bodyPr>
          <a:lstStyle/>
          <a:p>
            <a:pPr algn="ctr"/>
            <a:r>
              <a:rPr lang="el-GR" sz="2000" b="1" dirty="0"/>
              <a:t>ΑΘΗΝΑΪΚΟΙ </a:t>
            </a:r>
            <a:r>
              <a:rPr lang="el-GR" sz="2000" b="1" dirty="0" smtClean="0"/>
              <a:t>ΜΗΝΕΣ (συνέχεια)</a:t>
            </a:r>
            <a:endParaRPr lang="el-GR" sz="2000" b="1" dirty="0"/>
          </a:p>
          <a:p>
            <a:pPr algn="just"/>
            <a:r>
              <a:rPr lang="el-GR" sz="2000" b="1" dirty="0" err="1" smtClean="0"/>
              <a:t>Γαμηλιών</a:t>
            </a:r>
            <a:r>
              <a:rPr lang="el-GR" sz="2000" b="1" dirty="0" smtClean="0"/>
              <a:t>:</a:t>
            </a:r>
            <a:r>
              <a:rPr lang="el-GR" sz="2000" dirty="0" smtClean="0"/>
              <a:t> Από 23/12 ως 22/1 (30 ημερών)/</a:t>
            </a:r>
            <a:r>
              <a:rPr lang="el-GR" sz="2000" b="1" dirty="0" smtClean="0"/>
              <a:t>Γαμήλια</a:t>
            </a:r>
            <a:r>
              <a:rPr lang="el-GR" sz="2000" dirty="0" smtClean="0"/>
              <a:t> ή </a:t>
            </a:r>
            <a:r>
              <a:rPr lang="el-GR" sz="2000" b="1" dirty="0" smtClean="0"/>
              <a:t>Θεογάμια</a:t>
            </a:r>
            <a:r>
              <a:rPr lang="el-GR" sz="2000" dirty="0" smtClean="0"/>
              <a:t>: Προς τιμήν του Δία και της Ήρας και μάλιστα προς τιμήν του ιερού τους γάμου. Ταυτίζεται με τα </a:t>
            </a:r>
            <a:r>
              <a:rPr lang="el-GR" sz="2000" b="1" dirty="0" err="1" smtClean="0"/>
              <a:t>Λήναια</a:t>
            </a:r>
            <a:r>
              <a:rPr lang="el-GR" sz="2000" dirty="0" smtClean="0"/>
              <a:t>: προς τιμήν του θεού Διονύσου-παρουσίαση κωμωδιών,</a:t>
            </a:r>
          </a:p>
          <a:p>
            <a:pPr algn="just"/>
            <a:r>
              <a:rPr lang="el-GR" sz="2000" b="1" dirty="0" err="1" smtClean="0"/>
              <a:t>Ανθεστηριών</a:t>
            </a:r>
            <a:r>
              <a:rPr lang="el-GR" sz="2000" b="1" dirty="0" smtClean="0"/>
              <a:t>:</a:t>
            </a:r>
            <a:r>
              <a:rPr lang="el-GR" sz="2000" dirty="0" smtClean="0"/>
              <a:t> Από 19/2 ως 19/3 (29 ημερών)/</a:t>
            </a:r>
            <a:r>
              <a:rPr lang="el-GR" sz="2000" b="1" dirty="0" smtClean="0"/>
              <a:t>Ανθεστήρια: </a:t>
            </a:r>
            <a:r>
              <a:rPr lang="el-GR" sz="2000" dirty="0" smtClean="0"/>
              <a:t>Εορτές 3 ημερών προς τιμήν του θεού Διονύσου,</a:t>
            </a:r>
          </a:p>
          <a:p>
            <a:pPr algn="just"/>
            <a:r>
              <a:rPr lang="el-GR" sz="2000" b="1" dirty="0" smtClean="0"/>
              <a:t>Ελαφηβολιών:</a:t>
            </a:r>
            <a:r>
              <a:rPr lang="el-GR" sz="2000" dirty="0" smtClean="0"/>
              <a:t> Από 20/3 ως 18/4 (30 ημερών)/</a:t>
            </a:r>
            <a:r>
              <a:rPr lang="el-GR" sz="2000" b="1" dirty="0" err="1" smtClean="0"/>
              <a:t>Ελαφηβόλια</a:t>
            </a:r>
            <a:r>
              <a:rPr lang="el-GR" sz="2000" b="1" dirty="0" smtClean="0"/>
              <a:t>:</a:t>
            </a:r>
            <a:r>
              <a:rPr lang="el-GR" sz="2000" dirty="0" smtClean="0"/>
              <a:t> Εορτή προς τιμήν της </a:t>
            </a:r>
            <a:r>
              <a:rPr lang="el-GR" sz="2000" dirty="0" err="1" smtClean="0"/>
              <a:t>Ελαφηβόλου</a:t>
            </a:r>
            <a:r>
              <a:rPr lang="el-GR" sz="2000" dirty="0" smtClean="0"/>
              <a:t> Αρτέμιδος, όπου θυσιάζονταν ελάφια κατά την 6</a:t>
            </a:r>
            <a:r>
              <a:rPr lang="el-GR" sz="2000" baseline="30000" dirty="0" smtClean="0"/>
              <a:t>η</a:t>
            </a:r>
            <a:r>
              <a:rPr lang="el-GR" sz="2000" dirty="0" smtClean="0"/>
              <a:t> ημέρα,</a:t>
            </a:r>
          </a:p>
          <a:p>
            <a:pPr algn="just"/>
            <a:r>
              <a:rPr lang="el-GR" sz="2000" b="1" dirty="0" err="1" smtClean="0"/>
              <a:t>Μουνιχιών</a:t>
            </a:r>
            <a:r>
              <a:rPr lang="el-GR" sz="2000" b="1" dirty="0" smtClean="0"/>
              <a:t>:</a:t>
            </a:r>
            <a:r>
              <a:rPr lang="el-GR" sz="2000" dirty="0" smtClean="0"/>
              <a:t> Από 19/4 ως 17/5 (29 ημερών)/Προς τιμήν της </a:t>
            </a:r>
            <a:r>
              <a:rPr lang="el-GR" sz="2000" b="1" dirty="0" smtClean="0"/>
              <a:t>Μουνιχίας Αρτέμιδος</a:t>
            </a:r>
            <a:r>
              <a:rPr lang="el-GR" sz="2000" dirty="0" smtClean="0"/>
              <a:t>. Τελούνταν την 16</a:t>
            </a:r>
            <a:r>
              <a:rPr lang="el-GR" sz="2000" baseline="30000" dirty="0" smtClean="0"/>
              <a:t>η</a:t>
            </a:r>
            <a:r>
              <a:rPr lang="el-GR" sz="2000" dirty="0" smtClean="0"/>
              <a:t> ημέρα του μήνα στον ιερό ναό της Μουνιχίας στον Πειραιά,</a:t>
            </a:r>
          </a:p>
          <a:p>
            <a:pPr algn="just"/>
            <a:endParaRPr lang="el-GR" sz="2000" dirty="0" smtClean="0"/>
          </a:p>
          <a:p>
            <a:pPr algn="just"/>
            <a:endParaRPr lang="el-GR" sz="2000" dirty="0"/>
          </a:p>
        </p:txBody>
      </p:sp>
    </p:spTree>
    <p:extLst>
      <p:ext uri="{BB962C8B-B14F-4D97-AF65-F5344CB8AC3E}">
        <p14:creationId xmlns:p14="http://schemas.microsoft.com/office/powerpoint/2010/main" val="9512975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a:t>ΧΡΟΝΟΣ ΣΤΗΝ ΑΡΧΑΙΑ ΕΛΛΑΔΑ </a:t>
            </a:r>
            <a:endParaRPr lang="el-GR" sz="3600" dirty="0"/>
          </a:p>
        </p:txBody>
      </p:sp>
      <p:sp>
        <p:nvSpPr>
          <p:cNvPr id="3" name="Θέση περιεχομένου 2"/>
          <p:cNvSpPr>
            <a:spLocks noGrp="1"/>
          </p:cNvSpPr>
          <p:nvPr>
            <p:ph idx="1"/>
          </p:nvPr>
        </p:nvSpPr>
        <p:spPr/>
        <p:txBody>
          <a:bodyPr>
            <a:normAutofit/>
          </a:bodyPr>
          <a:lstStyle/>
          <a:p>
            <a:pPr algn="ctr"/>
            <a:r>
              <a:rPr lang="el-GR" sz="2000" b="1" dirty="0"/>
              <a:t>ΑΘΗΝΑΪΚΟΙ ΜΗΝΕΣ (συνέχεια)</a:t>
            </a:r>
          </a:p>
          <a:p>
            <a:pPr algn="just"/>
            <a:r>
              <a:rPr lang="el-GR" sz="2000" b="1" dirty="0" err="1" smtClean="0"/>
              <a:t>Θαργηλιών</a:t>
            </a:r>
            <a:r>
              <a:rPr lang="el-GR" sz="2000" b="1" dirty="0" smtClean="0"/>
              <a:t>:</a:t>
            </a:r>
            <a:r>
              <a:rPr lang="el-GR" sz="2000" dirty="0" smtClean="0"/>
              <a:t> Από 18/5 ως 18/6 (30 ημερών)/</a:t>
            </a:r>
            <a:r>
              <a:rPr lang="el-GR" sz="2000" b="1" dirty="0" smtClean="0"/>
              <a:t>Θαργήλια:</a:t>
            </a:r>
            <a:r>
              <a:rPr lang="el-GR" sz="2000" dirty="0" smtClean="0"/>
              <a:t> Γενέθλια εορτή του Απόλλωνα και της Αρτέμιδος. Επρόκειτο για εορτές εξαγνισμού και καθαρισμού και</a:t>
            </a:r>
          </a:p>
          <a:p>
            <a:pPr algn="just"/>
            <a:r>
              <a:rPr lang="el-GR" sz="2000" b="1" dirty="0" err="1" smtClean="0"/>
              <a:t>Σκιροφοριών</a:t>
            </a:r>
            <a:r>
              <a:rPr lang="el-GR" sz="2000" b="1" dirty="0" smtClean="0"/>
              <a:t>:</a:t>
            </a:r>
            <a:r>
              <a:rPr lang="el-GR" sz="2000" dirty="0" smtClean="0"/>
              <a:t> Από 17/6 ως 26/7 (29 ημερών)/</a:t>
            </a:r>
            <a:r>
              <a:rPr lang="el-GR" sz="2000" b="1" dirty="0" err="1" smtClean="0"/>
              <a:t>Σκιροφόρια</a:t>
            </a:r>
            <a:r>
              <a:rPr lang="el-GR" sz="2000" b="1" dirty="0" smtClean="0"/>
              <a:t>:</a:t>
            </a:r>
            <a:r>
              <a:rPr lang="el-GR" sz="2000" dirty="0" smtClean="0"/>
              <a:t> Εορτή προς τιμήν της Αθηνάς </a:t>
            </a:r>
            <a:r>
              <a:rPr lang="el-GR" sz="2000" dirty="0" err="1" smtClean="0"/>
              <a:t>Σκιράδος</a:t>
            </a:r>
            <a:r>
              <a:rPr lang="el-GR" sz="2000" dirty="0" smtClean="0"/>
              <a:t>. Τελούνταν την 12</a:t>
            </a:r>
            <a:r>
              <a:rPr lang="el-GR" sz="2000" baseline="30000" dirty="0" smtClean="0"/>
              <a:t>η</a:t>
            </a:r>
            <a:r>
              <a:rPr lang="el-GR" sz="2000" dirty="0" smtClean="0"/>
              <a:t> ημέρα του μήνα και επρόκειτο για γυναικεία μορφή.</a:t>
            </a:r>
          </a:p>
          <a:p>
            <a:pPr algn="just"/>
            <a:r>
              <a:rPr lang="el-GR" sz="2000" dirty="0" smtClean="0"/>
              <a:t>Η πρώτη μορφή του αθηναϊκού ημερολογίου αποδίδεται στον </a:t>
            </a:r>
            <a:r>
              <a:rPr lang="el-GR" sz="2000" dirty="0" err="1" smtClean="0"/>
              <a:t>Τενέδιο</a:t>
            </a:r>
            <a:r>
              <a:rPr lang="el-GR" sz="2000" dirty="0" smtClean="0"/>
              <a:t> αστρονόμο </a:t>
            </a:r>
            <a:r>
              <a:rPr lang="el-GR" sz="2000" i="1" dirty="0" err="1" smtClean="0"/>
              <a:t>Κλεόστρατο</a:t>
            </a:r>
            <a:r>
              <a:rPr lang="el-GR" sz="2000" dirty="0" smtClean="0"/>
              <a:t> με εμβόλιμο μήνα τον </a:t>
            </a:r>
            <a:r>
              <a:rPr lang="el-GR" sz="2000" dirty="0" err="1" smtClean="0"/>
              <a:t>Ποσειδεώνα</a:t>
            </a:r>
            <a:r>
              <a:rPr lang="el-GR" sz="2000" dirty="0" smtClean="0"/>
              <a:t> Β΄ και πιθανότερη εφαρμογή επί </a:t>
            </a:r>
            <a:r>
              <a:rPr lang="el-GR" sz="2000" i="1" dirty="0" smtClean="0"/>
              <a:t>Σόλωνα</a:t>
            </a:r>
            <a:r>
              <a:rPr lang="el-GR" sz="2000" dirty="0" smtClean="0"/>
              <a:t> (639-559 </a:t>
            </a:r>
            <a:r>
              <a:rPr lang="el-GR" sz="2000" dirty="0" err="1" smtClean="0"/>
              <a:t>π.Χ</a:t>
            </a:r>
            <a:r>
              <a:rPr lang="el-GR" sz="2000" dirty="0" smtClean="0"/>
              <a:t>).</a:t>
            </a:r>
          </a:p>
          <a:p>
            <a:pPr algn="just"/>
            <a:r>
              <a:rPr lang="el-GR" sz="2000" dirty="0" smtClean="0"/>
              <a:t>Επόμενες τροποποιήσεις: </a:t>
            </a:r>
            <a:r>
              <a:rPr lang="el-GR" sz="2000" i="1" dirty="0" smtClean="0"/>
              <a:t>Μέτων</a:t>
            </a:r>
            <a:r>
              <a:rPr lang="el-GR" sz="2000" dirty="0" smtClean="0"/>
              <a:t> και </a:t>
            </a:r>
            <a:r>
              <a:rPr lang="el-GR" sz="2000" i="1" dirty="0" err="1" smtClean="0"/>
              <a:t>Ευκτήμων</a:t>
            </a:r>
            <a:r>
              <a:rPr lang="el-GR" sz="2000" dirty="0" smtClean="0"/>
              <a:t> (432 </a:t>
            </a:r>
            <a:r>
              <a:rPr lang="el-GR" sz="2000" dirty="0" err="1" smtClean="0"/>
              <a:t>π.Χ.</a:t>
            </a:r>
            <a:r>
              <a:rPr lang="el-GR" sz="2000" dirty="0" smtClean="0"/>
              <a:t>), </a:t>
            </a:r>
            <a:r>
              <a:rPr lang="el-GR" sz="2000" i="1" dirty="0" err="1" smtClean="0"/>
              <a:t>Κάλιππος</a:t>
            </a:r>
            <a:r>
              <a:rPr lang="el-GR" sz="2000" dirty="0" smtClean="0"/>
              <a:t> από την </a:t>
            </a:r>
            <a:r>
              <a:rPr lang="el-GR" sz="2000" dirty="0" err="1" smtClean="0"/>
              <a:t>Κύζικο</a:t>
            </a:r>
            <a:r>
              <a:rPr lang="el-GR" sz="2000" dirty="0" smtClean="0"/>
              <a:t> της Προποντίδας (330 </a:t>
            </a:r>
            <a:r>
              <a:rPr lang="el-GR" sz="2000" dirty="0" err="1" smtClean="0"/>
              <a:t>π.Χ.</a:t>
            </a:r>
            <a:r>
              <a:rPr lang="el-GR" sz="2000" dirty="0" smtClean="0"/>
              <a:t>) και </a:t>
            </a:r>
            <a:r>
              <a:rPr lang="el-GR" sz="2000" i="1" dirty="0" smtClean="0"/>
              <a:t>Ίππαρχος</a:t>
            </a:r>
            <a:r>
              <a:rPr lang="el-GR" sz="2000" dirty="0" smtClean="0"/>
              <a:t> από τη Βιθυνία (150 </a:t>
            </a:r>
            <a:r>
              <a:rPr lang="el-GR" sz="2000" dirty="0" err="1" smtClean="0"/>
              <a:t>π.Χ.</a:t>
            </a:r>
            <a:r>
              <a:rPr lang="el-GR" sz="2000" dirty="0" smtClean="0"/>
              <a:t>).</a:t>
            </a:r>
          </a:p>
          <a:p>
            <a:pPr algn="just"/>
            <a:endParaRPr lang="el-GR" sz="2000" dirty="0"/>
          </a:p>
        </p:txBody>
      </p:sp>
    </p:spTree>
    <p:extLst>
      <p:ext uri="{BB962C8B-B14F-4D97-AF65-F5344CB8AC3E}">
        <p14:creationId xmlns:p14="http://schemas.microsoft.com/office/powerpoint/2010/main" val="13545967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a:t>ΧΡΟΝΟΣ ΣΤΗΝ ΑΡΧΑΙΑ ΕΛΛΑΔΑ </a:t>
            </a:r>
            <a:endParaRPr lang="el-GR" sz="3600" dirty="0"/>
          </a:p>
        </p:txBody>
      </p:sp>
      <p:sp>
        <p:nvSpPr>
          <p:cNvPr id="3" name="Θέση περιεχομένου 2"/>
          <p:cNvSpPr>
            <a:spLocks noGrp="1"/>
          </p:cNvSpPr>
          <p:nvPr>
            <p:ph idx="1"/>
          </p:nvPr>
        </p:nvSpPr>
        <p:spPr/>
        <p:txBody>
          <a:bodyPr>
            <a:normAutofit/>
          </a:bodyPr>
          <a:lstStyle/>
          <a:p>
            <a:pPr algn="just"/>
            <a:r>
              <a:rPr lang="el-GR" sz="2000" b="1" dirty="0" smtClean="0"/>
              <a:t>Σημαντική Επισήμανση: </a:t>
            </a:r>
            <a:r>
              <a:rPr lang="el-GR" sz="2000" dirty="0" smtClean="0"/>
              <a:t>Συνηθέστερη ήταν η διάκριση της ημέρας σε έξι μέρη (3+3): </a:t>
            </a:r>
            <a:r>
              <a:rPr lang="el-GR" sz="2000" dirty="0" err="1" smtClean="0">
                <a:solidFill>
                  <a:srgbClr val="C00000"/>
                </a:solidFill>
              </a:rPr>
              <a:t>Πρωΐα</a:t>
            </a:r>
            <a:r>
              <a:rPr lang="el-GR" sz="2000" dirty="0" smtClean="0">
                <a:solidFill>
                  <a:srgbClr val="C00000"/>
                </a:solidFill>
              </a:rPr>
              <a:t>, Μεσημβρία, Δείλη και Εσπέρα, Μέση Νυξ, Έως</a:t>
            </a:r>
            <a:r>
              <a:rPr lang="el-GR" sz="2000" dirty="0" smtClean="0"/>
              <a:t>. Ο υπολογισμός του ημερονυκτίου άρχιζε με την </a:t>
            </a:r>
            <a:r>
              <a:rPr lang="el-GR" sz="2000" u="sng" dirty="0" smtClean="0"/>
              <a:t>δύση του ήλιου</a:t>
            </a:r>
            <a:r>
              <a:rPr lang="el-GR" sz="2000" dirty="0" smtClean="0"/>
              <a:t>. Από τα </a:t>
            </a:r>
            <a:r>
              <a:rPr lang="el-GR" sz="2000" u="sng" dirty="0" smtClean="0"/>
              <a:t>τέλη του 4</a:t>
            </a:r>
            <a:r>
              <a:rPr lang="el-GR" sz="2000" u="sng" baseline="30000" dirty="0" smtClean="0"/>
              <a:t>ου</a:t>
            </a:r>
            <a:r>
              <a:rPr lang="el-GR" sz="2000" u="sng" dirty="0" smtClean="0"/>
              <a:t> αιώνα </a:t>
            </a:r>
            <a:r>
              <a:rPr lang="el-GR" sz="2000" u="sng" dirty="0" err="1" smtClean="0"/>
              <a:t>π.Χ.</a:t>
            </a:r>
            <a:r>
              <a:rPr lang="el-GR" sz="2000" u="sng" dirty="0" smtClean="0"/>
              <a:t> </a:t>
            </a:r>
            <a:r>
              <a:rPr lang="el-GR" sz="2000" dirty="0" smtClean="0"/>
              <a:t>και εξής, η έναρξη του γινόταν με την </a:t>
            </a:r>
            <a:r>
              <a:rPr lang="el-GR" sz="2000" u="sng" dirty="0" smtClean="0"/>
              <a:t>ανατολή του ηλίου</a:t>
            </a:r>
            <a:r>
              <a:rPr lang="el-GR" sz="2000" dirty="0" smtClean="0"/>
              <a:t> και διακρινόταν σε </a:t>
            </a:r>
            <a:r>
              <a:rPr lang="el-GR" sz="2000" u="sng" dirty="0" smtClean="0"/>
              <a:t>δύο 12ωρα</a:t>
            </a:r>
            <a:r>
              <a:rPr lang="el-GR" sz="2000" dirty="0" smtClean="0"/>
              <a:t>.</a:t>
            </a:r>
          </a:p>
          <a:p>
            <a:pPr algn="ctr"/>
            <a:r>
              <a:rPr lang="el-GR" sz="1800" b="1" dirty="0" smtClean="0"/>
              <a:t>ΓΕΝΕΑΛΟΓΙΕΣ</a:t>
            </a:r>
          </a:p>
          <a:p>
            <a:pPr marL="0" indent="0" algn="just">
              <a:buNone/>
            </a:pPr>
            <a:r>
              <a:rPr lang="el-GR" sz="1800" b="1" dirty="0" smtClean="0"/>
              <a:t>	</a:t>
            </a:r>
            <a:r>
              <a:rPr lang="el-GR" sz="1800" dirty="0" smtClean="0"/>
              <a:t>Εκτός από τα ημερολόγια για την μέτρηση και τον υπολογισμό του ρέοντος χρόνου, η αναγωγή στο παρελθόν ήταν εφικτή με τις λεγόμενες γενεαλογίες.</a:t>
            </a:r>
          </a:p>
          <a:p>
            <a:pPr marL="0" indent="0" algn="just">
              <a:buNone/>
            </a:pPr>
            <a:r>
              <a:rPr lang="el-GR" sz="1800" b="1" dirty="0"/>
              <a:t>	</a:t>
            </a:r>
            <a:r>
              <a:rPr lang="el-GR" sz="1800" dirty="0" smtClean="0"/>
              <a:t>Οι γενεαλογίες-με την ευρύτερη έννοιά τους-ήταν ένα είδος χρονικού, συγκροτημένου </a:t>
            </a:r>
            <a:r>
              <a:rPr lang="el-GR" sz="1800" u="sng" dirty="0" smtClean="0"/>
              <a:t>από την απαρίθμηση κατά γενεές σημαινόντων προσώπων της κοινότητας, αλλά και σημαντικών γεγονότων</a:t>
            </a:r>
            <a:r>
              <a:rPr lang="el-GR" sz="1800" dirty="0" smtClean="0"/>
              <a:t>.</a:t>
            </a:r>
            <a:r>
              <a:rPr lang="el-GR" sz="1800" b="1" dirty="0"/>
              <a:t>	</a:t>
            </a:r>
            <a:r>
              <a:rPr lang="el-GR" sz="1800" dirty="0" smtClean="0"/>
              <a:t>Ήσαν </a:t>
            </a:r>
            <a:r>
              <a:rPr lang="el-GR" sz="1800" u="sng" dirty="0" smtClean="0"/>
              <a:t>κτήμα της συλλογικής μνήμης (άγραφες)</a:t>
            </a:r>
            <a:r>
              <a:rPr lang="el-GR" sz="1800" dirty="0" smtClean="0"/>
              <a:t> και διαιωνίζονταν </a:t>
            </a:r>
            <a:r>
              <a:rPr lang="el-GR" sz="1800" u="sng" dirty="0" smtClean="0"/>
              <a:t>από γενεά σε γενεά μέσω της προφορικής παράδοσης</a:t>
            </a:r>
            <a:r>
              <a:rPr lang="el-GR" sz="1800" dirty="0" smtClean="0"/>
              <a:t>. Κάποτε κατεγράφησαν με σκοπό να αποτελέσουν πρωταρχικά συστατικά κάθε κρατικής υπόστασης (=κατάλογοι διατελεσάντων αρχόντων: βασιλείς, άρχοντες, ιερείς). </a:t>
            </a:r>
            <a:r>
              <a:rPr lang="el-GR" sz="1800" b="1" dirty="0" smtClean="0"/>
              <a:t>Γενεαλογίες: </a:t>
            </a:r>
            <a:r>
              <a:rPr lang="el-GR" sz="1800" dirty="0" smtClean="0"/>
              <a:t>Αρχέγονη Συνήθεια με </a:t>
            </a:r>
            <a:r>
              <a:rPr lang="el-GR" sz="1800" dirty="0" err="1" smtClean="0"/>
              <a:t>υπερτοπική</a:t>
            </a:r>
            <a:r>
              <a:rPr lang="el-GR" sz="1800" dirty="0" smtClean="0"/>
              <a:t>/ευρύτερη απήχηση.</a:t>
            </a:r>
            <a:endParaRPr lang="el-GR" sz="1800" b="1" dirty="0" smtClean="0"/>
          </a:p>
        </p:txBody>
      </p:sp>
    </p:spTree>
    <p:extLst>
      <p:ext uri="{BB962C8B-B14F-4D97-AF65-F5344CB8AC3E}">
        <p14:creationId xmlns:p14="http://schemas.microsoft.com/office/powerpoint/2010/main" val="26043806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a:t>ΧΡΟΝΟΣ ΣΤΗΝ ΑΡΧΑΙΑ ΕΛΛΑΔΑ </a:t>
            </a:r>
            <a:endParaRPr lang="el-GR" sz="3600" dirty="0"/>
          </a:p>
        </p:txBody>
      </p:sp>
      <p:sp>
        <p:nvSpPr>
          <p:cNvPr id="3" name="Θέση περιεχομένου 2"/>
          <p:cNvSpPr>
            <a:spLocks noGrp="1"/>
          </p:cNvSpPr>
          <p:nvPr>
            <p:ph idx="1"/>
          </p:nvPr>
        </p:nvSpPr>
        <p:spPr/>
        <p:txBody>
          <a:bodyPr>
            <a:normAutofit fontScale="92500" lnSpcReduction="20000"/>
          </a:bodyPr>
          <a:lstStyle/>
          <a:p>
            <a:pPr algn="ctr">
              <a:lnSpc>
                <a:spcPct val="200000"/>
              </a:lnSpc>
            </a:pPr>
            <a:r>
              <a:rPr lang="el-GR" sz="1800" b="1" dirty="0" smtClean="0"/>
              <a:t>ΓΕΝΕΑΛΟΓΙΕΣ (ΣΥΝΈΧΕΙΑ)</a:t>
            </a:r>
          </a:p>
          <a:p>
            <a:pPr marL="0" indent="0" algn="just">
              <a:lnSpc>
                <a:spcPct val="200000"/>
              </a:lnSpc>
              <a:buNone/>
            </a:pPr>
            <a:r>
              <a:rPr lang="el-GR" sz="1800" dirty="0"/>
              <a:t>	</a:t>
            </a:r>
            <a:r>
              <a:rPr lang="el-GR" sz="1800" dirty="0" smtClean="0"/>
              <a:t>Από την Αρχαία Γραμματεία γνωρίζουμε-όχι πλήρεις- τους καταλόγους με τους διατελέσαντες αξιωματούχους σε τρεις (3) πόλεις: </a:t>
            </a:r>
          </a:p>
          <a:p>
            <a:pPr algn="just">
              <a:lnSpc>
                <a:spcPct val="200000"/>
              </a:lnSpc>
              <a:buFont typeface="+mj-lt"/>
              <a:buAutoNum type="arabicPeriod"/>
            </a:pPr>
            <a:r>
              <a:rPr lang="el-GR" sz="1800" dirty="0" smtClean="0">
                <a:solidFill>
                  <a:srgbClr val="002060"/>
                </a:solidFill>
              </a:rPr>
              <a:t>ΑΘΗΝΑ: </a:t>
            </a:r>
            <a:r>
              <a:rPr lang="el-GR" sz="1800" u="sng" dirty="0" smtClean="0"/>
              <a:t>Επώνυμοι Άρχοντες </a:t>
            </a:r>
            <a:r>
              <a:rPr lang="el-GR" sz="1800" dirty="0" smtClean="0"/>
              <a:t>(ενιαύσια θητεία/αρχή). Διαθέτουμε τα ονόματά τους από το 683/682 </a:t>
            </a:r>
            <a:r>
              <a:rPr lang="el-GR" sz="1800" dirty="0" err="1" smtClean="0"/>
              <a:t>π.Χ.</a:t>
            </a:r>
            <a:r>
              <a:rPr lang="el-GR" sz="1800" dirty="0" smtClean="0"/>
              <a:t> και εξής,</a:t>
            </a:r>
          </a:p>
          <a:p>
            <a:pPr algn="just">
              <a:lnSpc>
                <a:spcPct val="200000"/>
              </a:lnSpc>
              <a:buFont typeface="+mj-lt"/>
              <a:buAutoNum type="arabicPeriod"/>
            </a:pPr>
            <a:r>
              <a:rPr lang="el-GR" sz="1800" dirty="0" smtClean="0">
                <a:solidFill>
                  <a:srgbClr val="00B050"/>
                </a:solidFill>
              </a:rPr>
              <a:t>ΆΡΓΟΣ: </a:t>
            </a:r>
            <a:r>
              <a:rPr lang="el-GR" sz="1800" u="sng" dirty="0" smtClean="0"/>
              <a:t>Ιέρειες του Αργείτικου Ηραίου </a:t>
            </a:r>
            <a:r>
              <a:rPr lang="el-GR" sz="1800" dirty="0" smtClean="0"/>
              <a:t>(διά βίου θητεία/αρχή )και</a:t>
            </a:r>
          </a:p>
          <a:p>
            <a:pPr algn="just">
              <a:lnSpc>
                <a:spcPct val="200000"/>
              </a:lnSpc>
              <a:buFont typeface="+mj-lt"/>
              <a:buAutoNum type="arabicPeriod"/>
            </a:pPr>
            <a:r>
              <a:rPr lang="el-GR" sz="1800" dirty="0" smtClean="0">
                <a:solidFill>
                  <a:srgbClr val="FF0000"/>
                </a:solidFill>
              </a:rPr>
              <a:t>ΣΠΑΡΤΗ: </a:t>
            </a:r>
            <a:r>
              <a:rPr lang="el-GR" sz="1800" u="sng" dirty="0" smtClean="0"/>
              <a:t>Πέντε (5) Έφοροι </a:t>
            </a:r>
            <a:r>
              <a:rPr lang="el-GR" sz="1800" dirty="0" smtClean="0"/>
              <a:t>με αρχή το 754/753 </a:t>
            </a:r>
            <a:r>
              <a:rPr lang="el-GR" sz="1800" dirty="0" err="1" smtClean="0"/>
              <a:t>π.Χ.</a:t>
            </a:r>
            <a:r>
              <a:rPr lang="el-GR" sz="1800" dirty="0" smtClean="0"/>
              <a:t> </a:t>
            </a:r>
            <a:r>
              <a:rPr lang="el-GR" sz="1800" dirty="0"/>
              <a:t> </a:t>
            </a:r>
            <a:r>
              <a:rPr lang="el-GR" sz="1800" dirty="0" smtClean="0"/>
              <a:t>(ο ένας από </a:t>
            </a:r>
            <a:r>
              <a:rPr lang="el-GR" sz="1800" dirty="0" err="1" smtClean="0"/>
              <a:t>αυτούς=επώνυμος</a:t>
            </a:r>
            <a:r>
              <a:rPr lang="el-GR" sz="1800" dirty="0" smtClean="0"/>
              <a:t> με ενιαύσια θητεία). Στην πόλη αυτή προκειμένου για τον προσδιορισμό των γεγονότων, διαθέτουμε και </a:t>
            </a:r>
            <a:r>
              <a:rPr lang="el-GR" sz="1800" u="sng" dirty="0" smtClean="0"/>
              <a:t>Κατάλογο Βασιλέων</a:t>
            </a:r>
            <a:r>
              <a:rPr lang="el-GR" sz="1800" dirty="0" smtClean="0"/>
              <a:t>.</a:t>
            </a:r>
            <a:endParaRPr lang="el-GR" sz="1800" dirty="0"/>
          </a:p>
        </p:txBody>
      </p:sp>
    </p:spTree>
    <p:extLst>
      <p:ext uri="{BB962C8B-B14F-4D97-AF65-F5344CB8AC3E}">
        <p14:creationId xmlns:p14="http://schemas.microsoft.com/office/powerpoint/2010/main" val="121267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latin typeface="Times New Roman" panose="02020603050405020304" pitchFamily="18" charset="0"/>
                <a:cs typeface="Times New Roman" panose="02020603050405020304" pitchFamily="18" charset="0"/>
              </a:rPr>
              <a:t>ΑΛΦΑΒΗΤΙΚΟ ΑΡΙΘΜΗΤΙΚΟ ΣΥΣΤΗΜΑ (3)</a:t>
            </a:r>
            <a:endParaRPr lang="el-GR" dirty="0"/>
          </a:p>
        </p:txBody>
      </p:sp>
      <p:graphicFrame>
        <p:nvGraphicFramePr>
          <p:cNvPr id="4" name="3 - Θέση περιεχομένου"/>
          <p:cNvGraphicFramePr>
            <a:graphicFrameLocks noGrp="1"/>
          </p:cNvGraphicFramePr>
          <p:nvPr>
            <p:ph idx="1"/>
          </p:nvPr>
        </p:nvGraphicFramePr>
        <p:xfrm>
          <a:off x="495300" y="1600200"/>
          <a:ext cx="8915400" cy="4572000"/>
        </p:xfrm>
        <a:graphic>
          <a:graphicData uri="http://schemas.openxmlformats.org/drawingml/2006/table">
            <a:tbl>
              <a:tblPr firstRow="1" bandRow="1">
                <a:tableStyleId>{5C22544A-7EE6-4342-B048-85BDC9FD1C3A}</a:tableStyleId>
              </a:tblPr>
              <a:tblGrid>
                <a:gridCol w="2971800"/>
                <a:gridCol w="2971800"/>
                <a:gridCol w="2971800"/>
              </a:tblGrid>
              <a:tr h="370840">
                <a:tc>
                  <a:txBody>
                    <a:bodyPr/>
                    <a:lstStyle/>
                    <a:p>
                      <a:pPr algn="ctr"/>
                      <a:r>
                        <a:rPr lang="el-GR" sz="2400" dirty="0" smtClean="0">
                          <a:latin typeface="Times New Roman" pitchFamily="18" charset="0"/>
                          <a:cs typeface="Times New Roman" pitchFamily="18" charset="0"/>
                        </a:rPr>
                        <a:t>Μονάδες</a:t>
                      </a:r>
                      <a:endParaRPr lang="el-GR" sz="2400" dirty="0">
                        <a:latin typeface="Times New Roman" pitchFamily="18" charset="0"/>
                        <a:cs typeface="Times New Roman" pitchFamily="18" charset="0"/>
                      </a:endParaRPr>
                    </a:p>
                  </a:txBody>
                  <a:tcPr marL="99060" marR="99060"/>
                </a:tc>
                <a:tc>
                  <a:txBody>
                    <a:bodyPr/>
                    <a:lstStyle/>
                    <a:p>
                      <a:pPr algn="ctr"/>
                      <a:r>
                        <a:rPr lang="el-GR" sz="2400" dirty="0" smtClean="0">
                          <a:latin typeface="Times New Roman" pitchFamily="18" charset="0"/>
                          <a:cs typeface="Times New Roman" pitchFamily="18" charset="0"/>
                        </a:rPr>
                        <a:t>Δεκάδες</a:t>
                      </a:r>
                      <a:endParaRPr lang="el-GR" sz="2400" dirty="0">
                        <a:latin typeface="Times New Roman" pitchFamily="18" charset="0"/>
                        <a:cs typeface="Times New Roman" pitchFamily="18" charset="0"/>
                      </a:endParaRPr>
                    </a:p>
                  </a:txBody>
                  <a:tcPr marL="99060" marR="99060"/>
                </a:tc>
                <a:tc>
                  <a:txBody>
                    <a:bodyPr/>
                    <a:lstStyle/>
                    <a:p>
                      <a:pPr algn="ctr"/>
                      <a:r>
                        <a:rPr lang="el-GR" sz="2400" dirty="0" smtClean="0">
                          <a:latin typeface="Times New Roman" pitchFamily="18" charset="0"/>
                          <a:cs typeface="Times New Roman" pitchFamily="18" charset="0"/>
                        </a:rPr>
                        <a:t>Εκατοντάδες</a:t>
                      </a:r>
                      <a:endParaRPr lang="el-GR" sz="2400" dirty="0">
                        <a:latin typeface="Times New Roman" pitchFamily="18" charset="0"/>
                        <a:cs typeface="Times New Roman" pitchFamily="18" charset="0"/>
                      </a:endParaRPr>
                    </a:p>
                  </a:txBody>
                  <a:tcPr marL="99060" marR="99060"/>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2400" dirty="0" err="1" smtClean="0">
                          <a:latin typeface="Times New Roman" pitchFamily="18" charset="0"/>
                          <a:cs typeface="Times New Roman" pitchFamily="18" charset="0"/>
                        </a:rPr>
                        <a:t>α΄</a:t>
                      </a:r>
                      <a:r>
                        <a:rPr lang="el-GR" sz="2400" dirty="0" smtClean="0">
                          <a:latin typeface="Times New Roman" pitchFamily="18" charset="0"/>
                          <a:cs typeface="Times New Roman" pitchFamily="18" charset="0"/>
                        </a:rPr>
                        <a:t>= 1</a:t>
                      </a:r>
                      <a:endParaRPr lang="el-GR" sz="2400" dirty="0">
                        <a:latin typeface="Times New Roman" pitchFamily="18" charset="0"/>
                        <a:cs typeface="Times New Roman" pitchFamily="18" charset="0"/>
                      </a:endParaRPr>
                    </a:p>
                  </a:txBody>
                  <a:tcPr marL="99060" marR="9906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2400" dirty="0" err="1" smtClean="0">
                          <a:latin typeface="Times New Roman" panose="02020603050405020304" pitchFamily="18" charset="0"/>
                          <a:cs typeface="Times New Roman" panose="02020603050405020304" pitchFamily="18" charset="0"/>
                        </a:rPr>
                        <a:t>ι΄</a:t>
                      </a:r>
                      <a:r>
                        <a:rPr lang="el-GR" sz="2400" dirty="0" smtClean="0">
                          <a:latin typeface="Times New Roman" panose="02020603050405020304" pitchFamily="18" charset="0"/>
                          <a:cs typeface="Times New Roman" panose="02020603050405020304" pitchFamily="18" charset="0"/>
                        </a:rPr>
                        <a:t> = 10</a:t>
                      </a:r>
                      <a:endParaRPr lang="el-GR" sz="2400" dirty="0">
                        <a:latin typeface="Times New Roman" pitchFamily="18" charset="0"/>
                        <a:cs typeface="Times New Roman" pitchFamily="18" charset="0"/>
                      </a:endParaRPr>
                    </a:p>
                  </a:txBody>
                  <a:tcPr marL="99060" marR="99060"/>
                </a:tc>
                <a:tc>
                  <a:txBody>
                    <a:bodyPr/>
                    <a:lstStyle/>
                    <a:p>
                      <a:pPr algn="ctr"/>
                      <a:r>
                        <a:rPr lang="el-GR" sz="2400" dirty="0" err="1" smtClean="0">
                          <a:latin typeface="Times New Roman" panose="02020603050405020304" pitchFamily="18" charset="0"/>
                          <a:cs typeface="Times New Roman" panose="02020603050405020304" pitchFamily="18" charset="0"/>
                        </a:rPr>
                        <a:t>ρ΄</a:t>
                      </a:r>
                      <a:r>
                        <a:rPr lang="el-GR" sz="2400" dirty="0" smtClean="0">
                          <a:latin typeface="Times New Roman" panose="02020603050405020304" pitchFamily="18" charset="0"/>
                          <a:cs typeface="Times New Roman" panose="02020603050405020304" pitchFamily="18" charset="0"/>
                        </a:rPr>
                        <a:t>= 100</a:t>
                      </a:r>
                      <a:endParaRPr lang="el-GR" sz="2400" dirty="0">
                        <a:latin typeface="Times New Roman" pitchFamily="18" charset="0"/>
                        <a:cs typeface="Times New Roman" pitchFamily="18" charset="0"/>
                      </a:endParaRPr>
                    </a:p>
                  </a:txBody>
                  <a:tcPr marL="99060" marR="99060"/>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2400" dirty="0" err="1" smtClean="0">
                          <a:latin typeface="Times New Roman" pitchFamily="18" charset="0"/>
                          <a:cs typeface="Times New Roman" pitchFamily="18" charset="0"/>
                        </a:rPr>
                        <a:t>β΄</a:t>
                      </a:r>
                      <a:r>
                        <a:rPr lang="el-GR" sz="2400" dirty="0" smtClean="0">
                          <a:latin typeface="Times New Roman" pitchFamily="18" charset="0"/>
                          <a:cs typeface="Times New Roman" pitchFamily="18" charset="0"/>
                        </a:rPr>
                        <a:t>= 2</a:t>
                      </a:r>
                      <a:endParaRPr lang="el-GR" sz="2400" dirty="0">
                        <a:latin typeface="Times New Roman" pitchFamily="18" charset="0"/>
                        <a:cs typeface="Times New Roman" pitchFamily="18" charset="0"/>
                      </a:endParaRPr>
                    </a:p>
                  </a:txBody>
                  <a:tcPr marL="99060" marR="9906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2400" dirty="0" err="1" smtClean="0">
                          <a:latin typeface="Times New Roman" panose="02020603050405020304" pitchFamily="18" charset="0"/>
                          <a:cs typeface="Times New Roman" panose="02020603050405020304" pitchFamily="18" charset="0"/>
                        </a:rPr>
                        <a:t>κ΄</a:t>
                      </a:r>
                      <a:r>
                        <a:rPr lang="el-GR" sz="2400" dirty="0" smtClean="0">
                          <a:latin typeface="Times New Roman" panose="02020603050405020304" pitchFamily="18" charset="0"/>
                          <a:cs typeface="Times New Roman" panose="02020603050405020304" pitchFamily="18" charset="0"/>
                        </a:rPr>
                        <a:t>= 20</a:t>
                      </a:r>
                      <a:endParaRPr lang="el-GR" sz="2400" dirty="0">
                        <a:latin typeface="Times New Roman" pitchFamily="18" charset="0"/>
                        <a:cs typeface="Times New Roman" pitchFamily="18" charset="0"/>
                      </a:endParaRPr>
                    </a:p>
                  </a:txBody>
                  <a:tcPr marL="99060" marR="99060"/>
                </a:tc>
                <a:tc>
                  <a:txBody>
                    <a:bodyPr/>
                    <a:lstStyle/>
                    <a:p>
                      <a:pPr algn="ctr"/>
                      <a:r>
                        <a:rPr lang="el-GR" sz="2400" dirty="0" err="1" smtClean="0">
                          <a:latin typeface="Times New Roman" panose="02020603050405020304" pitchFamily="18" charset="0"/>
                          <a:cs typeface="Times New Roman" panose="02020603050405020304" pitchFamily="18" charset="0"/>
                        </a:rPr>
                        <a:t>σ΄</a:t>
                      </a:r>
                      <a:r>
                        <a:rPr lang="el-GR" sz="2400" dirty="0" smtClean="0">
                          <a:latin typeface="Times New Roman" panose="02020603050405020304" pitchFamily="18" charset="0"/>
                          <a:cs typeface="Times New Roman" panose="02020603050405020304" pitchFamily="18" charset="0"/>
                        </a:rPr>
                        <a:t>= 200</a:t>
                      </a:r>
                      <a:endParaRPr lang="el-GR" sz="2400" dirty="0">
                        <a:latin typeface="Times New Roman" pitchFamily="18" charset="0"/>
                        <a:cs typeface="Times New Roman" pitchFamily="18" charset="0"/>
                      </a:endParaRPr>
                    </a:p>
                  </a:txBody>
                  <a:tcPr marL="99060" marR="99060"/>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2400" dirty="0" err="1" smtClean="0">
                          <a:latin typeface="Times New Roman" pitchFamily="18" charset="0"/>
                          <a:cs typeface="Times New Roman" pitchFamily="18" charset="0"/>
                        </a:rPr>
                        <a:t>γ΄</a:t>
                      </a:r>
                      <a:r>
                        <a:rPr lang="el-GR" sz="2400" dirty="0" smtClean="0">
                          <a:latin typeface="Times New Roman" pitchFamily="18" charset="0"/>
                          <a:cs typeface="Times New Roman" pitchFamily="18" charset="0"/>
                        </a:rPr>
                        <a:t>= 3</a:t>
                      </a:r>
                      <a:endParaRPr lang="el-GR" sz="2400" dirty="0">
                        <a:latin typeface="Times New Roman" pitchFamily="18" charset="0"/>
                        <a:cs typeface="Times New Roman" pitchFamily="18" charset="0"/>
                      </a:endParaRPr>
                    </a:p>
                  </a:txBody>
                  <a:tcPr marL="99060" marR="9906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2400" dirty="0" err="1" smtClean="0">
                          <a:latin typeface="Times New Roman" panose="02020603050405020304" pitchFamily="18" charset="0"/>
                          <a:cs typeface="Times New Roman" panose="02020603050405020304" pitchFamily="18" charset="0"/>
                        </a:rPr>
                        <a:t>λ΄</a:t>
                      </a:r>
                      <a:r>
                        <a:rPr lang="el-GR" sz="2400" dirty="0" smtClean="0">
                          <a:latin typeface="Times New Roman" panose="02020603050405020304" pitchFamily="18" charset="0"/>
                          <a:cs typeface="Times New Roman" panose="02020603050405020304" pitchFamily="18" charset="0"/>
                        </a:rPr>
                        <a:t>= 30</a:t>
                      </a:r>
                      <a:endParaRPr lang="el-GR" sz="2400" dirty="0">
                        <a:latin typeface="Times New Roman" pitchFamily="18" charset="0"/>
                        <a:cs typeface="Times New Roman" pitchFamily="18" charset="0"/>
                      </a:endParaRPr>
                    </a:p>
                  </a:txBody>
                  <a:tcPr marL="99060" marR="99060"/>
                </a:tc>
                <a:tc>
                  <a:txBody>
                    <a:bodyPr/>
                    <a:lstStyle/>
                    <a:p>
                      <a:pPr algn="ctr"/>
                      <a:r>
                        <a:rPr lang="el-GR" sz="2400" dirty="0" err="1" smtClean="0">
                          <a:latin typeface="Times New Roman" panose="02020603050405020304" pitchFamily="18" charset="0"/>
                          <a:cs typeface="Times New Roman" panose="02020603050405020304" pitchFamily="18" charset="0"/>
                        </a:rPr>
                        <a:t>τ΄</a:t>
                      </a:r>
                      <a:r>
                        <a:rPr lang="el-GR" sz="2400" dirty="0" smtClean="0">
                          <a:latin typeface="Times New Roman" panose="02020603050405020304" pitchFamily="18" charset="0"/>
                          <a:cs typeface="Times New Roman" panose="02020603050405020304" pitchFamily="18" charset="0"/>
                        </a:rPr>
                        <a:t>= 300</a:t>
                      </a:r>
                      <a:endParaRPr lang="el-GR" sz="2400" dirty="0">
                        <a:latin typeface="Times New Roman" pitchFamily="18" charset="0"/>
                        <a:cs typeface="Times New Roman" pitchFamily="18" charset="0"/>
                      </a:endParaRPr>
                    </a:p>
                  </a:txBody>
                  <a:tcPr marL="99060" marR="99060"/>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2400" dirty="0" err="1" smtClean="0">
                          <a:latin typeface="Times New Roman" pitchFamily="18" charset="0"/>
                          <a:cs typeface="Times New Roman" pitchFamily="18" charset="0"/>
                        </a:rPr>
                        <a:t>δ΄</a:t>
                      </a:r>
                      <a:r>
                        <a:rPr lang="el-GR" sz="2400" dirty="0" smtClean="0">
                          <a:latin typeface="Times New Roman" pitchFamily="18" charset="0"/>
                          <a:cs typeface="Times New Roman" pitchFamily="18" charset="0"/>
                        </a:rPr>
                        <a:t>= 4</a:t>
                      </a:r>
                      <a:endParaRPr lang="el-GR" sz="2400" dirty="0">
                        <a:latin typeface="Times New Roman" pitchFamily="18" charset="0"/>
                        <a:cs typeface="Times New Roman" pitchFamily="18" charset="0"/>
                      </a:endParaRPr>
                    </a:p>
                  </a:txBody>
                  <a:tcPr marL="99060" marR="99060"/>
                </a:tc>
                <a:tc>
                  <a:txBody>
                    <a:bodyPr/>
                    <a:lstStyle/>
                    <a:p>
                      <a:pPr algn="ctr"/>
                      <a:r>
                        <a:rPr lang="el-GR" sz="2400" dirty="0" err="1" smtClean="0">
                          <a:latin typeface="Times New Roman" panose="02020603050405020304" pitchFamily="18" charset="0"/>
                          <a:cs typeface="Times New Roman" panose="02020603050405020304" pitchFamily="18" charset="0"/>
                        </a:rPr>
                        <a:t>μ΄</a:t>
                      </a:r>
                      <a:r>
                        <a:rPr lang="el-GR" sz="2400" dirty="0" smtClean="0">
                          <a:latin typeface="Times New Roman" panose="02020603050405020304" pitchFamily="18" charset="0"/>
                          <a:cs typeface="Times New Roman" panose="02020603050405020304" pitchFamily="18" charset="0"/>
                        </a:rPr>
                        <a:t>= 40</a:t>
                      </a:r>
                      <a:endParaRPr lang="el-GR" sz="2400" dirty="0">
                        <a:latin typeface="Times New Roman" pitchFamily="18" charset="0"/>
                        <a:cs typeface="Times New Roman" pitchFamily="18" charset="0"/>
                      </a:endParaRPr>
                    </a:p>
                  </a:txBody>
                  <a:tcPr marL="99060" marR="99060"/>
                </a:tc>
                <a:tc>
                  <a:txBody>
                    <a:bodyPr/>
                    <a:lstStyle/>
                    <a:p>
                      <a:pPr algn="ctr"/>
                      <a:r>
                        <a:rPr lang="el-GR" sz="2400" dirty="0" err="1" smtClean="0">
                          <a:latin typeface="Times New Roman" panose="02020603050405020304" pitchFamily="18" charset="0"/>
                          <a:cs typeface="Times New Roman" panose="02020603050405020304" pitchFamily="18" charset="0"/>
                        </a:rPr>
                        <a:t>υ΄</a:t>
                      </a:r>
                      <a:r>
                        <a:rPr lang="el-GR" sz="2400" dirty="0" smtClean="0">
                          <a:latin typeface="Times New Roman" panose="02020603050405020304" pitchFamily="18" charset="0"/>
                          <a:cs typeface="Times New Roman" panose="02020603050405020304" pitchFamily="18" charset="0"/>
                        </a:rPr>
                        <a:t>= 400</a:t>
                      </a:r>
                      <a:endParaRPr lang="el-GR" sz="2400" dirty="0">
                        <a:latin typeface="Times New Roman" pitchFamily="18" charset="0"/>
                        <a:cs typeface="Times New Roman" pitchFamily="18" charset="0"/>
                      </a:endParaRPr>
                    </a:p>
                  </a:txBody>
                  <a:tcPr marL="99060" marR="99060"/>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2400" dirty="0" err="1" smtClean="0">
                          <a:latin typeface="Times New Roman" pitchFamily="18" charset="0"/>
                          <a:cs typeface="Times New Roman" pitchFamily="18" charset="0"/>
                        </a:rPr>
                        <a:t>ε΄</a:t>
                      </a:r>
                      <a:r>
                        <a:rPr lang="el-GR" sz="2400" dirty="0" smtClean="0">
                          <a:latin typeface="Times New Roman" pitchFamily="18" charset="0"/>
                          <a:cs typeface="Times New Roman" pitchFamily="18" charset="0"/>
                        </a:rPr>
                        <a:t>= 5</a:t>
                      </a:r>
                      <a:endParaRPr lang="el-GR" sz="2400" dirty="0">
                        <a:latin typeface="Times New Roman" pitchFamily="18" charset="0"/>
                        <a:cs typeface="Times New Roman" pitchFamily="18" charset="0"/>
                      </a:endParaRPr>
                    </a:p>
                  </a:txBody>
                  <a:tcPr marL="99060" marR="99060"/>
                </a:tc>
                <a:tc>
                  <a:txBody>
                    <a:bodyPr/>
                    <a:lstStyle/>
                    <a:p>
                      <a:pPr algn="ctr"/>
                      <a:r>
                        <a:rPr lang="el-GR" sz="2400" dirty="0" err="1" smtClean="0">
                          <a:latin typeface="Times New Roman" panose="02020603050405020304" pitchFamily="18" charset="0"/>
                          <a:cs typeface="Times New Roman" panose="02020603050405020304" pitchFamily="18" charset="0"/>
                        </a:rPr>
                        <a:t>ν΄</a:t>
                      </a:r>
                      <a:r>
                        <a:rPr lang="el-GR" sz="2400" dirty="0" smtClean="0">
                          <a:latin typeface="Times New Roman" panose="02020603050405020304" pitchFamily="18" charset="0"/>
                          <a:cs typeface="Times New Roman" panose="02020603050405020304" pitchFamily="18" charset="0"/>
                        </a:rPr>
                        <a:t>= 50</a:t>
                      </a:r>
                      <a:endParaRPr lang="el-GR" sz="2400" dirty="0">
                        <a:latin typeface="Times New Roman" pitchFamily="18" charset="0"/>
                        <a:cs typeface="Times New Roman" pitchFamily="18" charset="0"/>
                      </a:endParaRPr>
                    </a:p>
                  </a:txBody>
                  <a:tcPr marL="99060" marR="99060"/>
                </a:tc>
                <a:tc>
                  <a:txBody>
                    <a:bodyPr/>
                    <a:lstStyle/>
                    <a:p>
                      <a:pPr algn="ctr"/>
                      <a:r>
                        <a:rPr lang="el-GR" sz="2400" dirty="0" err="1" smtClean="0">
                          <a:latin typeface="Times New Roman" panose="02020603050405020304" pitchFamily="18" charset="0"/>
                          <a:cs typeface="Times New Roman" panose="02020603050405020304" pitchFamily="18" charset="0"/>
                        </a:rPr>
                        <a:t>φ΄</a:t>
                      </a:r>
                      <a:r>
                        <a:rPr lang="el-GR" sz="2400" dirty="0" smtClean="0">
                          <a:latin typeface="Times New Roman" panose="02020603050405020304" pitchFamily="18" charset="0"/>
                          <a:cs typeface="Times New Roman" panose="02020603050405020304" pitchFamily="18" charset="0"/>
                        </a:rPr>
                        <a:t>= 500</a:t>
                      </a:r>
                      <a:endParaRPr lang="el-GR" sz="2400" dirty="0">
                        <a:latin typeface="Times New Roman" pitchFamily="18" charset="0"/>
                        <a:cs typeface="Times New Roman" pitchFamily="18" charset="0"/>
                      </a:endParaRPr>
                    </a:p>
                  </a:txBody>
                  <a:tcPr marL="99060" marR="99060"/>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2400" dirty="0" err="1" smtClean="0">
                          <a:latin typeface="Times New Roman" pitchFamily="18" charset="0"/>
                          <a:cs typeface="Times New Roman" pitchFamily="18" charset="0"/>
                        </a:rPr>
                        <a:t>ς΄</a:t>
                      </a:r>
                      <a:r>
                        <a:rPr lang="el-GR" sz="2400" dirty="0" smtClean="0">
                          <a:latin typeface="Times New Roman" pitchFamily="18" charset="0"/>
                          <a:cs typeface="Times New Roman" pitchFamily="18" charset="0"/>
                        </a:rPr>
                        <a:t>= 6</a:t>
                      </a:r>
                      <a:endParaRPr lang="el-GR" sz="2400" dirty="0">
                        <a:latin typeface="Times New Roman" pitchFamily="18" charset="0"/>
                        <a:cs typeface="Times New Roman" pitchFamily="18" charset="0"/>
                      </a:endParaRPr>
                    </a:p>
                  </a:txBody>
                  <a:tcPr marL="99060" marR="99060"/>
                </a:tc>
                <a:tc>
                  <a:txBody>
                    <a:bodyPr/>
                    <a:lstStyle/>
                    <a:p>
                      <a:pPr algn="ctr"/>
                      <a:r>
                        <a:rPr lang="el-GR" sz="2400" dirty="0" err="1" smtClean="0">
                          <a:latin typeface="Times New Roman" panose="02020603050405020304" pitchFamily="18" charset="0"/>
                          <a:cs typeface="Times New Roman" panose="02020603050405020304" pitchFamily="18" charset="0"/>
                        </a:rPr>
                        <a:t>ξ΄</a:t>
                      </a:r>
                      <a:r>
                        <a:rPr lang="el-GR" sz="2400" dirty="0" smtClean="0">
                          <a:latin typeface="Times New Roman" panose="02020603050405020304" pitchFamily="18" charset="0"/>
                          <a:cs typeface="Times New Roman" panose="02020603050405020304" pitchFamily="18" charset="0"/>
                        </a:rPr>
                        <a:t>= 60</a:t>
                      </a:r>
                      <a:endParaRPr lang="el-GR" sz="2400" dirty="0">
                        <a:latin typeface="Times New Roman" pitchFamily="18" charset="0"/>
                        <a:cs typeface="Times New Roman" pitchFamily="18" charset="0"/>
                      </a:endParaRPr>
                    </a:p>
                  </a:txBody>
                  <a:tcPr marL="99060" marR="99060"/>
                </a:tc>
                <a:tc>
                  <a:txBody>
                    <a:bodyPr/>
                    <a:lstStyle/>
                    <a:p>
                      <a:pPr algn="ctr"/>
                      <a:r>
                        <a:rPr lang="el-GR" sz="2400" dirty="0" err="1" smtClean="0">
                          <a:latin typeface="Times New Roman" panose="02020603050405020304" pitchFamily="18" charset="0"/>
                          <a:cs typeface="Times New Roman" panose="02020603050405020304" pitchFamily="18" charset="0"/>
                        </a:rPr>
                        <a:t>χ΄</a:t>
                      </a:r>
                      <a:r>
                        <a:rPr lang="el-GR" sz="2400" dirty="0" smtClean="0">
                          <a:latin typeface="Times New Roman" panose="02020603050405020304" pitchFamily="18" charset="0"/>
                          <a:cs typeface="Times New Roman" panose="02020603050405020304" pitchFamily="18" charset="0"/>
                        </a:rPr>
                        <a:t>= 600</a:t>
                      </a:r>
                      <a:endParaRPr lang="el-GR" sz="2400" dirty="0">
                        <a:latin typeface="Times New Roman" pitchFamily="18" charset="0"/>
                        <a:cs typeface="Times New Roman" pitchFamily="18" charset="0"/>
                      </a:endParaRPr>
                    </a:p>
                  </a:txBody>
                  <a:tcPr marL="99060" marR="99060"/>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2400" dirty="0" err="1" smtClean="0">
                          <a:latin typeface="Times New Roman" pitchFamily="18" charset="0"/>
                          <a:cs typeface="Times New Roman" pitchFamily="18" charset="0"/>
                        </a:rPr>
                        <a:t>ζ΄</a:t>
                      </a:r>
                      <a:r>
                        <a:rPr lang="el-GR" sz="2400" dirty="0" smtClean="0">
                          <a:latin typeface="Times New Roman" pitchFamily="18" charset="0"/>
                          <a:cs typeface="Times New Roman" pitchFamily="18" charset="0"/>
                        </a:rPr>
                        <a:t>= 7</a:t>
                      </a:r>
                      <a:endParaRPr lang="el-GR" sz="2400" dirty="0">
                        <a:latin typeface="Times New Roman" pitchFamily="18" charset="0"/>
                        <a:cs typeface="Times New Roman" pitchFamily="18" charset="0"/>
                      </a:endParaRPr>
                    </a:p>
                  </a:txBody>
                  <a:tcPr marL="99060" marR="99060"/>
                </a:tc>
                <a:tc>
                  <a:txBody>
                    <a:bodyPr/>
                    <a:lstStyle/>
                    <a:p>
                      <a:pPr algn="ctr"/>
                      <a:r>
                        <a:rPr lang="el-GR" sz="2400" dirty="0" smtClean="0">
                          <a:latin typeface="Times New Roman" panose="02020603050405020304" pitchFamily="18" charset="0"/>
                          <a:cs typeface="Times New Roman" panose="02020603050405020304" pitchFamily="18" charset="0"/>
                        </a:rPr>
                        <a:t>ο΄=70</a:t>
                      </a:r>
                      <a:endParaRPr lang="el-GR" sz="2400" dirty="0">
                        <a:latin typeface="Times New Roman" pitchFamily="18" charset="0"/>
                        <a:cs typeface="Times New Roman" pitchFamily="18" charset="0"/>
                      </a:endParaRPr>
                    </a:p>
                  </a:txBody>
                  <a:tcPr marL="99060" marR="99060"/>
                </a:tc>
                <a:tc>
                  <a:txBody>
                    <a:bodyPr/>
                    <a:lstStyle/>
                    <a:p>
                      <a:pPr algn="ctr"/>
                      <a:r>
                        <a:rPr lang="el-GR" sz="2400" dirty="0" err="1" smtClean="0">
                          <a:latin typeface="Times New Roman" panose="02020603050405020304" pitchFamily="18" charset="0"/>
                          <a:cs typeface="Times New Roman" panose="02020603050405020304" pitchFamily="18" charset="0"/>
                        </a:rPr>
                        <a:t>ψ΄</a:t>
                      </a:r>
                      <a:r>
                        <a:rPr lang="el-GR" sz="2400" dirty="0" smtClean="0">
                          <a:latin typeface="Times New Roman" panose="02020603050405020304" pitchFamily="18" charset="0"/>
                          <a:cs typeface="Times New Roman" panose="02020603050405020304" pitchFamily="18" charset="0"/>
                        </a:rPr>
                        <a:t>= 700</a:t>
                      </a:r>
                      <a:endParaRPr lang="el-GR" sz="2400" dirty="0">
                        <a:latin typeface="Times New Roman" pitchFamily="18" charset="0"/>
                        <a:cs typeface="Times New Roman" pitchFamily="18" charset="0"/>
                      </a:endParaRPr>
                    </a:p>
                  </a:txBody>
                  <a:tcPr marL="99060" marR="99060"/>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2400" dirty="0" err="1" smtClean="0">
                          <a:latin typeface="Times New Roman" pitchFamily="18" charset="0"/>
                          <a:cs typeface="Times New Roman" pitchFamily="18" charset="0"/>
                        </a:rPr>
                        <a:t>η΄</a:t>
                      </a:r>
                      <a:r>
                        <a:rPr lang="el-GR" sz="2400" dirty="0" smtClean="0">
                          <a:latin typeface="Times New Roman" pitchFamily="18" charset="0"/>
                          <a:cs typeface="Times New Roman" pitchFamily="18" charset="0"/>
                        </a:rPr>
                        <a:t>= 8</a:t>
                      </a:r>
                      <a:endParaRPr lang="el-GR" sz="2400" dirty="0">
                        <a:latin typeface="Times New Roman" pitchFamily="18" charset="0"/>
                        <a:cs typeface="Times New Roman" pitchFamily="18" charset="0"/>
                      </a:endParaRPr>
                    </a:p>
                  </a:txBody>
                  <a:tcPr marL="99060" marR="99060"/>
                </a:tc>
                <a:tc>
                  <a:txBody>
                    <a:bodyPr/>
                    <a:lstStyle/>
                    <a:p>
                      <a:pPr algn="ctr"/>
                      <a:r>
                        <a:rPr lang="el-GR" sz="2400" dirty="0" err="1" smtClean="0">
                          <a:latin typeface="Times New Roman" panose="02020603050405020304" pitchFamily="18" charset="0"/>
                          <a:cs typeface="Times New Roman" panose="02020603050405020304" pitchFamily="18" charset="0"/>
                        </a:rPr>
                        <a:t>π΄</a:t>
                      </a:r>
                      <a:r>
                        <a:rPr lang="el-GR" sz="2400" dirty="0" smtClean="0">
                          <a:latin typeface="Times New Roman" panose="02020603050405020304" pitchFamily="18" charset="0"/>
                          <a:cs typeface="Times New Roman" panose="02020603050405020304" pitchFamily="18" charset="0"/>
                        </a:rPr>
                        <a:t>= 80</a:t>
                      </a:r>
                      <a:endParaRPr lang="el-GR" sz="2400" dirty="0">
                        <a:latin typeface="Times New Roman" pitchFamily="18" charset="0"/>
                        <a:cs typeface="Times New Roman" pitchFamily="18" charset="0"/>
                      </a:endParaRPr>
                    </a:p>
                  </a:txBody>
                  <a:tcPr marL="99060" marR="99060"/>
                </a:tc>
                <a:tc>
                  <a:txBody>
                    <a:bodyPr/>
                    <a:lstStyle/>
                    <a:p>
                      <a:pPr algn="ctr"/>
                      <a:r>
                        <a:rPr lang="el-GR" sz="2400" dirty="0" err="1" smtClean="0">
                          <a:latin typeface="Times New Roman" panose="02020603050405020304" pitchFamily="18" charset="0"/>
                          <a:cs typeface="Times New Roman" panose="02020603050405020304" pitchFamily="18" charset="0"/>
                        </a:rPr>
                        <a:t>ω΄</a:t>
                      </a:r>
                      <a:r>
                        <a:rPr lang="el-GR" sz="2400" dirty="0" smtClean="0">
                          <a:latin typeface="Times New Roman" panose="02020603050405020304" pitchFamily="18" charset="0"/>
                          <a:cs typeface="Times New Roman" panose="02020603050405020304" pitchFamily="18" charset="0"/>
                        </a:rPr>
                        <a:t>= 800</a:t>
                      </a:r>
                      <a:endParaRPr lang="el-GR" sz="2400" dirty="0">
                        <a:latin typeface="Times New Roman" pitchFamily="18" charset="0"/>
                        <a:cs typeface="Times New Roman" pitchFamily="18" charset="0"/>
                      </a:endParaRPr>
                    </a:p>
                  </a:txBody>
                  <a:tcPr marL="99060" marR="99060"/>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2400" dirty="0" err="1" smtClean="0">
                          <a:latin typeface="Times New Roman" pitchFamily="18" charset="0"/>
                          <a:cs typeface="Times New Roman" pitchFamily="18" charset="0"/>
                        </a:rPr>
                        <a:t>θ΄</a:t>
                      </a:r>
                      <a:r>
                        <a:rPr lang="el-GR" sz="2400" dirty="0" smtClean="0">
                          <a:latin typeface="Times New Roman" pitchFamily="18" charset="0"/>
                          <a:cs typeface="Times New Roman" pitchFamily="18" charset="0"/>
                        </a:rPr>
                        <a:t>= 9</a:t>
                      </a:r>
                      <a:endParaRPr lang="el-GR" sz="2400" dirty="0">
                        <a:latin typeface="Times New Roman" pitchFamily="18" charset="0"/>
                        <a:cs typeface="Times New Roman" pitchFamily="18" charset="0"/>
                      </a:endParaRPr>
                    </a:p>
                  </a:txBody>
                  <a:tcPr marL="99060" marR="99060"/>
                </a:tc>
                <a:tc>
                  <a:txBody>
                    <a:bodyPr/>
                    <a:lstStyle/>
                    <a:p>
                      <a:pPr algn="ctr"/>
                      <a:r>
                        <a:rPr lang="el-GR" sz="2400" dirty="0" smtClean="0">
                          <a:latin typeface="Times New Roman" panose="02020603050405020304" pitchFamily="18" charset="0"/>
                          <a:cs typeface="Times New Roman" panose="02020603050405020304" pitchFamily="18" charset="0"/>
                        </a:rPr>
                        <a:t>Ϟ΄/</a:t>
                      </a:r>
                      <a:r>
                        <a:rPr lang="en-US" sz="2400" dirty="0" smtClean="0">
                          <a:latin typeface="Times New Roman" panose="02020603050405020304" pitchFamily="18" charset="0"/>
                          <a:cs typeface="Times New Roman" panose="02020603050405020304" pitchFamily="18" charset="0"/>
                        </a:rPr>
                        <a:t>q</a:t>
                      </a:r>
                      <a:r>
                        <a:rPr lang="el-GR" sz="2400" dirty="0" smtClean="0">
                          <a:latin typeface="Times New Roman" panose="02020603050405020304" pitchFamily="18" charset="0"/>
                          <a:cs typeface="Times New Roman" panose="02020603050405020304" pitchFamily="18" charset="0"/>
                        </a:rPr>
                        <a:t>΄= 90</a:t>
                      </a:r>
                      <a:endParaRPr lang="el-GR" sz="2400" dirty="0">
                        <a:latin typeface="Times New Roman" pitchFamily="18" charset="0"/>
                        <a:cs typeface="Times New Roman" pitchFamily="18" charset="0"/>
                      </a:endParaRPr>
                    </a:p>
                  </a:txBody>
                  <a:tcPr marL="99060" marR="99060"/>
                </a:tc>
                <a:tc>
                  <a:txBody>
                    <a:bodyPr/>
                    <a:lstStyle/>
                    <a:p>
                      <a:pPr algn="ctr"/>
                      <a:r>
                        <a:rPr lang="el-GR" sz="2400" dirty="0" smtClean="0">
                          <a:latin typeface="Times New Roman" panose="02020603050405020304" pitchFamily="18" charset="0"/>
                          <a:cs typeface="Times New Roman" panose="02020603050405020304" pitchFamily="18" charset="0"/>
                        </a:rPr>
                        <a:t>Ϡ΄= 900</a:t>
                      </a:r>
                      <a:endParaRPr lang="el-GR" sz="2400" dirty="0">
                        <a:latin typeface="Times New Roman" pitchFamily="18" charset="0"/>
                        <a:cs typeface="Times New Roman" pitchFamily="18" charset="0"/>
                      </a:endParaRPr>
                    </a:p>
                  </a:txBody>
                  <a:tcPr marL="99060" marR="99060"/>
                </a:tc>
              </a:tr>
            </a:tbl>
          </a:graphicData>
        </a:graphic>
      </p:graphicFrame>
      <p:sp>
        <p:nvSpPr>
          <p:cNvPr id="5" name="4 - Θέση αριθμού διαφάνειας"/>
          <p:cNvSpPr>
            <a:spLocks noGrp="1"/>
          </p:cNvSpPr>
          <p:nvPr>
            <p:ph type="sldNum" sz="quarter" idx="12"/>
          </p:nvPr>
        </p:nvSpPr>
        <p:spPr/>
        <p:txBody>
          <a:bodyPr/>
          <a:lstStyle/>
          <a:p>
            <a:fld id="{1E90A5AF-304C-4587-80F0-6AF980070B5B}" type="slidenum">
              <a:rPr lang="el-GR" smtClean="0"/>
              <a:pPr/>
              <a:t>4</a:t>
            </a:fld>
            <a:endParaRPr lang="el-G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a:t>ΧΡΟΝΟΣ ΣΤΗΝ ΑΡΧΑΙΑ ΕΛΛΑΔΑ </a:t>
            </a:r>
            <a:endParaRPr lang="el-GR" sz="3600" dirty="0"/>
          </a:p>
        </p:txBody>
      </p:sp>
      <p:sp>
        <p:nvSpPr>
          <p:cNvPr id="3" name="Θέση περιεχομένου 2"/>
          <p:cNvSpPr>
            <a:spLocks noGrp="1"/>
          </p:cNvSpPr>
          <p:nvPr>
            <p:ph idx="1"/>
          </p:nvPr>
        </p:nvSpPr>
        <p:spPr/>
        <p:txBody>
          <a:bodyPr>
            <a:normAutofit fontScale="85000" lnSpcReduction="10000"/>
          </a:bodyPr>
          <a:lstStyle/>
          <a:p>
            <a:pPr algn="ctr">
              <a:lnSpc>
                <a:spcPct val="200000"/>
              </a:lnSpc>
            </a:pPr>
            <a:r>
              <a:rPr lang="el-GR" sz="2400" b="1" dirty="0" smtClean="0"/>
              <a:t>ΣΗΜΑΝΤΙΚΗ ΕΠΙΣΗΜΑΝΣΗ</a:t>
            </a:r>
          </a:p>
          <a:p>
            <a:pPr marL="0" indent="0" algn="just">
              <a:lnSpc>
                <a:spcPct val="200000"/>
              </a:lnSpc>
              <a:buNone/>
            </a:pPr>
            <a:r>
              <a:rPr lang="el-GR" sz="2400" b="1" dirty="0"/>
              <a:t>	</a:t>
            </a:r>
            <a:r>
              <a:rPr lang="el-GR" sz="2000" dirty="0" smtClean="0"/>
              <a:t>Ο ιστορικός </a:t>
            </a:r>
            <a:r>
              <a:rPr lang="el-GR" sz="2000" dirty="0" smtClean="0">
                <a:solidFill>
                  <a:srgbClr val="FF0000"/>
                </a:solidFill>
              </a:rPr>
              <a:t>Τίμαιος ο </a:t>
            </a:r>
            <a:r>
              <a:rPr lang="el-GR" sz="2000" dirty="0" err="1" smtClean="0">
                <a:solidFill>
                  <a:srgbClr val="FF0000"/>
                </a:solidFill>
              </a:rPr>
              <a:t>Ταυρομενίτης</a:t>
            </a:r>
            <a:r>
              <a:rPr lang="el-GR" sz="2000" dirty="0" smtClean="0">
                <a:solidFill>
                  <a:srgbClr val="FF0000"/>
                </a:solidFill>
              </a:rPr>
              <a:t> (359-260 </a:t>
            </a:r>
            <a:r>
              <a:rPr lang="el-GR" sz="2000" dirty="0" err="1" smtClean="0">
                <a:solidFill>
                  <a:srgbClr val="FF0000"/>
                </a:solidFill>
              </a:rPr>
              <a:t>π.Χ.</a:t>
            </a:r>
            <a:r>
              <a:rPr lang="el-GR" sz="2000" dirty="0" smtClean="0">
                <a:solidFill>
                  <a:srgbClr val="FF0000"/>
                </a:solidFill>
              </a:rPr>
              <a:t>)</a:t>
            </a:r>
            <a:r>
              <a:rPr lang="el-GR" sz="2000" dirty="0" smtClean="0"/>
              <a:t> στο χαμένο έργο του </a:t>
            </a:r>
            <a:r>
              <a:rPr lang="el-GR" sz="2000" dirty="0" err="1" smtClean="0">
                <a:solidFill>
                  <a:srgbClr val="0070C0"/>
                </a:solidFill>
              </a:rPr>
              <a:t>Ολυμπιονίκαι</a:t>
            </a:r>
            <a:r>
              <a:rPr lang="el-GR" sz="2000" dirty="0" smtClean="0">
                <a:solidFill>
                  <a:srgbClr val="0070C0"/>
                </a:solidFill>
              </a:rPr>
              <a:t> (280 </a:t>
            </a:r>
            <a:r>
              <a:rPr lang="el-GR" sz="2000" dirty="0" err="1" smtClean="0">
                <a:solidFill>
                  <a:srgbClr val="0070C0"/>
                </a:solidFill>
              </a:rPr>
              <a:t>π.Χ.</a:t>
            </a:r>
            <a:r>
              <a:rPr lang="el-GR" sz="2000" dirty="0" smtClean="0">
                <a:solidFill>
                  <a:srgbClr val="0070C0"/>
                </a:solidFill>
              </a:rPr>
              <a:t> περίπου)</a:t>
            </a:r>
            <a:r>
              <a:rPr lang="el-GR" sz="2000" dirty="0" smtClean="0"/>
              <a:t>, ήταν ο πρώτος που προσπάθησε να συγχρονίσει τους τρεις (3) καταλόγους και μάλιστα σε αντιστοιχία προς την σειρά των Ολυμπιονικών. Η απήχηση της εργασίας του υπήρξε τέτοια που ακόμη και ο σφοδρός πολέμιός του, ιστορικός και γεωγράφος </a:t>
            </a:r>
            <a:r>
              <a:rPr lang="el-GR" sz="2000" dirty="0" smtClean="0">
                <a:solidFill>
                  <a:srgbClr val="FF0000"/>
                </a:solidFill>
              </a:rPr>
              <a:t>Πολύβιος</a:t>
            </a:r>
            <a:r>
              <a:rPr lang="el-GR" sz="2000" dirty="0" smtClean="0"/>
              <a:t> την αναγνώριζε.</a:t>
            </a:r>
          </a:p>
          <a:p>
            <a:pPr algn="ctr">
              <a:lnSpc>
                <a:spcPct val="200000"/>
              </a:lnSpc>
            </a:pPr>
            <a:r>
              <a:rPr lang="el-GR" sz="2000" b="1" dirty="0" smtClean="0"/>
              <a:t>ΤΑΥΡΟΜΕΝΙΟΝ (</a:t>
            </a:r>
            <a:r>
              <a:rPr lang="en-US" sz="2000" b="1" dirty="0" smtClean="0"/>
              <a:t>TAORMINA)</a:t>
            </a:r>
            <a:r>
              <a:rPr lang="el-GR" sz="2000" b="1" dirty="0" smtClean="0"/>
              <a:t>: </a:t>
            </a:r>
          </a:p>
          <a:p>
            <a:pPr marL="0" indent="0" algn="ctr">
              <a:lnSpc>
                <a:spcPct val="200000"/>
              </a:lnSpc>
              <a:buNone/>
            </a:pPr>
            <a:r>
              <a:rPr lang="el-GR" sz="2000" dirty="0" smtClean="0"/>
              <a:t>Πόλη-κράτος στην ανατολική Σικελία. Αποικία των </a:t>
            </a:r>
            <a:r>
              <a:rPr lang="el-GR" sz="2000" dirty="0" err="1" smtClean="0"/>
              <a:t>Ναξίων</a:t>
            </a:r>
            <a:r>
              <a:rPr lang="el-GR" sz="2000" dirty="0" smtClean="0"/>
              <a:t>.</a:t>
            </a:r>
            <a:endParaRPr lang="el-GR" sz="2400" b="1" dirty="0" smtClean="0"/>
          </a:p>
        </p:txBody>
      </p:sp>
    </p:spTree>
    <p:extLst>
      <p:ext uri="{BB962C8B-B14F-4D97-AF65-F5344CB8AC3E}">
        <p14:creationId xmlns:p14="http://schemas.microsoft.com/office/powerpoint/2010/main" val="38608233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a:t>ΧΡΟΝΟΣ ΣΤΗΝ ΑΡΧΑΙΑ ΕΛΛΑΔΑ </a:t>
            </a:r>
            <a:endParaRPr lang="el-GR" sz="3600" dirty="0"/>
          </a:p>
        </p:txBody>
      </p:sp>
      <p:sp>
        <p:nvSpPr>
          <p:cNvPr id="3" name="Θέση περιεχομένου 2"/>
          <p:cNvSpPr>
            <a:spLocks noGrp="1"/>
          </p:cNvSpPr>
          <p:nvPr>
            <p:ph idx="1"/>
          </p:nvPr>
        </p:nvSpPr>
        <p:spPr/>
        <p:txBody>
          <a:bodyPr>
            <a:normAutofit fontScale="85000" lnSpcReduction="10000"/>
          </a:bodyPr>
          <a:lstStyle/>
          <a:p>
            <a:pPr algn="ctr">
              <a:lnSpc>
                <a:spcPct val="200000"/>
              </a:lnSpc>
            </a:pPr>
            <a:r>
              <a:rPr lang="el-GR" sz="2400" b="1" dirty="0" smtClean="0"/>
              <a:t>ΟΛΥΜΠΙΑΔΕΣ (1)</a:t>
            </a:r>
          </a:p>
          <a:p>
            <a:pPr algn="just">
              <a:lnSpc>
                <a:spcPct val="200000"/>
              </a:lnSpc>
            </a:pPr>
            <a:r>
              <a:rPr lang="el-GR" sz="2000" dirty="0" smtClean="0"/>
              <a:t>Η μέτρηση του χρόνου γινόταν, επίσης, και με τις </a:t>
            </a:r>
            <a:r>
              <a:rPr lang="el-GR" sz="2000" dirty="0" smtClean="0">
                <a:solidFill>
                  <a:srgbClr val="FF0000"/>
                </a:solidFill>
              </a:rPr>
              <a:t>Ολυμπιάδες</a:t>
            </a:r>
            <a:r>
              <a:rPr lang="el-GR" sz="2000" dirty="0" smtClean="0"/>
              <a:t>. Σύμφωνα με τον μύθο ο </a:t>
            </a:r>
            <a:r>
              <a:rPr lang="el-GR" sz="2000" dirty="0" smtClean="0">
                <a:solidFill>
                  <a:srgbClr val="0070C0"/>
                </a:solidFill>
              </a:rPr>
              <a:t>Πέλοψ</a:t>
            </a:r>
            <a:r>
              <a:rPr lang="el-GR" sz="2000" dirty="0" smtClean="0"/>
              <a:t>, γιος του </a:t>
            </a:r>
            <a:r>
              <a:rPr lang="el-GR" sz="2000" dirty="0" smtClean="0">
                <a:solidFill>
                  <a:srgbClr val="0070C0"/>
                </a:solidFill>
              </a:rPr>
              <a:t>Ταντάλου</a:t>
            </a:r>
            <a:r>
              <a:rPr lang="el-GR" sz="2000" dirty="0" smtClean="0"/>
              <a:t> νίκησε με τέχνασμα σε αρματοδρομία τον </a:t>
            </a:r>
            <a:r>
              <a:rPr lang="el-GR" sz="2000" dirty="0" smtClean="0">
                <a:solidFill>
                  <a:srgbClr val="0070C0"/>
                </a:solidFill>
              </a:rPr>
              <a:t>Οινόμαο</a:t>
            </a:r>
            <a:r>
              <a:rPr lang="el-GR" sz="2000" dirty="0" smtClean="0"/>
              <a:t>, βασιλιά της </a:t>
            </a:r>
            <a:r>
              <a:rPr lang="el-GR" sz="2000" dirty="0" err="1" smtClean="0">
                <a:solidFill>
                  <a:srgbClr val="C00000"/>
                </a:solidFill>
              </a:rPr>
              <a:t>Πίσας</a:t>
            </a:r>
            <a:r>
              <a:rPr lang="el-GR" sz="2000" dirty="0" smtClean="0">
                <a:solidFill>
                  <a:srgbClr val="C00000"/>
                </a:solidFill>
              </a:rPr>
              <a:t> </a:t>
            </a:r>
            <a:r>
              <a:rPr lang="el-GR" sz="2000" dirty="0" smtClean="0"/>
              <a:t>(πόλη κράτος στο  σημερινό νομό Ηλείας) και νυμφεύθηκε την κόρη του την Ιπποδάμεια, γεγονός που σηματοδότησε την απαρχή των Ολυμπιάδων.</a:t>
            </a:r>
          </a:p>
          <a:p>
            <a:pPr algn="just">
              <a:lnSpc>
                <a:spcPct val="200000"/>
              </a:lnSpc>
            </a:pPr>
            <a:r>
              <a:rPr lang="el-GR" sz="2000" dirty="0" smtClean="0"/>
              <a:t>Οι αγώνες διεξάγονταν με την συμπλήρωση της </a:t>
            </a:r>
            <a:r>
              <a:rPr lang="el-GR" sz="2000" dirty="0" smtClean="0">
                <a:solidFill>
                  <a:srgbClr val="C00000"/>
                </a:solidFill>
              </a:rPr>
              <a:t>τετραετίας</a:t>
            </a:r>
            <a:r>
              <a:rPr lang="el-GR" sz="2000" dirty="0" smtClean="0"/>
              <a:t> και αρχομένης της </a:t>
            </a:r>
            <a:r>
              <a:rPr lang="el-GR" sz="2000" dirty="0" smtClean="0">
                <a:solidFill>
                  <a:srgbClr val="C00000"/>
                </a:solidFill>
              </a:rPr>
              <a:t>πέμπτης</a:t>
            </a:r>
            <a:r>
              <a:rPr lang="el-GR" sz="2000" dirty="0" smtClean="0"/>
              <a:t> χρονιάς (</a:t>
            </a:r>
            <a:r>
              <a:rPr lang="el-GR" sz="2000" dirty="0" err="1" smtClean="0">
                <a:solidFill>
                  <a:srgbClr val="C00000"/>
                </a:solidFill>
              </a:rPr>
              <a:t>πεντεηρικοί</a:t>
            </a:r>
            <a:r>
              <a:rPr lang="el-GR" sz="2000" dirty="0" smtClean="0"/>
              <a:t>).</a:t>
            </a:r>
          </a:p>
          <a:p>
            <a:pPr algn="just">
              <a:lnSpc>
                <a:spcPct val="200000"/>
              </a:lnSpc>
            </a:pPr>
            <a:r>
              <a:rPr lang="el-GR" sz="2000" dirty="0" smtClean="0"/>
              <a:t>Το διάστημα διεξαγωγής τους ποίκιλλε από τις 25 Ιουλίου έως και τις 27 Σεπτεμβρίου.</a:t>
            </a:r>
            <a:endParaRPr lang="el-GR" sz="2000" dirty="0"/>
          </a:p>
        </p:txBody>
      </p:sp>
    </p:spTree>
    <p:extLst>
      <p:ext uri="{BB962C8B-B14F-4D97-AF65-F5344CB8AC3E}">
        <p14:creationId xmlns:p14="http://schemas.microsoft.com/office/powerpoint/2010/main" val="13244437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a:t>ΧΡΟΝΟΣ ΣΤΗΝ ΑΡΧΑΙΑ ΕΛΛΑΔΑ </a:t>
            </a:r>
            <a:endParaRPr lang="el-GR" sz="3600" dirty="0"/>
          </a:p>
        </p:txBody>
      </p:sp>
      <p:sp>
        <p:nvSpPr>
          <p:cNvPr id="3" name="Θέση περιεχομένου 2"/>
          <p:cNvSpPr>
            <a:spLocks noGrp="1"/>
          </p:cNvSpPr>
          <p:nvPr>
            <p:ph idx="1"/>
          </p:nvPr>
        </p:nvSpPr>
        <p:spPr/>
        <p:txBody>
          <a:bodyPr>
            <a:normAutofit fontScale="85000" lnSpcReduction="10000"/>
          </a:bodyPr>
          <a:lstStyle/>
          <a:p>
            <a:pPr algn="ctr">
              <a:lnSpc>
                <a:spcPct val="170000"/>
              </a:lnSpc>
            </a:pPr>
            <a:r>
              <a:rPr lang="el-GR" sz="2000" b="1" dirty="0"/>
              <a:t>ΟΛΥΜΠΙΑΔΕΣ </a:t>
            </a:r>
            <a:r>
              <a:rPr lang="el-GR" sz="2000" b="1" dirty="0" smtClean="0"/>
              <a:t>(2)</a:t>
            </a:r>
            <a:endParaRPr lang="el-GR" sz="2000" b="1" dirty="0"/>
          </a:p>
          <a:p>
            <a:pPr algn="just">
              <a:lnSpc>
                <a:spcPct val="170000"/>
              </a:lnSpc>
            </a:pPr>
            <a:r>
              <a:rPr lang="el-GR" sz="2000" dirty="0" smtClean="0"/>
              <a:t>Ο Ηλείος </a:t>
            </a:r>
            <a:r>
              <a:rPr lang="el-GR" sz="2000" dirty="0" smtClean="0">
                <a:solidFill>
                  <a:srgbClr val="FF0000"/>
                </a:solidFill>
              </a:rPr>
              <a:t>Ιππίας</a:t>
            </a:r>
            <a:r>
              <a:rPr lang="el-GR" sz="2000" dirty="0" smtClean="0"/>
              <a:t> ήταν ο πρώτος που συνέταξε κατάλογο Ολυμπιονικών, περί το 400 </a:t>
            </a:r>
            <a:r>
              <a:rPr lang="el-GR" sz="2000" dirty="0" err="1" smtClean="0"/>
              <a:t>π.Χ.</a:t>
            </a:r>
            <a:endParaRPr lang="el-GR" sz="2000" dirty="0" smtClean="0"/>
          </a:p>
          <a:p>
            <a:pPr algn="just">
              <a:lnSpc>
                <a:spcPct val="170000"/>
              </a:lnSpc>
            </a:pPr>
            <a:r>
              <a:rPr lang="el-GR" sz="2000" dirty="0" smtClean="0"/>
              <a:t>Οι Αλεξανδρινοί συγγραφείς, όπως ο </a:t>
            </a:r>
            <a:r>
              <a:rPr lang="el-GR" sz="2000" dirty="0" smtClean="0">
                <a:solidFill>
                  <a:srgbClr val="FF0000"/>
                </a:solidFill>
              </a:rPr>
              <a:t>Τίμαιος ο </a:t>
            </a:r>
            <a:r>
              <a:rPr lang="el-GR" sz="2000" dirty="0" err="1" smtClean="0">
                <a:solidFill>
                  <a:srgbClr val="FF0000"/>
                </a:solidFill>
              </a:rPr>
              <a:t>Ταυρομενίτης</a:t>
            </a:r>
            <a:r>
              <a:rPr lang="el-GR" sz="2000" dirty="0" smtClean="0"/>
              <a:t> άρχισαν να χρησιμοποιούν τις Ολυμπιάδες για την χρονολόγηση γεγονότων και ακολούθησαν οι: </a:t>
            </a:r>
            <a:r>
              <a:rPr lang="el-GR" sz="2000" dirty="0" smtClean="0">
                <a:solidFill>
                  <a:srgbClr val="C00000"/>
                </a:solidFill>
              </a:rPr>
              <a:t>Πολύβιος</a:t>
            </a:r>
            <a:r>
              <a:rPr lang="el-GR" sz="2000" dirty="0" smtClean="0"/>
              <a:t>, </a:t>
            </a:r>
            <a:r>
              <a:rPr lang="el-GR" sz="2000" dirty="0" smtClean="0">
                <a:solidFill>
                  <a:srgbClr val="C00000"/>
                </a:solidFill>
              </a:rPr>
              <a:t>Διόδωρος ο Σικελιώτης</a:t>
            </a:r>
            <a:r>
              <a:rPr lang="el-GR" sz="2000" dirty="0" smtClean="0"/>
              <a:t> κ.ά. .</a:t>
            </a:r>
          </a:p>
          <a:p>
            <a:pPr algn="just">
              <a:lnSpc>
                <a:spcPct val="170000"/>
              </a:lnSpc>
            </a:pPr>
            <a:r>
              <a:rPr lang="el-GR" sz="2000" dirty="0" smtClean="0"/>
              <a:t>Η Α΄ Ολυμπιάδα: </a:t>
            </a:r>
            <a:r>
              <a:rPr lang="el-GR" sz="2000" u="sng" dirty="0" smtClean="0"/>
              <a:t>776 </a:t>
            </a:r>
            <a:r>
              <a:rPr lang="el-GR" sz="2000" u="sng" dirty="0" err="1" smtClean="0"/>
              <a:t>π.Χ.</a:t>
            </a:r>
            <a:r>
              <a:rPr lang="el-GR" sz="2000" dirty="0" smtClean="0"/>
              <a:t> (</a:t>
            </a:r>
            <a:r>
              <a:rPr lang="el-GR" sz="2000" dirty="0" err="1" smtClean="0"/>
              <a:t>ψοστ΄</a:t>
            </a:r>
            <a:r>
              <a:rPr lang="el-GR" sz="2000" dirty="0" smtClean="0"/>
              <a:t>/</a:t>
            </a:r>
            <a:r>
              <a:rPr lang="en-US" sz="2000" dirty="0" smtClean="0"/>
              <a:t>DCCLXXVI). </a:t>
            </a:r>
            <a:r>
              <a:rPr lang="el-GR" sz="2000" dirty="0" smtClean="0"/>
              <a:t>Τελευταία: </a:t>
            </a:r>
            <a:r>
              <a:rPr lang="el-GR" sz="2000" u="sng" dirty="0" smtClean="0"/>
              <a:t>393 </a:t>
            </a:r>
            <a:r>
              <a:rPr lang="el-GR" sz="2000" u="sng" dirty="0" err="1" smtClean="0"/>
              <a:t>μ.Χ</a:t>
            </a:r>
            <a:r>
              <a:rPr lang="el-GR" sz="2000" u="sng" dirty="0" smtClean="0"/>
              <a:t>. </a:t>
            </a:r>
            <a:r>
              <a:rPr lang="el-GR" sz="2000" dirty="0" smtClean="0"/>
              <a:t>(</a:t>
            </a:r>
            <a:r>
              <a:rPr lang="el-GR" sz="2000" dirty="0" err="1" smtClean="0"/>
              <a:t>σ΄ϟγ΄</a:t>
            </a:r>
            <a:r>
              <a:rPr lang="el-GR" sz="2000" dirty="0" smtClean="0"/>
              <a:t>/</a:t>
            </a:r>
            <a:r>
              <a:rPr lang="en-US" sz="2000" dirty="0" smtClean="0"/>
              <a:t>CCCLXXXIII)</a:t>
            </a:r>
            <a:r>
              <a:rPr lang="el-GR" sz="2000" dirty="0" smtClean="0"/>
              <a:t>. Καταργήθηκαν ως παγανιστική εορτή από τον Αυτοκράτορα </a:t>
            </a:r>
            <a:r>
              <a:rPr lang="el-GR" sz="2000" dirty="0" smtClean="0">
                <a:solidFill>
                  <a:srgbClr val="002060"/>
                </a:solidFill>
              </a:rPr>
              <a:t>Θεοδόσιο Α΄ (379-395 </a:t>
            </a:r>
            <a:r>
              <a:rPr lang="el-GR" sz="2000" dirty="0" err="1" smtClean="0">
                <a:solidFill>
                  <a:srgbClr val="002060"/>
                </a:solidFill>
              </a:rPr>
              <a:t>μ.Χ</a:t>
            </a:r>
            <a:r>
              <a:rPr lang="el-GR" sz="2000" dirty="0" smtClean="0">
                <a:solidFill>
                  <a:srgbClr val="002060"/>
                </a:solidFill>
              </a:rPr>
              <a:t>.)</a:t>
            </a:r>
            <a:r>
              <a:rPr lang="el-GR" sz="2000" dirty="0" smtClean="0"/>
              <a:t> με διάταγμα του </a:t>
            </a:r>
            <a:r>
              <a:rPr lang="el-GR" sz="2000" dirty="0" smtClean="0">
                <a:solidFill>
                  <a:srgbClr val="002060"/>
                </a:solidFill>
              </a:rPr>
              <a:t>391 </a:t>
            </a:r>
            <a:r>
              <a:rPr lang="el-GR" sz="2000" dirty="0" err="1" smtClean="0">
                <a:solidFill>
                  <a:srgbClr val="002060"/>
                </a:solidFill>
              </a:rPr>
              <a:t>μ.Χ</a:t>
            </a:r>
            <a:r>
              <a:rPr lang="el-GR" sz="2000" dirty="0" smtClean="0">
                <a:solidFill>
                  <a:srgbClr val="002060"/>
                </a:solidFill>
              </a:rPr>
              <a:t>.</a:t>
            </a:r>
            <a:r>
              <a:rPr lang="el-GR" sz="2000" dirty="0" smtClean="0"/>
              <a:t> .</a:t>
            </a:r>
          </a:p>
          <a:p>
            <a:pPr algn="just">
              <a:lnSpc>
                <a:spcPct val="120000"/>
              </a:lnSpc>
            </a:pPr>
            <a:r>
              <a:rPr lang="el-GR" sz="2000" dirty="0" smtClean="0"/>
              <a:t>Ο εκκλησιαστικός συγγραφέας </a:t>
            </a:r>
            <a:r>
              <a:rPr lang="el-GR" sz="2000" dirty="0" smtClean="0">
                <a:solidFill>
                  <a:srgbClr val="FF0000"/>
                </a:solidFill>
              </a:rPr>
              <a:t>Ευσέβιος (280-340 </a:t>
            </a:r>
            <a:r>
              <a:rPr lang="el-GR" sz="2000" dirty="0" err="1" smtClean="0">
                <a:solidFill>
                  <a:srgbClr val="FF0000"/>
                </a:solidFill>
              </a:rPr>
              <a:t>μ.Χ</a:t>
            </a:r>
            <a:r>
              <a:rPr lang="el-GR" sz="2000" dirty="0" smtClean="0">
                <a:solidFill>
                  <a:srgbClr val="FF0000"/>
                </a:solidFill>
              </a:rPr>
              <a:t>.)</a:t>
            </a:r>
            <a:r>
              <a:rPr lang="el-GR" sz="2000" dirty="0" smtClean="0"/>
              <a:t> συνέταξε κατάλογο Ολυμπιάδων </a:t>
            </a:r>
            <a:r>
              <a:rPr lang="el-GR" sz="2000" u="sng" dirty="0" smtClean="0"/>
              <a:t>από την 1</a:t>
            </a:r>
            <a:r>
              <a:rPr lang="el-GR" sz="2000" u="sng" baseline="30000" dirty="0" smtClean="0"/>
              <a:t>η</a:t>
            </a:r>
            <a:r>
              <a:rPr lang="el-GR" sz="2000" u="sng" dirty="0" smtClean="0"/>
              <a:t> ως την 249</a:t>
            </a:r>
            <a:r>
              <a:rPr lang="el-GR" sz="2000" u="sng" baseline="30000" dirty="0" smtClean="0"/>
              <a:t>η</a:t>
            </a:r>
            <a:r>
              <a:rPr lang="el-GR" sz="2000" dirty="0" smtClean="0"/>
              <a:t> στο έργο του </a:t>
            </a:r>
            <a:r>
              <a:rPr lang="el-GR" sz="2000" dirty="0" smtClean="0">
                <a:solidFill>
                  <a:srgbClr val="FF0000"/>
                </a:solidFill>
              </a:rPr>
              <a:t>Χρονικά</a:t>
            </a:r>
            <a:r>
              <a:rPr lang="el-GR" sz="2000" dirty="0" smtClean="0"/>
              <a:t>.</a:t>
            </a:r>
            <a:endParaRPr lang="el-GR" sz="2000" dirty="0"/>
          </a:p>
        </p:txBody>
      </p:sp>
    </p:spTree>
    <p:extLst>
      <p:ext uri="{BB962C8B-B14F-4D97-AF65-F5344CB8AC3E}">
        <p14:creationId xmlns:p14="http://schemas.microsoft.com/office/powerpoint/2010/main" val="16608831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a:t>ΧΡΟΝΟΣ ΣΤΗΝ ΑΡΧΑΙΑ ΕΛΛΑΔΑ </a:t>
            </a:r>
            <a:endParaRPr lang="el-GR" sz="3600" dirty="0"/>
          </a:p>
        </p:txBody>
      </p:sp>
      <p:sp>
        <p:nvSpPr>
          <p:cNvPr id="3" name="Θέση περιεχομένου 2"/>
          <p:cNvSpPr>
            <a:spLocks noGrp="1"/>
          </p:cNvSpPr>
          <p:nvPr>
            <p:ph idx="1"/>
          </p:nvPr>
        </p:nvSpPr>
        <p:spPr/>
        <p:txBody>
          <a:bodyPr>
            <a:normAutofit/>
          </a:bodyPr>
          <a:lstStyle/>
          <a:p>
            <a:pPr algn="ctr"/>
            <a:r>
              <a:rPr lang="el-GR" sz="2400" b="1" dirty="0" smtClean="0"/>
              <a:t>ΧΡΟΝΟΛΟΓΗΣΗ ΜΕ ΟΛΥΜΠΙΑΔΕΣ</a:t>
            </a:r>
          </a:p>
          <a:p>
            <a:pPr algn="just"/>
            <a:r>
              <a:rPr lang="el-GR" sz="1800" b="1" dirty="0" smtClean="0">
                <a:solidFill>
                  <a:srgbClr val="C00000"/>
                </a:solidFill>
              </a:rPr>
              <a:t>Ναυμαχία της Σαλαμίνας (480 </a:t>
            </a:r>
            <a:r>
              <a:rPr lang="el-GR" sz="1800" b="1" dirty="0" err="1" smtClean="0">
                <a:solidFill>
                  <a:srgbClr val="C00000"/>
                </a:solidFill>
              </a:rPr>
              <a:t>π.Χ.</a:t>
            </a:r>
            <a:r>
              <a:rPr lang="el-GR" sz="1800" b="1" dirty="0" smtClean="0">
                <a:solidFill>
                  <a:srgbClr val="C00000"/>
                </a:solidFill>
              </a:rPr>
              <a:t>):</a:t>
            </a:r>
            <a:r>
              <a:rPr lang="el-GR" sz="1800" b="1" dirty="0" smtClean="0"/>
              <a:t> 1</a:t>
            </a:r>
            <a:r>
              <a:rPr lang="el-GR" sz="1800" b="1" baseline="30000" dirty="0" smtClean="0"/>
              <a:t>ο</a:t>
            </a:r>
            <a:r>
              <a:rPr lang="el-GR" sz="1800" b="1" dirty="0" smtClean="0"/>
              <a:t> έτος της 75</a:t>
            </a:r>
            <a:r>
              <a:rPr lang="el-GR" sz="1800" b="1" baseline="30000" dirty="0" smtClean="0"/>
              <a:t>ης</a:t>
            </a:r>
            <a:r>
              <a:rPr lang="el-GR" sz="1800" b="1" dirty="0" smtClean="0"/>
              <a:t> Ολυμπιάδας.</a:t>
            </a:r>
          </a:p>
          <a:p>
            <a:pPr marL="0" indent="0" algn="just">
              <a:buNone/>
            </a:pPr>
            <a:r>
              <a:rPr lang="el-GR" sz="1800" b="1" dirty="0" smtClean="0"/>
              <a:t>1</a:t>
            </a:r>
            <a:r>
              <a:rPr lang="el-GR" sz="1800" b="1" baseline="30000" dirty="0" smtClean="0"/>
              <a:t>ο</a:t>
            </a:r>
            <a:r>
              <a:rPr lang="el-GR" sz="1800" b="1" dirty="0" smtClean="0"/>
              <a:t> βήμα: 776+4=780</a:t>
            </a:r>
          </a:p>
          <a:p>
            <a:pPr marL="0" indent="0" algn="just">
              <a:buNone/>
            </a:pPr>
            <a:r>
              <a:rPr lang="el-GR" sz="1800" b="1" dirty="0" smtClean="0"/>
              <a:t>2</a:t>
            </a:r>
            <a:r>
              <a:rPr lang="el-GR" sz="1800" b="1" baseline="30000" dirty="0" smtClean="0"/>
              <a:t>ο</a:t>
            </a:r>
            <a:r>
              <a:rPr lang="el-GR" sz="1800" b="1" dirty="0" smtClean="0"/>
              <a:t> βήμα: 75Χ4=300</a:t>
            </a:r>
          </a:p>
          <a:p>
            <a:pPr marL="0" indent="0" algn="just">
              <a:buNone/>
            </a:pPr>
            <a:r>
              <a:rPr lang="el-GR" sz="1800" b="1" dirty="0" smtClean="0"/>
              <a:t>3</a:t>
            </a:r>
            <a:r>
              <a:rPr lang="el-GR" sz="1800" b="1" baseline="30000" dirty="0" smtClean="0"/>
              <a:t>ο</a:t>
            </a:r>
            <a:r>
              <a:rPr lang="el-GR" sz="1800" b="1" dirty="0" smtClean="0"/>
              <a:t> βήμα: 780-300=480.</a:t>
            </a:r>
          </a:p>
          <a:p>
            <a:pPr algn="just"/>
            <a:r>
              <a:rPr lang="el-GR" sz="1800" b="1" dirty="0" smtClean="0">
                <a:solidFill>
                  <a:srgbClr val="002060"/>
                </a:solidFill>
              </a:rPr>
              <a:t>Θάνατος του Μεγάλου Αλεξάνδρου (323 </a:t>
            </a:r>
            <a:r>
              <a:rPr lang="el-GR" sz="1800" b="1" dirty="0" err="1" smtClean="0">
                <a:solidFill>
                  <a:srgbClr val="002060"/>
                </a:solidFill>
              </a:rPr>
              <a:t>π.Χ.</a:t>
            </a:r>
            <a:r>
              <a:rPr lang="el-GR" sz="1800" b="1" dirty="0" smtClean="0">
                <a:solidFill>
                  <a:srgbClr val="002060"/>
                </a:solidFill>
              </a:rPr>
              <a:t>):</a:t>
            </a:r>
            <a:r>
              <a:rPr lang="el-GR" sz="1800" b="1" dirty="0" smtClean="0"/>
              <a:t> 2</a:t>
            </a:r>
            <a:r>
              <a:rPr lang="el-GR" sz="1800" b="1" baseline="30000" dirty="0" smtClean="0"/>
              <a:t>ο</a:t>
            </a:r>
            <a:r>
              <a:rPr lang="el-GR" sz="1800" b="1" dirty="0" smtClean="0"/>
              <a:t> έτος της 114</a:t>
            </a:r>
            <a:r>
              <a:rPr lang="el-GR" sz="1800" b="1" baseline="30000" dirty="0" smtClean="0"/>
              <a:t>ης</a:t>
            </a:r>
            <a:r>
              <a:rPr lang="el-GR" sz="1800" b="1" dirty="0" smtClean="0"/>
              <a:t> Ολυμπιάδας.</a:t>
            </a:r>
          </a:p>
          <a:p>
            <a:pPr marL="0" indent="0" algn="just">
              <a:buNone/>
            </a:pPr>
            <a:r>
              <a:rPr lang="el-GR" sz="1800" b="1" dirty="0" smtClean="0"/>
              <a:t>1</a:t>
            </a:r>
            <a:r>
              <a:rPr lang="el-GR" sz="1800" b="1" baseline="30000" dirty="0" smtClean="0"/>
              <a:t>ο</a:t>
            </a:r>
            <a:r>
              <a:rPr lang="el-GR" sz="1800" b="1" dirty="0" smtClean="0"/>
              <a:t> βήμα: 776+4=780</a:t>
            </a:r>
          </a:p>
          <a:p>
            <a:pPr marL="0" indent="0" algn="just">
              <a:buNone/>
            </a:pPr>
            <a:r>
              <a:rPr lang="el-GR" sz="1800" b="1" dirty="0" smtClean="0"/>
              <a:t>2</a:t>
            </a:r>
            <a:r>
              <a:rPr lang="el-GR" sz="1800" b="1" baseline="30000" dirty="0" smtClean="0"/>
              <a:t>ο</a:t>
            </a:r>
            <a:r>
              <a:rPr lang="el-GR" sz="1800" b="1" dirty="0" smtClean="0"/>
              <a:t> βήμα: 114Χ4=456+1=457</a:t>
            </a:r>
          </a:p>
          <a:p>
            <a:pPr marL="0" indent="0" algn="just">
              <a:buNone/>
            </a:pPr>
            <a:r>
              <a:rPr lang="el-GR" sz="1800" b="1" dirty="0" smtClean="0"/>
              <a:t>3</a:t>
            </a:r>
            <a:r>
              <a:rPr lang="el-GR" sz="1800" b="1" baseline="30000" dirty="0" smtClean="0"/>
              <a:t>ο</a:t>
            </a:r>
            <a:r>
              <a:rPr lang="el-GR" sz="1800" b="1" dirty="0" smtClean="0"/>
              <a:t> βήμα: 780-457=323</a:t>
            </a:r>
          </a:p>
          <a:p>
            <a:pPr algn="just"/>
            <a:r>
              <a:rPr lang="el-GR" sz="1800" b="1" dirty="0" smtClean="0">
                <a:solidFill>
                  <a:srgbClr val="00B050"/>
                </a:solidFill>
              </a:rPr>
              <a:t>Μάχη της Μαντίνειας (362 </a:t>
            </a:r>
            <a:r>
              <a:rPr lang="el-GR" sz="1800" b="1" dirty="0" err="1" smtClean="0">
                <a:solidFill>
                  <a:srgbClr val="00B050"/>
                </a:solidFill>
              </a:rPr>
              <a:t>π.Χ.</a:t>
            </a:r>
            <a:r>
              <a:rPr lang="el-GR" sz="1800" b="1" dirty="0" smtClean="0">
                <a:solidFill>
                  <a:srgbClr val="00B050"/>
                </a:solidFill>
              </a:rPr>
              <a:t>): </a:t>
            </a:r>
            <a:r>
              <a:rPr lang="el-GR" sz="1800" b="1" dirty="0" smtClean="0"/>
              <a:t>3</a:t>
            </a:r>
            <a:r>
              <a:rPr lang="el-GR" sz="1800" b="1" baseline="30000" dirty="0" smtClean="0"/>
              <a:t>ο</a:t>
            </a:r>
            <a:r>
              <a:rPr lang="el-GR" sz="1800" b="1" dirty="0" smtClean="0"/>
              <a:t> έτος της 104</a:t>
            </a:r>
            <a:r>
              <a:rPr lang="el-GR" sz="1800" b="1" baseline="30000" dirty="0" smtClean="0"/>
              <a:t>ης</a:t>
            </a:r>
            <a:r>
              <a:rPr lang="el-GR" sz="1800" b="1" dirty="0" smtClean="0"/>
              <a:t> Ολυμπιάδας.</a:t>
            </a:r>
          </a:p>
          <a:p>
            <a:pPr marL="0" indent="0" algn="just">
              <a:buNone/>
            </a:pPr>
            <a:r>
              <a:rPr lang="el-GR" sz="1800" b="1" dirty="0" smtClean="0"/>
              <a:t>1</a:t>
            </a:r>
            <a:r>
              <a:rPr lang="el-GR" sz="1800" b="1" baseline="30000" dirty="0" smtClean="0"/>
              <a:t>ο</a:t>
            </a:r>
            <a:r>
              <a:rPr lang="el-GR" sz="1800" b="1" dirty="0" smtClean="0"/>
              <a:t> βήμα: 776+4=780</a:t>
            </a:r>
          </a:p>
          <a:p>
            <a:pPr marL="0" indent="0" algn="just">
              <a:buNone/>
            </a:pPr>
            <a:r>
              <a:rPr lang="el-GR" sz="1800" b="1" dirty="0" smtClean="0"/>
              <a:t>2</a:t>
            </a:r>
            <a:r>
              <a:rPr lang="el-GR" sz="1800" b="1" baseline="30000" dirty="0" smtClean="0"/>
              <a:t>ο</a:t>
            </a:r>
            <a:r>
              <a:rPr lang="el-GR" sz="1800" b="1" dirty="0" smtClean="0"/>
              <a:t> βήμα: 104Χ4=416+2=418</a:t>
            </a:r>
          </a:p>
          <a:p>
            <a:pPr marL="0" indent="0" algn="just">
              <a:buNone/>
            </a:pPr>
            <a:r>
              <a:rPr lang="el-GR" sz="1800" b="1" dirty="0" smtClean="0"/>
              <a:t>3</a:t>
            </a:r>
            <a:r>
              <a:rPr lang="el-GR" sz="1800" b="1" baseline="30000" dirty="0" smtClean="0"/>
              <a:t>ο</a:t>
            </a:r>
            <a:r>
              <a:rPr lang="el-GR" sz="1800" b="1" dirty="0" smtClean="0"/>
              <a:t> Βήμα: 780-418=362</a:t>
            </a:r>
          </a:p>
          <a:p>
            <a:pPr marL="0" indent="0" algn="just">
              <a:buNone/>
            </a:pPr>
            <a:endParaRPr lang="el-GR" sz="2000" b="1" dirty="0" smtClean="0"/>
          </a:p>
          <a:p>
            <a:pPr algn="just"/>
            <a:endParaRPr lang="el-GR" sz="2000" b="1" dirty="0"/>
          </a:p>
        </p:txBody>
      </p:sp>
    </p:spTree>
    <p:extLst>
      <p:ext uri="{BB962C8B-B14F-4D97-AF65-F5344CB8AC3E}">
        <p14:creationId xmlns:p14="http://schemas.microsoft.com/office/powerpoint/2010/main" val="4490872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a:t>ΧΡΟΝΟΣ ΣΤΗΝ ΑΡΧΑΙΑ ΕΛΛΑΔΑ </a:t>
            </a:r>
            <a:endParaRPr lang="el-GR" sz="3600" dirty="0"/>
          </a:p>
        </p:txBody>
      </p:sp>
      <p:sp>
        <p:nvSpPr>
          <p:cNvPr id="3" name="Θέση περιεχομένου 2"/>
          <p:cNvSpPr>
            <a:spLocks noGrp="1"/>
          </p:cNvSpPr>
          <p:nvPr>
            <p:ph idx="1"/>
          </p:nvPr>
        </p:nvSpPr>
        <p:spPr/>
        <p:txBody>
          <a:bodyPr>
            <a:normAutofit lnSpcReduction="10000"/>
          </a:bodyPr>
          <a:lstStyle/>
          <a:p>
            <a:pPr algn="ctr">
              <a:lnSpc>
                <a:spcPct val="200000"/>
              </a:lnSpc>
            </a:pPr>
            <a:r>
              <a:rPr lang="el-GR" sz="2400" b="1" dirty="0"/>
              <a:t>ΧΡΟΝΟΛΟΓΗΣΗ ΜΕ </a:t>
            </a:r>
            <a:r>
              <a:rPr lang="el-GR" sz="2400" b="1" dirty="0" smtClean="0"/>
              <a:t>ΟΛΥΜΠΙΑΔΕΣ (2)</a:t>
            </a:r>
          </a:p>
          <a:p>
            <a:pPr algn="just">
              <a:lnSpc>
                <a:spcPct val="160000"/>
              </a:lnSpc>
            </a:pPr>
            <a:r>
              <a:rPr lang="el-GR" sz="1800" b="1" dirty="0" smtClean="0">
                <a:solidFill>
                  <a:srgbClr val="FFC000"/>
                </a:solidFill>
              </a:rPr>
              <a:t>Μάχη του  Μαραθώνα (490 </a:t>
            </a:r>
            <a:r>
              <a:rPr lang="el-GR" sz="1800" b="1" dirty="0" err="1" smtClean="0">
                <a:solidFill>
                  <a:srgbClr val="FFC000"/>
                </a:solidFill>
              </a:rPr>
              <a:t>π.Χ.</a:t>
            </a:r>
            <a:r>
              <a:rPr lang="el-GR" sz="1800" b="1" dirty="0" smtClean="0">
                <a:solidFill>
                  <a:srgbClr val="FFC000"/>
                </a:solidFill>
              </a:rPr>
              <a:t>):</a:t>
            </a:r>
            <a:r>
              <a:rPr lang="el-GR" sz="1800" b="1" dirty="0" smtClean="0"/>
              <a:t> 3</a:t>
            </a:r>
            <a:r>
              <a:rPr lang="el-GR" sz="1800" b="1" baseline="30000" dirty="0" smtClean="0"/>
              <a:t>ο</a:t>
            </a:r>
            <a:r>
              <a:rPr lang="el-GR" sz="1800" b="1" dirty="0" smtClean="0"/>
              <a:t> έτος της 72</a:t>
            </a:r>
            <a:r>
              <a:rPr lang="el-GR" sz="1800" b="1" baseline="30000" dirty="0" smtClean="0"/>
              <a:t>ης</a:t>
            </a:r>
            <a:r>
              <a:rPr lang="el-GR" sz="1800" b="1" dirty="0" smtClean="0"/>
              <a:t> Ολυμπιάδας.</a:t>
            </a:r>
          </a:p>
          <a:p>
            <a:pPr marL="0" indent="0" algn="just">
              <a:lnSpc>
                <a:spcPct val="160000"/>
              </a:lnSpc>
              <a:buNone/>
            </a:pPr>
            <a:r>
              <a:rPr lang="el-GR" sz="1800" b="1" dirty="0" smtClean="0"/>
              <a:t>1</a:t>
            </a:r>
            <a:r>
              <a:rPr lang="el-GR" sz="1800" b="1" baseline="30000" dirty="0" smtClean="0"/>
              <a:t>ο</a:t>
            </a:r>
            <a:r>
              <a:rPr lang="el-GR" sz="1800" b="1" dirty="0" smtClean="0"/>
              <a:t> βήμα: 776+4=780</a:t>
            </a:r>
          </a:p>
          <a:p>
            <a:pPr marL="0" indent="0" algn="just">
              <a:lnSpc>
                <a:spcPct val="160000"/>
              </a:lnSpc>
              <a:buNone/>
            </a:pPr>
            <a:r>
              <a:rPr lang="el-GR" sz="1800" b="1" dirty="0" smtClean="0"/>
              <a:t>2</a:t>
            </a:r>
            <a:r>
              <a:rPr lang="el-GR" sz="1800" b="1" baseline="30000" dirty="0" smtClean="0"/>
              <a:t>ο</a:t>
            </a:r>
            <a:r>
              <a:rPr lang="el-GR" sz="1800" b="1" dirty="0" smtClean="0"/>
              <a:t> βήμα: 72Χ4=288+2=290</a:t>
            </a:r>
          </a:p>
          <a:p>
            <a:pPr marL="0" indent="0" algn="just">
              <a:lnSpc>
                <a:spcPct val="160000"/>
              </a:lnSpc>
              <a:buNone/>
            </a:pPr>
            <a:r>
              <a:rPr lang="el-GR" sz="1800" b="1" dirty="0" smtClean="0"/>
              <a:t>3</a:t>
            </a:r>
            <a:r>
              <a:rPr lang="el-GR" sz="1800" b="1" baseline="30000" dirty="0" smtClean="0"/>
              <a:t>ο</a:t>
            </a:r>
            <a:r>
              <a:rPr lang="el-GR" sz="1800" b="1" dirty="0" smtClean="0"/>
              <a:t> βήμα 780-290=490</a:t>
            </a:r>
          </a:p>
          <a:p>
            <a:pPr algn="just">
              <a:lnSpc>
                <a:spcPct val="160000"/>
              </a:lnSpc>
            </a:pPr>
            <a:r>
              <a:rPr lang="el-GR" sz="1800" b="1" dirty="0" smtClean="0">
                <a:solidFill>
                  <a:srgbClr val="7030A0"/>
                </a:solidFill>
              </a:rPr>
              <a:t>Το τέλος των Ολυμπιάδων (393 </a:t>
            </a:r>
            <a:r>
              <a:rPr lang="el-GR" sz="1800" b="1" dirty="0" err="1" smtClean="0">
                <a:solidFill>
                  <a:srgbClr val="7030A0"/>
                </a:solidFill>
              </a:rPr>
              <a:t>μ.Χ</a:t>
            </a:r>
            <a:r>
              <a:rPr lang="el-GR" sz="1800" b="1" dirty="0" smtClean="0">
                <a:solidFill>
                  <a:srgbClr val="7030A0"/>
                </a:solidFill>
              </a:rPr>
              <a:t>.): </a:t>
            </a:r>
            <a:r>
              <a:rPr lang="el-GR" sz="1800" b="1" dirty="0" smtClean="0"/>
              <a:t>293</a:t>
            </a:r>
            <a:r>
              <a:rPr lang="el-GR" sz="1800" b="1" baseline="30000" dirty="0" smtClean="0"/>
              <a:t>η</a:t>
            </a:r>
            <a:r>
              <a:rPr lang="el-GR" sz="1800" b="1" dirty="0" smtClean="0"/>
              <a:t> Ολυμπιάδα.</a:t>
            </a:r>
          </a:p>
          <a:p>
            <a:pPr marL="0" indent="0" algn="just">
              <a:lnSpc>
                <a:spcPct val="160000"/>
              </a:lnSpc>
              <a:buNone/>
            </a:pPr>
            <a:r>
              <a:rPr lang="el-GR" sz="1800" b="1" dirty="0" smtClean="0"/>
              <a:t>1</a:t>
            </a:r>
            <a:r>
              <a:rPr lang="el-GR" sz="1800" b="1" baseline="30000" dirty="0" smtClean="0"/>
              <a:t>ο</a:t>
            </a:r>
            <a:r>
              <a:rPr lang="el-GR" sz="1800" b="1" dirty="0" smtClean="0"/>
              <a:t> βήμα: 776+3=779 (η μόνη διαφορά σε σχέση με τα παραπάνω)</a:t>
            </a:r>
          </a:p>
          <a:p>
            <a:pPr marL="0" indent="0" algn="just">
              <a:lnSpc>
                <a:spcPct val="160000"/>
              </a:lnSpc>
              <a:buNone/>
            </a:pPr>
            <a:r>
              <a:rPr lang="el-GR" sz="1800" b="1" dirty="0" smtClean="0"/>
              <a:t>2</a:t>
            </a:r>
            <a:r>
              <a:rPr lang="el-GR" sz="1800" b="1" baseline="30000" dirty="0" smtClean="0"/>
              <a:t>ο</a:t>
            </a:r>
            <a:r>
              <a:rPr lang="el-GR" sz="1800" b="1" dirty="0" smtClean="0"/>
              <a:t> βήμα: 293Χ4=1172</a:t>
            </a:r>
          </a:p>
          <a:p>
            <a:pPr marL="0" indent="0" algn="just">
              <a:lnSpc>
                <a:spcPct val="160000"/>
              </a:lnSpc>
              <a:buNone/>
            </a:pPr>
            <a:r>
              <a:rPr lang="el-GR" sz="1800" b="1" dirty="0" smtClean="0"/>
              <a:t>3</a:t>
            </a:r>
            <a:r>
              <a:rPr lang="el-GR" sz="1800" b="1" baseline="30000" dirty="0" smtClean="0"/>
              <a:t>ο</a:t>
            </a:r>
            <a:r>
              <a:rPr lang="el-GR" sz="1800" b="1" dirty="0" smtClean="0"/>
              <a:t> βήμα: 1172-779=393 </a:t>
            </a:r>
            <a:endParaRPr lang="el-GR" sz="1800" b="1" dirty="0"/>
          </a:p>
          <a:p>
            <a:pPr algn="ctr"/>
            <a:endParaRPr lang="el-GR" sz="2400" dirty="0"/>
          </a:p>
        </p:txBody>
      </p:sp>
    </p:spTree>
    <p:extLst>
      <p:ext uri="{BB962C8B-B14F-4D97-AF65-F5344CB8AC3E}">
        <p14:creationId xmlns:p14="http://schemas.microsoft.com/office/powerpoint/2010/main" val="3386846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t>ΧΡΟΝΟΣ ΣΤΗ ΡΩΜΗ</a:t>
            </a:r>
            <a:endParaRPr lang="el-GR" sz="3600" b="1" dirty="0"/>
          </a:p>
        </p:txBody>
      </p:sp>
      <p:sp>
        <p:nvSpPr>
          <p:cNvPr id="3" name="Θέση περιεχομένου 2"/>
          <p:cNvSpPr>
            <a:spLocks noGrp="1"/>
          </p:cNvSpPr>
          <p:nvPr>
            <p:ph idx="1"/>
          </p:nvPr>
        </p:nvSpPr>
        <p:spPr>
          <a:xfrm>
            <a:off x="428497" y="1600200"/>
            <a:ext cx="8982203" cy="4853136"/>
          </a:xfrm>
        </p:spPr>
        <p:txBody>
          <a:bodyPr>
            <a:normAutofit/>
          </a:bodyPr>
          <a:lstStyle/>
          <a:p>
            <a:pPr algn="ctr"/>
            <a:r>
              <a:rPr lang="el-GR" sz="2400" b="1" dirty="0" smtClean="0"/>
              <a:t>ΡΩΜΑΪΚΟ ΗΜΕΡΟΛΟΓΙΟ (1)</a:t>
            </a:r>
          </a:p>
          <a:p>
            <a:pPr algn="just"/>
            <a:r>
              <a:rPr lang="el-GR" sz="2000" dirty="0"/>
              <a:t>	</a:t>
            </a:r>
            <a:r>
              <a:rPr lang="el-GR" sz="2000" dirty="0" smtClean="0"/>
              <a:t>Αρχικά οι Ρωμαίοι αποδέχθηκαν το </a:t>
            </a:r>
            <a:r>
              <a:rPr lang="el-GR" sz="2000" u="sng" dirty="0" smtClean="0"/>
              <a:t>σεληνιακό ημερολόγιο </a:t>
            </a:r>
            <a:r>
              <a:rPr lang="el-GR" sz="2000" dirty="0" smtClean="0"/>
              <a:t>της </a:t>
            </a:r>
            <a:r>
              <a:rPr lang="en-US" sz="2000" dirty="0" smtClean="0">
                <a:solidFill>
                  <a:srgbClr val="FF0000"/>
                </a:solidFill>
              </a:rPr>
              <a:t>Alba Longa</a:t>
            </a:r>
            <a:r>
              <a:rPr lang="en-US" sz="2000" dirty="0" smtClean="0"/>
              <a:t> (</a:t>
            </a:r>
            <a:r>
              <a:rPr lang="el-GR" sz="2000" dirty="0" smtClean="0"/>
              <a:t>αρχαία πόλη στην περιοχή του Λατίου, στην κεντρική Ιταλία), το οποίο ήταν δημιούργημα του </a:t>
            </a:r>
            <a:r>
              <a:rPr lang="el-GR" sz="2000" dirty="0" smtClean="0">
                <a:solidFill>
                  <a:srgbClr val="002060"/>
                </a:solidFill>
              </a:rPr>
              <a:t>Ρωμύλου</a:t>
            </a:r>
            <a:r>
              <a:rPr lang="el-GR" sz="2000" dirty="0" smtClean="0"/>
              <a:t> και απέδιδαν στον μυθικό βασιλιά </a:t>
            </a:r>
            <a:r>
              <a:rPr lang="el-GR" sz="2000" dirty="0" err="1" smtClean="0">
                <a:solidFill>
                  <a:srgbClr val="002060"/>
                </a:solidFill>
              </a:rPr>
              <a:t>Νουμά</a:t>
            </a:r>
            <a:r>
              <a:rPr lang="el-GR" sz="2000" dirty="0" smtClean="0">
                <a:solidFill>
                  <a:srgbClr val="002060"/>
                </a:solidFill>
              </a:rPr>
              <a:t> </a:t>
            </a:r>
            <a:r>
              <a:rPr lang="el-GR" sz="2000" dirty="0" smtClean="0"/>
              <a:t>την πρώτη εξομάλυνσή του.</a:t>
            </a:r>
          </a:p>
          <a:p>
            <a:pPr algn="just"/>
            <a:r>
              <a:rPr lang="el-GR" sz="2000" dirty="0" smtClean="0"/>
              <a:t>Γύρω στον </a:t>
            </a:r>
            <a:r>
              <a:rPr lang="el-GR" sz="2000" u="sng" dirty="0" smtClean="0"/>
              <a:t>4</a:t>
            </a:r>
            <a:r>
              <a:rPr lang="el-GR" sz="2000" u="sng" baseline="30000" dirty="0" smtClean="0"/>
              <a:t>ο</a:t>
            </a:r>
            <a:r>
              <a:rPr lang="el-GR" sz="2000" u="sng" dirty="0" smtClean="0"/>
              <a:t> αιώνα </a:t>
            </a:r>
            <a:r>
              <a:rPr lang="el-GR" sz="2000" u="sng" dirty="0" err="1" smtClean="0"/>
              <a:t>π.Χ.</a:t>
            </a:r>
            <a:r>
              <a:rPr lang="el-GR" sz="2000" u="sng" dirty="0" smtClean="0"/>
              <a:t> </a:t>
            </a:r>
            <a:r>
              <a:rPr lang="el-GR" sz="2000" dirty="0" smtClean="0"/>
              <a:t>προέκυψε το ορθολογικότερο έτος των </a:t>
            </a:r>
            <a:r>
              <a:rPr lang="el-GR" sz="2000" u="sng" dirty="0" smtClean="0"/>
              <a:t>355 ημερών</a:t>
            </a:r>
            <a:r>
              <a:rPr lang="el-GR" sz="2000" dirty="0" smtClean="0"/>
              <a:t> (Μάρτιος, Μάιος, Οκτώβριος 31 ημέρες/Φεβρουάριος 28/Υπόλοιποι 29). Για την κάλυψη της διαφοράς των </a:t>
            </a:r>
            <a:r>
              <a:rPr lang="el-GR" sz="2000" u="sng" dirty="0" smtClean="0"/>
              <a:t>ένδεκα (11) ημερών </a:t>
            </a:r>
            <a:r>
              <a:rPr lang="el-GR" sz="2000" dirty="0" smtClean="0"/>
              <a:t>προσέθεταν </a:t>
            </a:r>
            <a:r>
              <a:rPr lang="el-GR" sz="2000" u="sng" dirty="0" smtClean="0"/>
              <a:t>ανά δύο έτη </a:t>
            </a:r>
            <a:r>
              <a:rPr lang="el-GR" sz="2000" b="1" dirty="0" smtClean="0"/>
              <a:t>εμβόλιμο μήνα 22 ή 23 ημερών</a:t>
            </a:r>
            <a:r>
              <a:rPr lang="el-GR" sz="2000" dirty="0" smtClean="0"/>
              <a:t> διαδοχικά.</a:t>
            </a:r>
          </a:p>
          <a:p>
            <a:pPr algn="just"/>
            <a:r>
              <a:rPr lang="el-GR" sz="2000" dirty="0" smtClean="0"/>
              <a:t>Για την ορθή τήρηση του ημερολογίου, υπεύθυνοι ήσαν οι λεγόμενοι </a:t>
            </a:r>
            <a:r>
              <a:rPr lang="el-GR" sz="2000" dirty="0" smtClean="0">
                <a:solidFill>
                  <a:srgbClr val="C00000"/>
                </a:solidFill>
              </a:rPr>
              <a:t>Ποντίφικες (</a:t>
            </a:r>
            <a:r>
              <a:rPr lang="en-US" sz="2000" dirty="0" err="1" smtClean="0">
                <a:solidFill>
                  <a:srgbClr val="C00000"/>
                </a:solidFill>
              </a:rPr>
              <a:t>Pontifikes</a:t>
            </a:r>
            <a:r>
              <a:rPr lang="en-US" sz="2000" dirty="0" smtClean="0">
                <a:solidFill>
                  <a:srgbClr val="C00000"/>
                </a:solidFill>
              </a:rPr>
              <a:t>)</a:t>
            </a:r>
            <a:r>
              <a:rPr lang="el-GR" sz="2000" dirty="0" smtClean="0">
                <a:solidFill>
                  <a:srgbClr val="C00000"/>
                </a:solidFill>
              </a:rPr>
              <a:t>: </a:t>
            </a:r>
            <a:r>
              <a:rPr lang="el-GR" sz="2000" dirty="0" smtClean="0"/>
              <a:t>Ο πιο σημαντικός θρησκευτικός τίτλος στο πλαίσιο της αρχαίας ρωμαϊκής θρησκείας. Σταδιακά απέκτησε και πολιτικές/διοικητικές αρμοδιότητες. Αρχικά και μέχρι </a:t>
            </a:r>
            <a:r>
              <a:rPr lang="el-GR" sz="2000" u="sng" dirty="0" smtClean="0"/>
              <a:t>το 254 περίπου </a:t>
            </a:r>
            <a:r>
              <a:rPr lang="el-GR" sz="2000" u="sng" dirty="0" err="1" smtClean="0"/>
              <a:t>π.Χ.</a:t>
            </a:r>
            <a:r>
              <a:rPr lang="el-GR" sz="2000" dirty="0" smtClean="0"/>
              <a:t>, ο τίτλος ήταν προσιτός μόνο σε πατρικίους. Ο ανώτερος από αυτούς ήταν ο: </a:t>
            </a:r>
            <a:r>
              <a:rPr lang="en-US" sz="2000" dirty="0" smtClean="0">
                <a:solidFill>
                  <a:srgbClr val="C00000"/>
                </a:solidFill>
              </a:rPr>
              <a:t>Pontifex Maximus.</a:t>
            </a:r>
            <a:endParaRPr lang="el-GR" sz="2000" dirty="0">
              <a:solidFill>
                <a:srgbClr val="C00000"/>
              </a:solidFill>
            </a:endParaRPr>
          </a:p>
        </p:txBody>
      </p:sp>
    </p:spTree>
    <p:extLst>
      <p:ext uri="{BB962C8B-B14F-4D97-AF65-F5344CB8AC3E}">
        <p14:creationId xmlns:p14="http://schemas.microsoft.com/office/powerpoint/2010/main" val="42610243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a:t>ΧΡΟΝΟΣ ΣΤΗ ΡΩΜΗ</a:t>
            </a:r>
            <a:endParaRPr lang="el-GR" sz="3600" dirty="0"/>
          </a:p>
        </p:txBody>
      </p:sp>
      <p:sp>
        <p:nvSpPr>
          <p:cNvPr id="3" name="Θέση περιεχομένου 2"/>
          <p:cNvSpPr>
            <a:spLocks noGrp="1"/>
          </p:cNvSpPr>
          <p:nvPr>
            <p:ph idx="1"/>
          </p:nvPr>
        </p:nvSpPr>
        <p:spPr/>
        <p:txBody>
          <a:bodyPr>
            <a:normAutofit/>
          </a:bodyPr>
          <a:lstStyle/>
          <a:p>
            <a:pPr algn="ctr"/>
            <a:r>
              <a:rPr lang="el-GR" sz="2400" b="1" dirty="0"/>
              <a:t>ΡΩΜΑΪΚΟ ΗΜΕΡΟΛΟΓΙΟ </a:t>
            </a:r>
            <a:r>
              <a:rPr lang="el-GR" sz="2400" b="1" dirty="0" smtClean="0"/>
              <a:t>(2)</a:t>
            </a:r>
          </a:p>
          <a:p>
            <a:pPr algn="just"/>
            <a:r>
              <a:rPr lang="el-GR" sz="2000" dirty="0" smtClean="0"/>
              <a:t>Στα μέσα του 1</a:t>
            </a:r>
            <a:r>
              <a:rPr lang="el-GR" sz="2000" baseline="30000" dirty="0" smtClean="0"/>
              <a:t>ου</a:t>
            </a:r>
            <a:r>
              <a:rPr lang="el-GR" sz="2000" dirty="0" smtClean="0"/>
              <a:t> αιώνα </a:t>
            </a:r>
            <a:r>
              <a:rPr lang="el-GR" sz="2000" dirty="0" err="1" smtClean="0"/>
              <a:t>π.Χ.</a:t>
            </a:r>
            <a:r>
              <a:rPr lang="el-GR" sz="2000" dirty="0" smtClean="0"/>
              <a:t> ο </a:t>
            </a:r>
            <a:r>
              <a:rPr lang="el-GR" sz="2000" dirty="0" smtClean="0">
                <a:solidFill>
                  <a:srgbClr val="FF0000"/>
                </a:solidFill>
              </a:rPr>
              <a:t>Γάιος Ιούλιος Καίσαρας (100-44 </a:t>
            </a:r>
            <a:r>
              <a:rPr lang="el-GR" sz="2000" dirty="0" err="1" smtClean="0">
                <a:solidFill>
                  <a:srgbClr val="FF0000"/>
                </a:solidFill>
              </a:rPr>
              <a:t>π.Χ.</a:t>
            </a:r>
            <a:r>
              <a:rPr lang="el-GR" sz="2000" dirty="0" smtClean="0">
                <a:solidFill>
                  <a:srgbClr val="FF0000"/>
                </a:solidFill>
              </a:rPr>
              <a:t>)</a:t>
            </a:r>
            <a:r>
              <a:rPr lang="el-GR" sz="2000" dirty="0" smtClean="0"/>
              <a:t> κάλεσε τον Αλεξανδρινό αστρονόμο </a:t>
            </a:r>
            <a:r>
              <a:rPr lang="el-GR" sz="2000" dirty="0" err="1" smtClean="0">
                <a:solidFill>
                  <a:srgbClr val="FF0000"/>
                </a:solidFill>
              </a:rPr>
              <a:t>Σωσιγένη</a:t>
            </a:r>
            <a:r>
              <a:rPr lang="el-GR" sz="2000" dirty="0" smtClean="0"/>
              <a:t> (μαθηματικός/φιλόσοφος. </a:t>
            </a:r>
            <a:r>
              <a:rPr lang="el-GR" sz="2000" i="1" dirty="0" smtClean="0"/>
              <a:t>«Περί Ουρανού»</a:t>
            </a:r>
            <a:r>
              <a:rPr lang="el-GR" sz="2000" dirty="0" smtClean="0"/>
              <a:t>, </a:t>
            </a:r>
            <a:r>
              <a:rPr lang="el-GR" sz="2000" i="1" dirty="0" smtClean="0"/>
              <a:t>«Περί Όψεως»</a:t>
            </a:r>
            <a:r>
              <a:rPr lang="el-GR" sz="2000" dirty="0" smtClean="0"/>
              <a:t>, </a:t>
            </a:r>
            <a:r>
              <a:rPr lang="el-GR" sz="2000" i="1" dirty="0" smtClean="0"/>
              <a:t>«Περί Αριστοτέλους»</a:t>
            </a:r>
            <a:r>
              <a:rPr lang="el-GR" sz="2000" dirty="0" smtClean="0"/>
              <a:t>) και του ανέθεσε το καθήκον της αναμόρφωσης του ημερολογίου και να εξομαλύνει την διαφορά που στο μεταξύ είχε εκτιναχθεί (εξομάλυνση ημερολογίου και του ηλιακού/τροπικού έτους. Το νέο ημερολόγιο ονομάστηκε </a:t>
            </a:r>
            <a:r>
              <a:rPr lang="el-GR" sz="2000" b="1" u="sng" dirty="0" smtClean="0">
                <a:solidFill>
                  <a:srgbClr val="FF0000"/>
                </a:solidFill>
              </a:rPr>
              <a:t>ΙΟΥΛΙΑΝΟ </a:t>
            </a:r>
            <a:r>
              <a:rPr lang="el-GR" sz="2000" dirty="0" smtClean="0"/>
              <a:t>με αρχή την </a:t>
            </a:r>
            <a:r>
              <a:rPr lang="el-GR" sz="2000" u="sng" dirty="0" smtClean="0"/>
              <a:t>1</a:t>
            </a:r>
            <a:r>
              <a:rPr lang="el-GR" sz="2000" u="sng" baseline="30000" dirty="0" smtClean="0"/>
              <a:t>η</a:t>
            </a:r>
            <a:r>
              <a:rPr lang="el-GR" sz="2000" u="sng" dirty="0" smtClean="0"/>
              <a:t> Ιανουαρίου του 46 </a:t>
            </a:r>
            <a:r>
              <a:rPr lang="el-GR" sz="2000" u="sng" dirty="0" err="1" smtClean="0"/>
              <a:t>π.Χ.</a:t>
            </a:r>
            <a:r>
              <a:rPr lang="el-GR" sz="2000" dirty="0"/>
              <a:t> </a:t>
            </a:r>
            <a:r>
              <a:rPr lang="el-GR" sz="2000" dirty="0" smtClean="0"/>
              <a:t>.</a:t>
            </a:r>
          </a:p>
          <a:p>
            <a:pPr algn="just"/>
            <a:r>
              <a:rPr lang="el-GR" sz="2000" dirty="0" smtClean="0"/>
              <a:t>Το έτος είχε διάρκεια 365 ημέρες και 6 ώρες, </a:t>
            </a:r>
            <a:r>
              <a:rPr lang="el-GR" sz="2000" u="sng" dirty="0" smtClean="0"/>
              <a:t>οπότε το ημερολόγιο είχε 365 ημέρες με προσθήκη μίας (1) ημέρας ανά τετραετία</a:t>
            </a:r>
            <a:r>
              <a:rPr lang="el-GR" sz="2000" dirty="0" smtClean="0"/>
              <a:t>. Αυτή ήταν </a:t>
            </a:r>
            <a:r>
              <a:rPr lang="el-GR" sz="2000" u="sng" dirty="0" smtClean="0"/>
              <a:t>εμβόλιμη μετά την 24</a:t>
            </a:r>
            <a:r>
              <a:rPr lang="el-GR" sz="2000" u="sng" baseline="30000" dirty="0" smtClean="0"/>
              <a:t>η</a:t>
            </a:r>
            <a:r>
              <a:rPr lang="el-GR" sz="2000" u="sng" dirty="0" smtClean="0"/>
              <a:t> Φεβρουαρίου</a:t>
            </a:r>
            <a:r>
              <a:rPr lang="el-GR" sz="2000" dirty="0" smtClean="0"/>
              <a:t> (</a:t>
            </a:r>
            <a:r>
              <a:rPr lang="el-GR" sz="2000" i="1" dirty="0" smtClean="0"/>
              <a:t>δις έκτη προ των καλενδών του Μαρτίου/</a:t>
            </a:r>
            <a:r>
              <a:rPr lang="el-GR" sz="2000" i="1" dirty="0" err="1" smtClean="0"/>
              <a:t>λτν</a:t>
            </a:r>
            <a:r>
              <a:rPr lang="el-GR" sz="2000" i="1" dirty="0" smtClean="0"/>
              <a:t>: </a:t>
            </a:r>
            <a:r>
              <a:rPr lang="en-US" sz="2000" i="1" dirty="0" err="1" smtClean="0"/>
              <a:t>Bis</a:t>
            </a:r>
            <a:r>
              <a:rPr lang="en-US" sz="2000" i="1" dirty="0" smtClean="0"/>
              <a:t> </a:t>
            </a:r>
            <a:r>
              <a:rPr lang="en-US" sz="2000" i="1" dirty="0" err="1" smtClean="0"/>
              <a:t>sextum</a:t>
            </a:r>
            <a:r>
              <a:rPr lang="en-US" sz="2000" i="1" dirty="0" smtClean="0"/>
              <a:t> </a:t>
            </a:r>
            <a:r>
              <a:rPr lang="en-US" sz="2000" i="1" dirty="0" err="1" smtClean="0"/>
              <a:t>Kalendas</a:t>
            </a:r>
            <a:r>
              <a:rPr lang="en-US" sz="2000" i="1" dirty="0" smtClean="0"/>
              <a:t> </a:t>
            </a:r>
            <a:r>
              <a:rPr lang="en-US" sz="2000" i="1" dirty="0" err="1" smtClean="0"/>
              <a:t>Martias</a:t>
            </a:r>
            <a:r>
              <a:rPr lang="en-US" sz="2000" dirty="0" smtClean="0"/>
              <a:t>).</a:t>
            </a:r>
            <a:r>
              <a:rPr lang="el-GR" sz="2000" dirty="0" smtClean="0"/>
              <a:t> Από εδώ προέκυψε και η ονομασία των ετών </a:t>
            </a:r>
            <a:r>
              <a:rPr lang="el-GR" sz="2000" dirty="0" smtClean="0">
                <a:solidFill>
                  <a:srgbClr val="C00000"/>
                </a:solidFill>
              </a:rPr>
              <a:t>με 366 ημέρες ως δίσεκτων</a:t>
            </a:r>
            <a:r>
              <a:rPr lang="el-GR" sz="2000" dirty="0" smtClean="0"/>
              <a:t>.</a:t>
            </a:r>
            <a:endParaRPr lang="el-GR" sz="2000" dirty="0"/>
          </a:p>
        </p:txBody>
      </p:sp>
    </p:spTree>
    <p:extLst>
      <p:ext uri="{BB962C8B-B14F-4D97-AF65-F5344CB8AC3E}">
        <p14:creationId xmlns:p14="http://schemas.microsoft.com/office/powerpoint/2010/main" val="32756780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a:t>ΧΡΟΝΟΣ ΣΤΗ ΡΩΜΗ</a:t>
            </a:r>
            <a:endParaRPr lang="el-GR" sz="3600" dirty="0"/>
          </a:p>
        </p:txBody>
      </p:sp>
      <p:sp>
        <p:nvSpPr>
          <p:cNvPr id="3" name="Θέση περιεχομένου 2"/>
          <p:cNvSpPr>
            <a:spLocks noGrp="1"/>
          </p:cNvSpPr>
          <p:nvPr>
            <p:ph idx="1"/>
          </p:nvPr>
        </p:nvSpPr>
        <p:spPr/>
        <p:txBody>
          <a:bodyPr>
            <a:normAutofit fontScale="92500" lnSpcReduction="10000"/>
          </a:bodyPr>
          <a:lstStyle/>
          <a:p>
            <a:pPr algn="ctr">
              <a:lnSpc>
                <a:spcPct val="150000"/>
              </a:lnSpc>
            </a:pPr>
            <a:r>
              <a:rPr lang="el-GR" sz="2400" b="1" dirty="0"/>
              <a:t>ΡΩΜΑΪΚΟ ΗΜΕΡΟΛΟΓΙΟ </a:t>
            </a:r>
            <a:r>
              <a:rPr lang="el-GR" sz="2400" b="1" dirty="0" smtClean="0"/>
              <a:t>(3)</a:t>
            </a:r>
            <a:endParaRPr lang="el-GR" sz="2400" b="1" dirty="0"/>
          </a:p>
          <a:p>
            <a:pPr algn="just">
              <a:lnSpc>
                <a:spcPct val="150000"/>
              </a:lnSpc>
            </a:pPr>
            <a:r>
              <a:rPr lang="el-GR" sz="2000" b="1" dirty="0" smtClean="0">
                <a:solidFill>
                  <a:srgbClr val="FF0000"/>
                </a:solidFill>
              </a:rPr>
              <a:t>ΚΑΛΕΝΔΕΣ/</a:t>
            </a:r>
            <a:r>
              <a:rPr lang="en-US" sz="2000" b="1" dirty="0" smtClean="0">
                <a:solidFill>
                  <a:srgbClr val="FF0000"/>
                </a:solidFill>
              </a:rPr>
              <a:t>KALENDAE</a:t>
            </a:r>
            <a:r>
              <a:rPr lang="el-GR" sz="2000" b="1" dirty="0" smtClean="0">
                <a:solidFill>
                  <a:srgbClr val="FF0000"/>
                </a:solidFill>
              </a:rPr>
              <a:t>: </a:t>
            </a:r>
            <a:r>
              <a:rPr lang="el-GR" sz="2000" dirty="0" smtClean="0"/>
              <a:t>Ονομαζόταν η 1</a:t>
            </a:r>
            <a:r>
              <a:rPr lang="el-GR" sz="2000" baseline="30000" dirty="0" smtClean="0"/>
              <a:t>η</a:t>
            </a:r>
            <a:r>
              <a:rPr lang="el-GR" sz="2000" dirty="0" smtClean="0"/>
              <a:t> ημέρα κάθε μήνα. Εξ ου και κάλαντα-καλαντάρι. Υπάρχουν μόνο ρωμαϊκές καλένδες, όχι ελληνικές. Γι’ αυτό η φράση: </a:t>
            </a:r>
            <a:r>
              <a:rPr lang="el-GR" sz="2000" i="1" dirty="0" smtClean="0"/>
              <a:t>«</a:t>
            </a:r>
            <a:r>
              <a:rPr lang="en-US" sz="2000" i="1" dirty="0" smtClean="0"/>
              <a:t>ad </a:t>
            </a:r>
            <a:r>
              <a:rPr lang="en-US" sz="2000" i="1" dirty="0" err="1" smtClean="0"/>
              <a:t>Kalendas</a:t>
            </a:r>
            <a:r>
              <a:rPr lang="en-US" sz="2000" i="1" dirty="0" smtClean="0"/>
              <a:t> </a:t>
            </a:r>
            <a:r>
              <a:rPr lang="en-US" sz="2000" i="1" dirty="0" err="1" smtClean="0"/>
              <a:t>graecas</a:t>
            </a:r>
            <a:r>
              <a:rPr lang="el-GR" sz="2000" i="1" dirty="0" smtClean="0"/>
              <a:t>»</a:t>
            </a:r>
            <a:r>
              <a:rPr lang="en-US" sz="2000" dirty="0" smtClean="0"/>
              <a:t> </a:t>
            </a:r>
            <a:r>
              <a:rPr lang="el-GR" sz="2000" dirty="0" smtClean="0"/>
              <a:t>αναφέρεται σε ένα γεγονός ανύπαρκτο ή που δεν πρόκειται να συμβεί ποτέ.</a:t>
            </a:r>
          </a:p>
          <a:p>
            <a:pPr algn="just">
              <a:lnSpc>
                <a:spcPct val="150000"/>
              </a:lnSpc>
            </a:pPr>
            <a:r>
              <a:rPr lang="el-GR" sz="2000" b="1" dirty="0" smtClean="0">
                <a:solidFill>
                  <a:srgbClr val="00B050"/>
                </a:solidFill>
              </a:rPr>
              <a:t>ΕΙΔΟΙ/</a:t>
            </a:r>
            <a:r>
              <a:rPr lang="en-US" sz="2000" b="1" dirty="0" smtClean="0">
                <a:solidFill>
                  <a:srgbClr val="00B050"/>
                </a:solidFill>
              </a:rPr>
              <a:t>IDUS</a:t>
            </a:r>
            <a:r>
              <a:rPr lang="el-GR" sz="2000" b="1" dirty="0" smtClean="0">
                <a:solidFill>
                  <a:srgbClr val="00B050"/>
                </a:solidFill>
              </a:rPr>
              <a:t>:</a:t>
            </a:r>
            <a:r>
              <a:rPr lang="el-GR" sz="2000" b="1" dirty="0" smtClean="0"/>
              <a:t> </a:t>
            </a:r>
            <a:r>
              <a:rPr lang="el-GR" sz="2000" dirty="0" smtClean="0"/>
              <a:t>Συνέπιπταν με την 15</a:t>
            </a:r>
            <a:r>
              <a:rPr lang="el-GR" sz="2000" baseline="30000" dirty="0" smtClean="0"/>
              <a:t>η</a:t>
            </a:r>
            <a:r>
              <a:rPr lang="el-GR" sz="2000" dirty="0" smtClean="0"/>
              <a:t> των μηνών με 31 ημέρες και με την 13</a:t>
            </a:r>
            <a:r>
              <a:rPr lang="el-GR" sz="2000" baseline="30000" dirty="0" smtClean="0"/>
              <a:t>η</a:t>
            </a:r>
            <a:r>
              <a:rPr lang="el-GR" sz="2000" dirty="0" smtClean="0"/>
              <a:t> των υπολοίπων. Δολοφονία </a:t>
            </a:r>
            <a:r>
              <a:rPr lang="el-GR" sz="2000" i="1" dirty="0" smtClean="0"/>
              <a:t>Γ. Ι. Καίσαρα</a:t>
            </a:r>
            <a:r>
              <a:rPr lang="el-GR" sz="2000" dirty="0" smtClean="0"/>
              <a:t> (44 </a:t>
            </a:r>
            <a:r>
              <a:rPr lang="el-GR" sz="2000" dirty="0" err="1" smtClean="0"/>
              <a:t>π.Χ.</a:t>
            </a:r>
            <a:r>
              <a:rPr lang="el-GR" sz="2000" dirty="0" smtClean="0"/>
              <a:t>) από τους </a:t>
            </a:r>
            <a:r>
              <a:rPr lang="el-GR" sz="2000" i="1" dirty="0" smtClean="0"/>
              <a:t>Γάιο </a:t>
            </a:r>
            <a:r>
              <a:rPr lang="el-GR" sz="2000" i="1" dirty="0" err="1" smtClean="0"/>
              <a:t>Κάσσιο</a:t>
            </a:r>
            <a:r>
              <a:rPr lang="el-GR" sz="2000" dirty="0" smtClean="0"/>
              <a:t>, </a:t>
            </a:r>
            <a:r>
              <a:rPr lang="el-GR" sz="2000" i="1" dirty="0" smtClean="0"/>
              <a:t>Πόπλιο </a:t>
            </a:r>
            <a:r>
              <a:rPr lang="el-GR" sz="2000" i="1" dirty="0" err="1" smtClean="0"/>
              <a:t>Σερβίλιο</a:t>
            </a:r>
            <a:r>
              <a:rPr lang="el-GR" sz="2000" i="1" dirty="0" smtClean="0"/>
              <a:t> Κάσκα</a:t>
            </a:r>
            <a:r>
              <a:rPr lang="el-GR" sz="2000" dirty="0" smtClean="0"/>
              <a:t> και </a:t>
            </a:r>
            <a:r>
              <a:rPr lang="el-GR" sz="2000" i="1" dirty="0" smtClean="0"/>
              <a:t>Μάρκο Ιούνιο Βρούτο</a:t>
            </a:r>
            <a:r>
              <a:rPr lang="el-GR" sz="2000" dirty="0" smtClean="0"/>
              <a:t> στους είδους Μαρτίου του 44 </a:t>
            </a:r>
            <a:r>
              <a:rPr lang="el-GR" sz="2000" dirty="0" err="1" smtClean="0"/>
              <a:t>π.Χ.</a:t>
            </a:r>
            <a:r>
              <a:rPr lang="el-GR" sz="2000" dirty="0" smtClean="0"/>
              <a:t> .</a:t>
            </a:r>
          </a:p>
          <a:p>
            <a:pPr algn="just">
              <a:lnSpc>
                <a:spcPct val="150000"/>
              </a:lnSpc>
            </a:pPr>
            <a:r>
              <a:rPr lang="el-GR" sz="2000" b="1" dirty="0" smtClean="0">
                <a:solidFill>
                  <a:srgbClr val="FFC000"/>
                </a:solidFill>
              </a:rPr>
              <a:t>ΝΟΝΑΙ/</a:t>
            </a:r>
            <a:r>
              <a:rPr lang="en-US" sz="2000" b="1" dirty="0" smtClean="0">
                <a:solidFill>
                  <a:srgbClr val="FFC000"/>
                </a:solidFill>
              </a:rPr>
              <a:t>NONA</a:t>
            </a:r>
            <a:r>
              <a:rPr lang="el-GR" sz="2000" b="1" dirty="0" smtClean="0">
                <a:solidFill>
                  <a:srgbClr val="FFC000"/>
                </a:solidFill>
              </a:rPr>
              <a:t>Ε: </a:t>
            </a:r>
            <a:r>
              <a:rPr lang="el-GR" sz="2000" dirty="0" smtClean="0"/>
              <a:t>Ήσαν η 9</a:t>
            </a:r>
            <a:r>
              <a:rPr lang="el-GR" sz="2000" baseline="30000" dirty="0" smtClean="0"/>
              <a:t>η</a:t>
            </a:r>
            <a:r>
              <a:rPr lang="el-GR" sz="2000" dirty="0" smtClean="0"/>
              <a:t> προ των ειδών. Συνέπιπταν με την έβδομη των μηνών με 31 ημέρες και με την 5</a:t>
            </a:r>
            <a:r>
              <a:rPr lang="el-GR" sz="2000" baseline="30000" dirty="0" smtClean="0"/>
              <a:t>η</a:t>
            </a:r>
            <a:r>
              <a:rPr lang="el-GR" sz="2000" dirty="0" smtClean="0"/>
              <a:t> των υπολοίπων.</a:t>
            </a:r>
            <a:endParaRPr lang="el-GR" sz="2000" b="1" dirty="0"/>
          </a:p>
        </p:txBody>
      </p:sp>
    </p:spTree>
    <p:extLst>
      <p:ext uri="{BB962C8B-B14F-4D97-AF65-F5344CB8AC3E}">
        <p14:creationId xmlns:p14="http://schemas.microsoft.com/office/powerpoint/2010/main" val="41902694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solidFill>
                  <a:srgbClr val="FF0000"/>
                </a:solidFill>
              </a:rPr>
              <a:t>ΕΒΔΟΜΑΔΑ</a:t>
            </a:r>
            <a:endParaRPr lang="el-GR" sz="3200" b="1" dirty="0">
              <a:solidFill>
                <a:srgbClr val="FF0000"/>
              </a:solidFill>
            </a:endParaRPr>
          </a:p>
        </p:txBody>
      </p:sp>
      <p:sp>
        <p:nvSpPr>
          <p:cNvPr id="3" name="Θέση περιεχομένου 2"/>
          <p:cNvSpPr>
            <a:spLocks noGrp="1"/>
          </p:cNvSpPr>
          <p:nvPr>
            <p:ph idx="1"/>
          </p:nvPr>
        </p:nvSpPr>
        <p:spPr>
          <a:xfrm>
            <a:off x="194471" y="1600200"/>
            <a:ext cx="9216229" cy="5141168"/>
          </a:xfrm>
        </p:spPr>
        <p:txBody>
          <a:bodyPr>
            <a:normAutofit lnSpcReduction="10000"/>
          </a:bodyPr>
          <a:lstStyle/>
          <a:p>
            <a:pPr algn="just">
              <a:lnSpc>
                <a:spcPct val="150000"/>
              </a:lnSpc>
            </a:pPr>
            <a:r>
              <a:rPr lang="el-GR" sz="2000" dirty="0" smtClean="0"/>
              <a:t>Το χρονικό διάστημα των επτά (7) ημερών (</a:t>
            </a:r>
            <a:r>
              <a:rPr lang="el-GR" sz="2000" b="1" dirty="0" smtClean="0"/>
              <a:t>εβδομάδα</a:t>
            </a:r>
            <a:r>
              <a:rPr lang="el-GR" sz="2000" dirty="0" smtClean="0"/>
              <a:t>) δεν χρησιμοποιήθηκε ποτέ στα </a:t>
            </a:r>
            <a:r>
              <a:rPr lang="el-GR" sz="2000" dirty="0" err="1" smtClean="0"/>
              <a:t>ελληνο</a:t>
            </a:r>
            <a:r>
              <a:rPr lang="el-GR" sz="2000" dirty="0" smtClean="0"/>
              <a:t>-ρωμαϊκά ημερολόγια. Οι απαρχές της εντοπίζονται στους Βαβυλωνίους-το 7 ήταν ιερός αριθμός γι’ αυτούς- και στο ισραηλίτικο ημερολόγιο.</a:t>
            </a:r>
          </a:p>
          <a:p>
            <a:pPr algn="just">
              <a:lnSpc>
                <a:spcPct val="150000"/>
              </a:lnSpc>
            </a:pPr>
            <a:r>
              <a:rPr lang="el-GR" sz="2000" dirty="0" smtClean="0"/>
              <a:t>Στο </a:t>
            </a:r>
            <a:r>
              <a:rPr lang="el-GR" sz="2000" u="sng" dirty="0" smtClean="0"/>
              <a:t>μεταίχμιο του 1</a:t>
            </a:r>
            <a:r>
              <a:rPr lang="el-GR" sz="2000" u="sng" baseline="30000" dirty="0" smtClean="0"/>
              <a:t>ου</a:t>
            </a:r>
            <a:r>
              <a:rPr lang="el-GR" sz="2000" u="sng" dirty="0" smtClean="0"/>
              <a:t> </a:t>
            </a:r>
            <a:r>
              <a:rPr lang="el-GR" sz="2000" u="sng" dirty="0" err="1" smtClean="0"/>
              <a:t>π.Χ.</a:t>
            </a:r>
            <a:r>
              <a:rPr lang="el-GR" sz="2000" u="sng" dirty="0" smtClean="0"/>
              <a:t> με τον 1</a:t>
            </a:r>
            <a:r>
              <a:rPr lang="el-GR" sz="2000" u="sng" baseline="30000" dirty="0" smtClean="0"/>
              <a:t>ο</a:t>
            </a:r>
            <a:r>
              <a:rPr lang="el-GR" sz="2000" u="sng" dirty="0" smtClean="0"/>
              <a:t> </a:t>
            </a:r>
            <a:r>
              <a:rPr lang="el-GR" sz="2000" u="sng" dirty="0" err="1" smtClean="0"/>
              <a:t>μ.Χ</a:t>
            </a:r>
            <a:r>
              <a:rPr lang="el-GR" sz="2000" u="sng" dirty="0" smtClean="0"/>
              <a:t>. </a:t>
            </a:r>
            <a:r>
              <a:rPr lang="el-GR" sz="2000" dirty="0" smtClean="0"/>
              <a:t>αιώνα έγινε γνωστή στη Δύση, χρησιμοποιήθηκε στην ονομασία των ημερών από τους πλανήτες, αλλά δεν βρήκε θέση στο ημερολόγιο (Πλανήτες: </a:t>
            </a:r>
            <a:r>
              <a:rPr lang="en-US" sz="2000" dirty="0" err="1" smtClean="0">
                <a:solidFill>
                  <a:srgbClr val="C00000"/>
                </a:solidFill>
              </a:rPr>
              <a:t>Saturnum</a:t>
            </a:r>
            <a:r>
              <a:rPr lang="en-US" sz="2000" dirty="0" smtClean="0">
                <a:solidFill>
                  <a:srgbClr val="C00000"/>
                </a:solidFill>
              </a:rPr>
              <a:t> </a:t>
            </a:r>
            <a:r>
              <a:rPr lang="el-GR" sz="2000" dirty="0" smtClean="0"/>
              <a:t>[Κρόνος</a:t>
            </a:r>
            <a:r>
              <a:rPr lang="el-GR" sz="2000" dirty="0"/>
              <a:t>]</a:t>
            </a:r>
            <a:r>
              <a:rPr lang="el-GR" sz="2000" dirty="0" smtClean="0"/>
              <a:t>: </a:t>
            </a:r>
            <a:r>
              <a:rPr lang="el-GR" sz="2000" dirty="0" err="1" smtClean="0"/>
              <a:t>Λτν</a:t>
            </a:r>
            <a:r>
              <a:rPr lang="el-GR" sz="2000" dirty="0" smtClean="0"/>
              <a:t>: </a:t>
            </a:r>
            <a:r>
              <a:rPr lang="en-US" sz="2000" dirty="0" err="1" smtClean="0">
                <a:solidFill>
                  <a:srgbClr val="C00000"/>
                </a:solidFill>
              </a:rPr>
              <a:t>Saturni</a:t>
            </a:r>
            <a:r>
              <a:rPr lang="en-US" sz="2000" dirty="0" smtClean="0">
                <a:solidFill>
                  <a:srgbClr val="C00000"/>
                </a:solidFill>
              </a:rPr>
              <a:t>/</a:t>
            </a:r>
            <a:r>
              <a:rPr lang="el-GR" sz="2000" dirty="0" smtClean="0"/>
              <a:t>Αγγλικά: </a:t>
            </a:r>
            <a:r>
              <a:rPr lang="en-US" sz="2000" dirty="0" smtClean="0">
                <a:solidFill>
                  <a:srgbClr val="C00000"/>
                </a:solidFill>
              </a:rPr>
              <a:t>Saturday/</a:t>
            </a:r>
            <a:r>
              <a:rPr lang="el-GR" sz="2000" dirty="0" smtClean="0"/>
              <a:t>Γαλλικά: </a:t>
            </a:r>
            <a:r>
              <a:rPr lang="en-US" sz="2000" dirty="0" err="1" smtClean="0">
                <a:solidFill>
                  <a:srgbClr val="C00000"/>
                </a:solidFill>
              </a:rPr>
              <a:t>Samedi</a:t>
            </a:r>
            <a:r>
              <a:rPr lang="en-US" sz="2000" dirty="0" smtClean="0">
                <a:solidFill>
                  <a:srgbClr val="C00000"/>
                </a:solidFill>
              </a:rPr>
              <a:t>/</a:t>
            </a:r>
            <a:r>
              <a:rPr lang="el-GR" sz="2000" dirty="0" smtClean="0"/>
              <a:t>Ελληνικά: </a:t>
            </a:r>
            <a:r>
              <a:rPr lang="el-GR" sz="2000" dirty="0" smtClean="0">
                <a:solidFill>
                  <a:srgbClr val="C00000"/>
                </a:solidFill>
              </a:rPr>
              <a:t>Κυριακή</a:t>
            </a:r>
            <a:r>
              <a:rPr lang="el-GR" sz="2000" dirty="0" smtClean="0"/>
              <a:t>).</a:t>
            </a:r>
          </a:p>
          <a:p>
            <a:pPr algn="just">
              <a:lnSpc>
                <a:spcPct val="150000"/>
              </a:lnSpc>
            </a:pPr>
            <a:r>
              <a:rPr lang="el-GR" sz="2000" dirty="0" smtClean="0"/>
              <a:t>Στην Ανατολή, όμως, υιοθετήθηκε από την Ορθόδοξη Ανατολική Εκκλησία, για να αποτελέσει την κύρια ημερολογιακή βάση στα δρώμενα της λατρείας της </a:t>
            </a:r>
            <a:r>
              <a:rPr lang="el-GR" sz="2000" u="sng" dirty="0" smtClean="0"/>
              <a:t>(Δύση: πλανητικό σύστημα ονομασίας των ημερών/Ανατολή: Λόγω Εκκλησίας υιοθέτηση του εβραϊκού)</a:t>
            </a:r>
            <a:r>
              <a:rPr lang="el-GR" sz="2000" dirty="0" smtClean="0"/>
              <a:t>.</a:t>
            </a:r>
            <a:endParaRPr lang="el-GR" sz="2000" dirty="0"/>
          </a:p>
        </p:txBody>
      </p:sp>
    </p:spTree>
    <p:extLst>
      <p:ext uri="{BB962C8B-B14F-4D97-AF65-F5344CB8AC3E}">
        <p14:creationId xmlns:p14="http://schemas.microsoft.com/office/powerpoint/2010/main" val="24179153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600" b="1" dirty="0" smtClean="0"/>
              <a:t>ΤΟ ΠΕΡΑΣΜΑ ΣΤΑ ΜΕΤΑΧΡΙΣΤΙΑΝΙΚΑ ΧΡΟΝΙΑ</a:t>
            </a:r>
            <a:endParaRPr lang="el-GR" sz="3600" b="1" dirty="0"/>
          </a:p>
        </p:txBody>
      </p:sp>
      <p:sp>
        <p:nvSpPr>
          <p:cNvPr id="3" name="Θέση περιεχομένου 2"/>
          <p:cNvSpPr>
            <a:spLocks noGrp="1"/>
          </p:cNvSpPr>
          <p:nvPr>
            <p:ph idx="1"/>
          </p:nvPr>
        </p:nvSpPr>
        <p:spPr>
          <a:xfrm>
            <a:off x="495300" y="1600200"/>
            <a:ext cx="8915400" cy="4997152"/>
          </a:xfrm>
        </p:spPr>
        <p:txBody>
          <a:bodyPr>
            <a:normAutofit fontScale="92500"/>
          </a:bodyPr>
          <a:lstStyle/>
          <a:p>
            <a:pPr algn="just">
              <a:lnSpc>
                <a:spcPct val="150000"/>
              </a:lnSpc>
            </a:pPr>
            <a:r>
              <a:rPr lang="el-GR" sz="2400" dirty="0" smtClean="0"/>
              <a:t>Στις </a:t>
            </a:r>
            <a:r>
              <a:rPr lang="el-GR" sz="2400" u="sng" dirty="0" smtClean="0"/>
              <a:t>αρχές του 6</a:t>
            </a:r>
            <a:r>
              <a:rPr lang="el-GR" sz="2400" u="sng" baseline="30000" dirty="0" smtClean="0"/>
              <a:t>ου</a:t>
            </a:r>
            <a:r>
              <a:rPr lang="el-GR" sz="2400" u="sng" dirty="0" smtClean="0"/>
              <a:t> </a:t>
            </a:r>
            <a:r>
              <a:rPr lang="el-GR" sz="2400" u="sng" dirty="0" err="1" smtClean="0"/>
              <a:t>μ.Χ</a:t>
            </a:r>
            <a:r>
              <a:rPr lang="el-GR" sz="2400" u="sng" dirty="0" smtClean="0"/>
              <a:t>. </a:t>
            </a:r>
            <a:r>
              <a:rPr lang="el-GR" sz="2400" dirty="0" smtClean="0"/>
              <a:t>αιώνα προσδιορίστηκε από τον μοναχό και μέλος των μοναχών της </a:t>
            </a:r>
            <a:r>
              <a:rPr lang="el-GR" sz="2400" dirty="0" err="1" smtClean="0"/>
              <a:t>Σκυθίας</a:t>
            </a:r>
            <a:r>
              <a:rPr lang="el-GR" sz="2400" dirty="0" smtClean="0"/>
              <a:t> </a:t>
            </a:r>
            <a:r>
              <a:rPr lang="el-GR" sz="2400" i="1" dirty="0" smtClean="0">
                <a:solidFill>
                  <a:srgbClr val="FF0000"/>
                </a:solidFill>
              </a:rPr>
              <a:t>Διονύσιο τον Μικρό (Μικρή </a:t>
            </a:r>
            <a:r>
              <a:rPr lang="el-GR" sz="2400" i="1" dirty="0" err="1" smtClean="0">
                <a:solidFill>
                  <a:srgbClr val="FF0000"/>
                </a:solidFill>
              </a:rPr>
              <a:t>Σκυθία</a:t>
            </a:r>
            <a:r>
              <a:rPr lang="el-GR" sz="2400" i="1" dirty="0" smtClean="0">
                <a:solidFill>
                  <a:srgbClr val="FF0000"/>
                </a:solidFill>
              </a:rPr>
              <a:t>/Δοβρουτσά Ρουμανίας 470-Ρώμη 544)</a:t>
            </a:r>
            <a:r>
              <a:rPr lang="el-GR" sz="2400" dirty="0" smtClean="0"/>
              <a:t> η σημερινή χρονολογία: </a:t>
            </a:r>
            <a:r>
              <a:rPr lang="el-GR" sz="2400" u="sng" dirty="0" smtClean="0"/>
              <a:t>το πέρασμα δηλ. από τα </a:t>
            </a:r>
            <a:r>
              <a:rPr lang="el-GR" sz="2400" u="sng" dirty="0" err="1" smtClean="0"/>
              <a:t>π.Χ.</a:t>
            </a:r>
            <a:r>
              <a:rPr lang="el-GR" sz="2400" u="sng" dirty="0" smtClean="0"/>
              <a:t> στα </a:t>
            </a:r>
            <a:r>
              <a:rPr lang="el-GR" sz="2400" u="sng" dirty="0" err="1" smtClean="0"/>
              <a:t>μ.Χ</a:t>
            </a:r>
            <a:r>
              <a:rPr lang="el-GR" sz="2400" u="sng" dirty="0" smtClean="0"/>
              <a:t>. έτη</a:t>
            </a:r>
            <a:r>
              <a:rPr lang="el-GR" sz="2400" dirty="0" smtClean="0"/>
              <a:t> {σε σχέση με την γέννηση του Χριστού, γνωστή ως διονυσιακή/Ο Χριστός υπολογίστηκε ότι γεννήθηκε γύρω στο 3 με 4 (</a:t>
            </a:r>
            <a:r>
              <a:rPr lang="el-GR" sz="2400" dirty="0" err="1" smtClean="0"/>
              <a:t>μ.Χ</a:t>
            </a:r>
            <a:r>
              <a:rPr lang="el-GR" sz="2400" dirty="0" smtClean="0"/>
              <a:t>.) καθώς έτος μηδέν (0) δεν υπάρχει}. Έχει αποκληθεί ως </a:t>
            </a:r>
            <a:r>
              <a:rPr lang="el-GR" sz="2400" dirty="0" smtClean="0">
                <a:solidFill>
                  <a:srgbClr val="00B050"/>
                </a:solidFill>
              </a:rPr>
              <a:t>«Ο Εφευρέτης του Έτους του Κυρίου»</a:t>
            </a:r>
            <a:r>
              <a:rPr lang="el-GR" sz="2400" dirty="0" smtClean="0"/>
              <a:t>/</a:t>
            </a:r>
            <a:r>
              <a:rPr lang="el-GR" sz="2400" dirty="0" err="1" smtClean="0"/>
              <a:t>Λτν</a:t>
            </a:r>
            <a:r>
              <a:rPr lang="el-GR" sz="2400" dirty="0" smtClean="0"/>
              <a:t>.: </a:t>
            </a:r>
            <a:r>
              <a:rPr lang="el-GR" sz="2400" dirty="0" smtClean="0">
                <a:solidFill>
                  <a:srgbClr val="00B050"/>
                </a:solidFill>
              </a:rPr>
              <a:t>«</a:t>
            </a:r>
            <a:r>
              <a:rPr lang="en-US" sz="2400" dirty="0" smtClean="0">
                <a:solidFill>
                  <a:srgbClr val="00B050"/>
                </a:solidFill>
              </a:rPr>
              <a:t>Anno Domini</a:t>
            </a:r>
            <a:r>
              <a:rPr lang="el-GR" sz="2400" dirty="0" smtClean="0">
                <a:solidFill>
                  <a:srgbClr val="00B050"/>
                </a:solidFill>
              </a:rPr>
              <a:t>»</a:t>
            </a:r>
            <a:r>
              <a:rPr lang="el-GR" sz="2400" dirty="0" smtClean="0"/>
              <a:t>.</a:t>
            </a:r>
          </a:p>
          <a:p>
            <a:pPr algn="just">
              <a:lnSpc>
                <a:spcPct val="150000"/>
              </a:lnSpc>
            </a:pPr>
            <a:r>
              <a:rPr lang="el-GR" sz="2400" dirty="0" smtClean="0"/>
              <a:t>Στις </a:t>
            </a:r>
            <a:r>
              <a:rPr lang="el-GR" sz="2400" u="sng" dirty="0" smtClean="0"/>
              <a:t>αρχές, περίπου, του 9</a:t>
            </a:r>
            <a:r>
              <a:rPr lang="el-GR" sz="2400" u="sng" baseline="30000" dirty="0" smtClean="0"/>
              <a:t>ου</a:t>
            </a:r>
            <a:r>
              <a:rPr lang="el-GR" sz="2400" u="sng" dirty="0" smtClean="0"/>
              <a:t> αι. </a:t>
            </a:r>
            <a:r>
              <a:rPr lang="el-GR" sz="2400" u="sng" dirty="0" err="1" smtClean="0"/>
              <a:t>μ.Χ</a:t>
            </a:r>
            <a:r>
              <a:rPr lang="el-GR" sz="2400" u="sng" dirty="0" smtClean="0"/>
              <a:t>.</a:t>
            </a:r>
            <a:r>
              <a:rPr lang="el-GR" sz="2400" dirty="0" smtClean="0"/>
              <a:t> καθιερώθηκε η από Χριστού χρονολόγηση στην Δύση και πολύ αργότερα στην Ανατολή.</a:t>
            </a:r>
            <a:endParaRPr lang="el-GR" sz="2400" dirty="0"/>
          </a:p>
        </p:txBody>
      </p:sp>
    </p:spTree>
    <p:extLst>
      <p:ext uri="{BB962C8B-B14F-4D97-AF65-F5344CB8AC3E}">
        <p14:creationId xmlns:p14="http://schemas.microsoft.com/office/powerpoint/2010/main" val="853056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a:latin typeface="Times New Roman" panose="02020603050405020304" pitchFamily="18" charset="0"/>
                <a:cs typeface="Times New Roman" panose="02020603050405020304" pitchFamily="18" charset="0"/>
              </a:rPr>
              <a:t>ΠΑΡΑΔΕΙΓΜΑΤΑ</a:t>
            </a:r>
            <a:endParaRPr lang="el-GR" dirty="0"/>
          </a:p>
        </p:txBody>
      </p:sp>
      <p:sp>
        <p:nvSpPr>
          <p:cNvPr id="3" name="2 - Θέση περιεχομένου"/>
          <p:cNvSpPr>
            <a:spLocks noGrp="1"/>
          </p:cNvSpPr>
          <p:nvPr>
            <p:ph idx="1"/>
          </p:nvPr>
        </p:nvSpPr>
        <p:spPr/>
        <p:txBody>
          <a:bodyPr>
            <a:normAutofit lnSpcReduction="10000"/>
          </a:bodyPr>
          <a:lstStyle/>
          <a:p>
            <a:pPr algn="just"/>
            <a:r>
              <a:rPr lang="el-GR" sz="2400" dirty="0" err="1" smtClean="0">
                <a:latin typeface="Times New Roman" panose="02020603050405020304" pitchFamily="18" charset="0"/>
                <a:cs typeface="Times New Roman" panose="02020603050405020304" pitchFamily="18" charset="0"/>
              </a:rPr>
              <a:t>ια΄</a:t>
            </a:r>
            <a:r>
              <a:rPr lang="el-GR" sz="2400" dirty="0" smtClean="0">
                <a:latin typeface="Times New Roman" panose="02020603050405020304" pitchFamily="18" charset="0"/>
                <a:cs typeface="Times New Roman" panose="02020603050405020304" pitchFamily="18" charset="0"/>
              </a:rPr>
              <a:t>= 11</a:t>
            </a:r>
          </a:p>
          <a:p>
            <a:pPr algn="just"/>
            <a:r>
              <a:rPr lang="el-GR" sz="2400" dirty="0" err="1" smtClean="0">
                <a:latin typeface="Times New Roman" panose="02020603050405020304" pitchFamily="18" charset="0"/>
                <a:cs typeface="Times New Roman" panose="02020603050405020304" pitchFamily="18" charset="0"/>
              </a:rPr>
              <a:t>ιβ΄</a:t>
            </a:r>
            <a:r>
              <a:rPr lang="el-GR" sz="2400" dirty="0" smtClean="0">
                <a:latin typeface="Times New Roman" panose="02020603050405020304" pitchFamily="18" charset="0"/>
                <a:cs typeface="Times New Roman" panose="02020603050405020304" pitchFamily="18" charset="0"/>
              </a:rPr>
              <a:t>= 1</a:t>
            </a:r>
            <a:r>
              <a:rPr lang="en-US" sz="2400" dirty="0" smtClean="0">
                <a:latin typeface="Times New Roman" panose="02020603050405020304" pitchFamily="18" charset="0"/>
                <a:cs typeface="Times New Roman" panose="02020603050405020304" pitchFamily="18" charset="0"/>
              </a:rPr>
              <a:t>2</a:t>
            </a:r>
            <a:endParaRPr lang="el-GR" sz="2400" dirty="0" smtClean="0">
              <a:latin typeface="Times New Roman" panose="02020603050405020304" pitchFamily="18" charset="0"/>
              <a:cs typeface="Times New Roman" panose="02020603050405020304" pitchFamily="18" charset="0"/>
            </a:endParaRPr>
          </a:p>
          <a:p>
            <a:pPr algn="just"/>
            <a:r>
              <a:rPr lang="el-GR" sz="2400" dirty="0" err="1" smtClean="0">
                <a:latin typeface="Times New Roman" panose="02020603050405020304" pitchFamily="18" charset="0"/>
                <a:cs typeface="Times New Roman" panose="02020603050405020304" pitchFamily="18" charset="0"/>
              </a:rPr>
              <a:t>α΄ωκα΄</a:t>
            </a:r>
            <a:r>
              <a:rPr lang="el-GR" sz="2400" dirty="0" smtClean="0">
                <a:latin typeface="Times New Roman" panose="02020603050405020304" pitchFamily="18" charset="0"/>
                <a:cs typeface="Times New Roman" panose="02020603050405020304" pitchFamily="18" charset="0"/>
              </a:rPr>
              <a:t>= 1821</a:t>
            </a:r>
          </a:p>
          <a:p>
            <a:pPr algn="just"/>
            <a:r>
              <a:rPr lang="el-GR" sz="2400" dirty="0" err="1" smtClean="0">
                <a:latin typeface="Times New Roman" panose="02020603050405020304" pitchFamily="18" charset="0"/>
                <a:cs typeface="Times New Roman" panose="02020603050405020304" pitchFamily="18" charset="0"/>
              </a:rPr>
              <a:t>α΄ϡκβ΄</a:t>
            </a:r>
            <a:r>
              <a:rPr lang="el-GR" sz="2400" dirty="0" smtClean="0">
                <a:latin typeface="Times New Roman" panose="02020603050405020304" pitchFamily="18" charset="0"/>
                <a:cs typeface="Times New Roman" panose="02020603050405020304" pitchFamily="18" charset="0"/>
              </a:rPr>
              <a:t>= 1922</a:t>
            </a:r>
          </a:p>
          <a:p>
            <a:pPr algn="just"/>
            <a:r>
              <a:rPr lang="el-GR" sz="2400" dirty="0" err="1" smtClean="0">
                <a:latin typeface="Times New Roman" panose="02020603050405020304" pitchFamily="18" charset="0"/>
                <a:cs typeface="Times New Roman" panose="02020603050405020304" pitchFamily="18" charset="0"/>
              </a:rPr>
              <a:t>α΄ωξδ΄</a:t>
            </a:r>
            <a:r>
              <a:rPr lang="el-GR" sz="2400" dirty="0" smtClean="0">
                <a:latin typeface="Times New Roman" panose="02020603050405020304" pitchFamily="18" charset="0"/>
                <a:cs typeface="Times New Roman" panose="02020603050405020304" pitchFamily="18" charset="0"/>
              </a:rPr>
              <a:t>= 1864</a:t>
            </a:r>
          </a:p>
          <a:p>
            <a:pPr algn="just"/>
            <a:r>
              <a:rPr lang="el-GR" sz="2400" dirty="0" err="1" smtClean="0">
                <a:latin typeface="Times New Roman" panose="02020603050405020304" pitchFamily="18" charset="0"/>
                <a:cs typeface="Times New Roman" panose="02020603050405020304" pitchFamily="18" charset="0"/>
              </a:rPr>
              <a:t>α΄ϡμ΄</a:t>
            </a:r>
            <a:r>
              <a:rPr lang="el-GR" sz="2400" dirty="0" smtClean="0">
                <a:latin typeface="Times New Roman" panose="02020603050405020304" pitchFamily="18" charset="0"/>
                <a:cs typeface="Times New Roman" panose="02020603050405020304" pitchFamily="18" charset="0"/>
              </a:rPr>
              <a:t>= 1940</a:t>
            </a:r>
          </a:p>
          <a:p>
            <a:pPr algn="just"/>
            <a:r>
              <a:rPr lang="el-GR" sz="2400" dirty="0" err="1" smtClean="0">
                <a:latin typeface="Times New Roman" panose="02020603050405020304" pitchFamily="18" charset="0"/>
                <a:cs typeface="Times New Roman" panose="02020603050405020304" pitchFamily="18" charset="0"/>
              </a:rPr>
              <a:t>τ΄πς΄</a:t>
            </a:r>
            <a:r>
              <a:rPr lang="el-GR" sz="2400" dirty="0" smtClean="0">
                <a:latin typeface="Times New Roman" panose="02020603050405020304" pitchFamily="18" charset="0"/>
                <a:cs typeface="Times New Roman" panose="02020603050405020304" pitchFamily="18" charset="0"/>
              </a:rPr>
              <a:t>= 386</a:t>
            </a:r>
          </a:p>
          <a:p>
            <a:pPr algn="just"/>
            <a:r>
              <a:rPr lang="el-GR" sz="2400" dirty="0" err="1" smtClean="0">
                <a:latin typeface="Times New Roman" panose="02020603050405020304" pitchFamily="18" charset="0"/>
                <a:cs typeface="Times New Roman" panose="02020603050405020304" pitchFamily="18" charset="0"/>
              </a:rPr>
              <a:t>υ΄λα΄</a:t>
            </a:r>
            <a:r>
              <a:rPr lang="el-GR" sz="2400" dirty="0" smtClean="0">
                <a:latin typeface="Times New Roman" panose="02020603050405020304" pitchFamily="18" charset="0"/>
                <a:cs typeface="Times New Roman" panose="02020603050405020304" pitchFamily="18" charset="0"/>
              </a:rPr>
              <a:t>= 431</a:t>
            </a:r>
          </a:p>
          <a:p>
            <a:pPr algn="just"/>
            <a:r>
              <a:rPr lang="el-GR" sz="2400" dirty="0" err="1" smtClean="0">
                <a:latin typeface="Times New Roman" panose="02020603050405020304" pitchFamily="18" charset="0"/>
                <a:cs typeface="Times New Roman" panose="02020603050405020304" pitchFamily="18" charset="0"/>
              </a:rPr>
              <a:t>β΄κ΄</a:t>
            </a:r>
            <a:r>
              <a:rPr lang="el-GR" sz="2400" dirty="0" smtClean="0">
                <a:latin typeface="Times New Roman" panose="02020603050405020304" pitchFamily="18" charset="0"/>
                <a:cs typeface="Times New Roman" panose="02020603050405020304" pitchFamily="18" charset="0"/>
              </a:rPr>
              <a:t>= 2020</a:t>
            </a:r>
          </a:p>
          <a:p>
            <a:pPr algn="just">
              <a:buNone/>
            </a:pPr>
            <a:r>
              <a:rPr lang="el-GR" sz="2400" i="1" dirty="0" smtClean="0">
                <a:latin typeface="Times New Roman" panose="02020603050405020304" pitchFamily="18" charset="0"/>
                <a:cs typeface="Times New Roman" panose="02020603050405020304" pitchFamily="18" charset="0"/>
              </a:rPr>
              <a:t>	</a:t>
            </a:r>
            <a:r>
              <a:rPr lang="el-GR" sz="2400" i="1" u="sng" dirty="0" smtClean="0">
                <a:latin typeface="Times New Roman" panose="02020603050405020304" pitchFamily="18" charset="0"/>
                <a:cs typeface="Times New Roman" panose="02020603050405020304" pitchFamily="18" charset="0"/>
              </a:rPr>
              <a:t>ΠΡΟΣΟΧΗ: Ο αριθμός 0 (μηδέν) δεν υφίσταται στο αλφαβητικό αριθμητικό σύστημα</a:t>
            </a:r>
          </a:p>
          <a:p>
            <a:pPr algn="just">
              <a:buNone/>
            </a:pPr>
            <a:endParaRPr lang="el-GR" sz="1800" dirty="0" smtClean="0">
              <a:latin typeface="Times New Roman" panose="02020603050405020304" pitchFamily="18" charset="0"/>
              <a:cs typeface="Times New Roman" panose="02020603050405020304" pitchFamily="18" charset="0"/>
            </a:endParaRPr>
          </a:p>
          <a:p>
            <a:pPr algn="just"/>
            <a:endParaRPr lang="el-GR" sz="1800" dirty="0" smtClean="0">
              <a:latin typeface="Times New Roman" panose="02020603050405020304" pitchFamily="18" charset="0"/>
              <a:cs typeface="Times New Roman" panose="02020603050405020304" pitchFamily="18" charset="0"/>
            </a:endParaRPr>
          </a:p>
          <a:p>
            <a:endParaRPr lang="el-GR" dirty="0"/>
          </a:p>
        </p:txBody>
      </p:sp>
      <p:sp>
        <p:nvSpPr>
          <p:cNvPr id="4" name="3 - Θέση αριθμού διαφάνειας"/>
          <p:cNvSpPr>
            <a:spLocks noGrp="1"/>
          </p:cNvSpPr>
          <p:nvPr>
            <p:ph type="sldNum" sz="quarter" idx="12"/>
          </p:nvPr>
        </p:nvSpPr>
        <p:spPr/>
        <p:txBody>
          <a:bodyPr/>
          <a:lstStyle/>
          <a:p>
            <a:fld id="{1E90A5AF-304C-4587-80F0-6AF980070B5B}" type="slidenum">
              <a:rPr lang="el-GR" smtClean="0"/>
              <a:pPr/>
              <a:t>5</a:t>
            </a:fld>
            <a:endParaRPr lang="el-G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t>Ο ΧΡΟΝΟΣ ΣΤΟ ΒΥΖΑΝΤΙΟ</a:t>
            </a:r>
            <a:endParaRPr lang="el-GR" sz="3200" b="1" dirty="0"/>
          </a:p>
        </p:txBody>
      </p:sp>
      <p:sp>
        <p:nvSpPr>
          <p:cNvPr id="3" name="Θέση περιεχομένου 2"/>
          <p:cNvSpPr>
            <a:spLocks noGrp="1"/>
          </p:cNvSpPr>
          <p:nvPr>
            <p:ph idx="1"/>
          </p:nvPr>
        </p:nvSpPr>
        <p:spPr/>
        <p:txBody>
          <a:bodyPr>
            <a:normAutofit fontScale="92500" lnSpcReduction="20000"/>
          </a:bodyPr>
          <a:lstStyle/>
          <a:p>
            <a:pPr algn="just">
              <a:lnSpc>
                <a:spcPct val="200000"/>
              </a:lnSpc>
            </a:pPr>
            <a:r>
              <a:rPr lang="el-GR" sz="2000" dirty="0" smtClean="0"/>
              <a:t>Οι Βυζαντινοί χρησιμοποιούσαν δύο (2) χρονολογικά συστήματα με αρχή τους την δημιουργία ή κτίση του κόσμου</a:t>
            </a:r>
            <a:r>
              <a:rPr lang="el-GR" sz="2000" u="sng" dirty="0" smtClean="0">
                <a:solidFill>
                  <a:srgbClr val="FF0000"/>
                </a:solidFill>
              </a:rPr>
              <a:t>: α) Το Αλεξανδρινό</a:t>
            </a:r>
            <a:r>
              <a:rPr lang="el-GR" sz="2000" dirty="0" smtClean="0"/>
              <a:t>, το έτος 1 του οποίου αντιστοιχούσε με το 5493/5492 από κτίσεως κόσμου και το β) Το </a:t>
            </a:r>
            <a:r>
              <a:rPr lang="el-GR" sz="2000" u="sng" dirty="0" smtClean="0">
                <a:solidFill>
                  <a:srgbClr val="FFC000"/>
                </a:solidFill>
              </a:rPr>
              <a:t>Βυζαντινό ή Ρωμαϊκό</a:t>
            </a:r>
            <a:r>
              <a:rPr lang="el-GR" sz="2000" dirty="0" smtClean="0"/>
              <a:t>, το έτος 1 του οποίου αντιστοιχούσε με το 5508/5509 από κτίσεως κόσμου (ο υπολογισμός αυτός βασιζόταν στη μετάφραση της Παλαιάς Διαθήκης από τους Εβδομήκοντα (Ο΄). Συνηθέστερο το δεύτερο.</a:t>
            </a:r>
          </a:p>
          <a:p>
            <a:pPr algn="just">
              <a:lnSpc>
                <a:spcPct val="200000"/>
              </a:lnSpc>
            </a:pPr>
            <a:r>
              <a:rPr lang="el-GR" sz="2000" dirty="0" smtClean="0"/>
              <a:t>Το νέο έτος των Βυζαντινών άρχιζε την </a:t>
            </a:r>
            <a:r>
              <a:rPr lang="el-GR" sz="2000" b="1" dirty="0" smtClean="0"/>
              <a:t>1</a:t>
            </a:r>
            <a:r>
              <a:rPr lang="el-GR" sz="2000" b="1" baseline="30000" dirty="0" smtClean="0"/>
              <a:t>η</a:t>
            </a:r>
            <a:r>
              <a:rPr lang="el-GR" sz="2000" b="1" dirty="0" smtClean="0"/>
              <a:t> Σεπτεμβρίου </a:t>
            </a:r>
            <a:r>
              <a:rPr lang="el-GR" sz="2000" dirty="0" smtClean="0"/>
              <a:t>(</a:t>
            </a:r>
            <a:r>
              <a:rPr lang="el-GR" sz="2000" dirty="0" smtClean="0">
                <a:solidFill>
                  <a:srgbClr val="C00000"/>
                </a:solidFill>
              </a:rPr>
              <a:t>Αρχή </a:t>
            </a:r>
            <a:r>
              <a:rPr lang="el-GR" sz="2000" dirty="0" err="1" smtClean="0">
                <a:solidFill>
                  <a:srgbClr val="C00000"/>
                </a:solidFill>
              </a:rPr>
              <a:t>Ινδίκτου</a:t>
            </a:r>
            <a:r>
              <a:rPr lang="el-GR" sz="2000" dirty="0" err="1" smtClean="0"/>
              <a:t>=η</a:t>
            </a:r>
            <a:r>
              <a:rPr lang="el-GR" sz="2000" dirty="0" smtClean="0"/>
              <a:t> Πρωτοχρονιά των Βυζαντινών-</a:t>
            </a:r>
            <a:r>
              <a:rPr lang="el-GR" sz="2000" dirty="0" err="1" smtClean="0"/>
              <a:t>πρβλ</a:t>
            </a:r>
            <a:r>
              <a:rPr lang="el-GR" sz="2000" dirty="0" smtClean="0"/>
              <a:t>. τους παλαιούς Καζαμίες).</a:t>
            </a:r>
          </a:p>
          <a:p>
            <a:pPr marL="0" indent="0" algn="ctr">
              <a:lnSpc>
                <a:spcPct val="200000"/>
              </a:lnSpc>
              <a:buNone/>
            </a:pPr>
            <a:endParaRPr lang="el-GR" sz="2000" b="1" dirty="0"/>
          </a:p>
        </p:txBody>
      </p:sp>
    </p:spTree>
    <p:extLst>
      <p:ext uri="{BB962C8B-B14F-4D97-AF65-F5344CB8AC3E}">
        <p14:creationId xmlns:p14="http://schemas.microsoft.com/office/powerpoint/2010/main" val="39176721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a:t>Ο ΧΡΟΝΟΣ ΣΤΟ ΒΥΖΑΝΤΙΟ</a:t>
            </a:r>
            <a:endParaRPr lang="el-GR" sz="3200" dirty="0"/>
          </a:p>
        </p:txBody>
      </p:sp>
      <p:sp>
        <p:nvSpPr>
          <p:cNvPr id="3" name="Θέση περιεχομένου 2"/>
          <p:cNvSpPr>
            <a:spLocks noGrp="1"/>
          </p:cNvSpPr>
          <p:nvPr>
            <p:ph idx="1"/>
          </p:nvPr>
        </p:nvSpPr>
        <p:spPr>
          <a:xfrm>
            <a:off x="0" y="1484784"/>
            <a:ext cx="9421906" cy="5256584"/>
          </a:xfrm>
        </p:spPr>
        <p:txBody>
          <a:bodyPr/>
          <a:lstStyle/>
          <a:p>
            <a:pPr algn="ctr"/>
            <a:r>
              <a:rPr lang="el-GR" b="1" dirty="0" smtClean="0">
                <a:solidFill>
                  <a:schemeClr val="accent2">
                    <a:lumMod val="75000"/>
                  </a:schemeClr>
                </a:solidFill>
              </a:rPr>
              <a:t>ΙΝΔΙΚΤΙΩΝΑ-ΕΣ</a:t>
            </a:r>
          </a:p>
          <a:p>
            <a:pPr algn="just"/>
            <a:r>
              <a:rPr lang="el-GR" sz="2000" dirty="0" smtClean="0"/>
              <a:t>Πρόκειται για μία αστρονομική περίοδο 15 ετών (</a:t>
            </a:r>
            <a:r>
              <a:rPr lang="el-GR" sz="2000" dirty="0" err="1" smtClean="0"/>
              <a:t>λτν</a:t>
            </a:r>
            <a:r>
              <a:rPr lang="el-GR" sz="2000" dirty="0" smtClean="0"/>
              <a:t>.: </a:t>
            </a:r>
            <a:r>
              <a:rPr lang="en-US" sz="2000" i="1" dirty="0" err="1" smtClean="0"/>
              <a:t>indictio</a:t>
            </a:r>
            <a:r>
              <a:rPr lang="el-GR" sz="2000" i="1" dirty="0" smtClean="0"/>
              <a:t>: διαταγή</a:t>
            </a:r>
            <a:r>
              <a:rPr lang="el-GR" sz="2000" dirty="0" smtClean="0"/>
              <a:t>/ελλ.: </a:t>
            </a:r>
            <a:r>
              <a:rPr lang="el-GR" sz="2000" i="1" dirty="0" err="1" smtClean="0"/>
              <a:t>επινέμεσις</a:t>
            </a:r>
            <a:r>
              <a:rPr lang="el-GR" sz="2000" dirty="0" smtClean="0"/>
              <a:t>, </a:t>
            </a:r>
            <a:r>
              <a:rPr lang="el-GR" sz="2000" i="1" dirty="0" smtClean="0"/>
              <a:t>μερισμός του χρόνου</a:t>
            </a:r>
            <a:r>
              <a:rPr lang="el-GR" sz="2000" dirty="0" smtClean="0"/>
              <a:t>). </a:t>
            </a:r>
          </a:p>
          <a:p>
            <a:pPr algn="just"/>
            <a:r>
              <a:rPr lang="el-GR" sz="2000" dirty="0" smtClean="0"/>
              <a:t>Οι </a:t>
            </a:r>
            <a:r>
              <a:rPr lang="el-GR" sz="2000" dirty="0" err="1" smtClean="0"/>
              <a:t>ινδικτιώνες</a:t>
            </a:r>
            <a:r>
              <a:rPr lang="el-GR" sz="2000" dirty="0" smtClean="0"/>
              <a:t> απαριθμούνταν από την γέννηση του Χριστού και εξής (3 με 4 </a:t>
            </a:r>
            <a:r>
              <a:rPr lang="el-GR" sz="2000" dirty="0" err="1" smtClean="0"/>
              <a:t>μ.Χ</a:t>
            </a:r>
            <a:r>
              <a:rPr lang="el-GR" sz="2000" dirty="0" smtClean="0"/>
              <a:t>.).</a:t>
            </a:r>
          </a:p>
          <a:p>
            <a:pPr algn="just"/>
            <a:r>
              <a:rPr lang="el-GR" sz="2000" dirty="0" smtClean="0"/>
              <a:t>Οι Βυζαντινοί συνήθως σημείωναν και τον αριθμό της σειράς που είχε το έτος μέσα στην </a:t>
            </a:r>
            <a:r>
              <a:rPr lang="el-GR" sz="2000" dirty="0" err="1" smtClean="0"/>
              <a:t>ινδικτιώνα</a:t>
            </a:r>
            <a:r>
              <a:rPr lang="el-GR" sz="2000" dirty="0" smtClean="0"/>
              <a:t>. Δηλ. 5</a:t>
            </a:r>
            <a:r>
              <a:rPr lang="el-GR" sz="2000" baseline="30000" dirty="0" smtClean="0"/>
              <a:t>η</a:t>
            </a:r>
            <a:r>
              <a:rPr lang="el-GR" sz="2000" dirty="0" smtClean="0"/>
              <a:t> </a:t>
            </a:r>
            <a:r>
              <a:rPr lang="el-GR" sz="2000" dirty="0" err="1" smtClean="0"/>
              <a:t>ινδικτιώνα</a:t>
            </a:r>
            <a:r>
              <a:rPr lang="el-GR" sz="2000" dirty="0" smtClean="0"/>
              <a:t> σημαίνει το 5</a:t>
            </a:r>
            <a:r>
              <a:rPr lang="el-GR" sz="2000" baseline="30000" dirty="0" smtClean="0"/>
              <a:t>ο</a:t>
            </a:r>
            <a:r>
              <a:rPr lang="el-GR" sz="2000" dirty="0" smtClean="0"/>
              <a:t> έτος μέσα στην περίοδο της </a:t>
            </a:r>
            <a:r>
              <a:rPr lang="el-GR" sz="2000" dirty="0" err="1" smtClean="0"/>
              <a:t>ινδικτιώνας=δεκαπενταετίας</a:t>
            </a:r>
            <a:r>
              <a:rPr lang="el-GR" sz="2000" dirty="0" smtClean="0"/>
              <a:t>. Επομένως αριθμούς </a:t>
            </a:r>
            <a:r>
              <a:rPr lang="el-GR" sz="2000" dirty="0" err="1" smtClean="0"/>
              <a:t>ινδικτιώνων</a:t>
            </a:r>
            <a:r>
              <a:rPr lang="el-GR" sz="2000" dirty="0" smtClean="0"/>
              <a:t> έχουμε </a:t>
            </a:r>
            <a:r>
              <a:rPr lang="el-GR" sz="2000" b="1" dirty="0" smtClean="0">
                <a:solidFill>
                  <a:schemeClr val="accent2">
                    <a:lumMod val="75000"/>
                  </a:schemeClr>
                </a:solidFill>
              </a:rPr>
              <a:t>μόνο</a:t>
            </a:r>
            <a:r>
              <a:rPr lang="el-GR" sz="2000" dirty="0" smtClean="0">
                <a:solidFill>
                  <a:schemeClr val="accent2"/>
                </a:solidFill>
              </a:rPr>
              <a:t>  </a:t>
            </a:r>
            <a:r>
              <a:rPr lang="el-GR" sz="2000" dirty="0" smtClean="0"/>
              <a:t>από το 1 ως το 15.</a:t>
            </a:r>
          </a:p>
          <a:p>
            <a:pPr algn="just"/>
            <a:r>
              <a:rPr lang="el-GR" sz="2000" dirty="0" smtClean="0"/>
              <a:t>Ο όρος «</a:t>
            </a:r>
            <a:r>
              <a:rPr lang="el-GR" sz="2000" dirty="0" err="1" smtClean="0"/>
              <a:t>ινδικτιών</a:t>
            </a:r>
            <a:r>
              <a:rPr lang="el-GR" sz="2000" dirty="0" smtClean="0"/>
              <a:t>» αρχικά ήταν 5ετής κύκλος ως ετήσιος φόρος (</a:t>
            </a:r>
            <a:r>
              <a:rPr lang="en-US" sz="2000" dirty="0" smtClean="0"/>
              <a:t>jugum) </a:t>
            </a:r>
            <a:r>
              <a:rPr lang="el-GR" sz="2000" dirty="0" smtClean="0"/>
              <a:t>που καθιερώθηκε από τον Αυτοκράτορα </a:t>
            </a:r>
            <a:r>
              <a:rPr lang="el-GR" sz="2000" i="1" dirty="0" err="1" smtClean="0"/>
              <a:t>Διοκλητιανό</a:t>
            </a:r>
            <a:r>
              <a:rPr lang="el-GR" sz="2000" i="1" dirty="0" smtClean="0"/>
              <a:t> (284-286 και 286-305 </a:t>
            </a:r>
            <a:r>
              <a:rPr lang="el-GR" sz="2000" i="1" dirty="0" err="1" smtClean="0"/>
              <a:t>μ.Χ</a:t>
            </a:r>
            <a:r>
              <a:rPr lang="el-GR" sz="2000" i="1" dirty="0" smtClean="0"/>
              <a:t>.)</a:t>
            </a:r>
            <a:r>
              <a:rPr lang="el-GR" sz="2000" dirty="0" smtClean="0"/>
              <a:t>, ενώ ο </a:t>
            </a:r>
            <a:r>
              <a:rPr lang="el-GR" sz="2000" i="1" dirty="0" smtClean="0"/>
              <a:t>Κωνσταντίνος ο Α΄ (306-337 </a:t>
            </a:r>
            <a:r>
              <a:rPr lang="el-GR" sz="2000" i="1" dirty="0" err="1" smtClean="0"/>
              <a:t>μ.Χ</a:t>
            </a:r>
            <a:r>
              <a:rPr lang="el-GR" sz="2000" i="1" dirty="0" smtClean="0"/>
              <a:t>.)</a:t>
            </a:r>
            <a:r>
              <a:rPr lang="el-GR" sz="2000" dirty="0" smtClean="0"/>
              <a:t> τον μετέτρεψε σε 15ετή με έτος εισαγωγής της ρύθμισης αυτής τον Σεπτέμβριο του 312 </a:t>
            </a:r>
            <a:r>
              <a:rPr lang="el-GR" sz="2000" dirty="0" err="1" smtClean="0"/>
              <a:t>μ.Χ</a:t>
            </a:r>
            <a:r>
              <a:rPr lang="el-GR" sz="2000" dirty="0" smtClean="0"/>
              <a:t>. Με την πάροδο του χρόνου η </a:t>
            </a:r>
            <a:r>
              <a:rPr lang="el-GR" sz="2000" dirty="0" err="1" smtClean="0"/>
              <a:t>ινδικτιώνα</a:t>
            </a:r>
            <a:r>
              <a:rPr lang="el-GR" sz="2000" dirty="0" smtClean="0"/>
              <a:t> έχασε τον δημοσιονομικό της χαρακτήρα και απέκτησε αμιγώς χρονολογική σημασία.</a:t>
            </a:r>
            <a:endParaRPr lang="el-GR" sz="2000" dirty="0"/>
          </a:p>
        </p:txBody>
      </p:sp>
    </p:spTree>
    <p:extLst>
      <p:ext uri="{BB962C8B-B14F-4D97-AF65-F5344CB8AC3E}">
        <p14:creationId xmlns:p14="http://schemas.microsoft.com/office/powerpoint/2010/main" val="36307419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a:t>Ο ΧΡΟΝΟΣ ΣΤΟ ΒΥΖΑΝΤΙΟ</a:t>
            </a:r>
            <a:endParaRPr lang="el-GR" sz="3200" dirty="0"/>
          </a:p>
        </p:txBody>
      </p:sp>
      <p:sp>
        <p:nvSpPr>
          <p:cNvPr id="3" name="Θέση περιεχομένου 2"/>
          <p:cNvSpPr>
            <a:spLocks noGrp="1"/>
          </p:cNvSpPr>
          <p:nvPr>
            <p:ph idx="1"/>
          </p:nvPr>
        </p:nvSpPr>
        <p:spPr/>
        <p:txBody>
          <a:bodyPr>
            <a:normAutofit lnSpcReduction="10000"/>
          </a:bodyPr>
          <a:lstStyle/>
          <a:p>
            <a:pPr algn="ctr"/>
            <a:r>
              <a:rPr lang="el-GR" sz="2400" b="1" dirty="0" smtClean="0"/>
              <a:t>ΠΑΡΑΔΕΙΓΜΑΤΑ ΜΕΤΡΗΣΗΣ ΧΡΟΝΟΥ ΜΕ ΙΝΔΙΚΤΙΩΝΕΣ (1)</a:t>
            </a:r>
          </a:p>
          <a:p>
            <a:pPr algn="just"/>
            <a:endParaRPr lang="el-GR" sz="2000" dirty="0" smtClean="0"/>
          </a:p>
          <a:p>
            <a:pPr algn="just"/>
            <a:r>
              <a:rPr lang="el-GR" sz="2000" dirty="0" smtClean="0"/>
              <a:t>Αν θέλουμε να μετατρέψουμε την χρονολογία </a:t>
            </a:r>
            <a:r>
              <a:rPr lang="el-GR" sz="2000" b="1" dirty="0" smtClean="0"/>
              <a:t>από κτίσεως κόσμου σε χρονολογία από Χριστού γεννήσεως:</a:t>
            </a:r>
            <a:r>
              <a:rPr lang="el-GR" sz="2000" dirty="0" smtClean="0"/>
              <a:t> Αφαιρούμε από τον αριθμό της πρώτης/δοσμένης  χρονολογίας τον αριθμό 5508 (για τους μήνες από Ιανουάριο ως Αύγουστο) και 5509 (από Σεπτέμβριο ως Δεκέμβριο). Π.χ.: 6683 -5508=1175 (Κτίση Κόσμου-Γέννηση Χριστού), 7232-5508=1724 7089-5509=1580 (όταν η πηγή μας, μας προσδιορίζει ένα γεγονός από τον μήνα Σεπτέμβριο ως τον Δεκέμβριο).</a:t>
            </a:r>
          </a:p>
          <a:p>
            <a:pPr algn="just"/>
            <a:r>
              <a:rPr lang="el-GR" sz="2000" b="1" dirty="0" smtClean="0"/>
              <a:t>Για να βρούμε την </a:t>
            </a:r>
            <a:r>
              <a:rPr lang="el-GR" sz="2000" b="1" dirty="0" err="1" smtClean="0"/>
              <a:t>ινδικτιώνα</a:t>
            </a:r>
            <a:r>
              <a:rPr lang="el-GR" sz="2000" b="1" dirty="0" smtClean="0"/>
              <a:t> ενός έτους από κτίσεως κόσμου:</a:t>
            </a:r>
            <a:r>
              <a:rPr lang="el-GR" sz="2000" dirty="0" smtClean="0"/>
              <a:t> Διαιρούμε τον αριθμό του έτους διά 15 </a:t>
            </a:r>
            <a:r>
              <a:rPr lang="el-GR" sz="2000" b="1" dirty="0" smtClean="0"/>
              <a:t>και το υπόλοιπο της διαίρεσης είναι ο αριθμός που ζητάμε:</a:t>
            </a:r>
            <a:r>
              <a:rPr lang="el-GR" sz="2000" dirty="0" smtClean="0"/>
              <a:t> 6683/15= όχι το πηλίκο που είναι 445, αλλά το υπόλοιπο που είναι 8, δηλ. 8</a:t>
            </a:r>
            <a:r>
              <a:rPr lang="el-GR" sz="2000" baseline="30000" dirty="0" smtClean="0"/>
              <a:t>η</a:t>
            </a:r>
            <a:r>
              <a:rPr lang="el-GR" sz="2000" dirty="0" smtClean="0"/>
              <a:t> </a:t>
            </a:r>
            <a:r>
              <a:rPr lang="el-GR" sz="2000" dirty="0" err="1" smtClean="0"/>
              <a:t>ινδικτιώνα</a:t>
            </a:r>
            <a:r>
              <a:rPr lang="el-GR" sz="2000" dirty="0" smtClean="0"/>
              <a:t>. 7232/15= όχι το πηλίκο που είναι 115, αλλά το υπόλοιπο που είναι 2, δηλ. 2</a:t>
            </a:r>
            <a:r>
              <a:rPr lang="el-GR" sz="2000" baseline="30000" dirty="0" smtClean="0"/>
              <a:t>η</a:t>
            </a:r>
            <a:r>
              <a:rPr lang="el-GR" sz="2000" dirty="0" smtClean="0"/>
              <a:t> </a:t>
            </a:r>
            <a:r>
              <a:rPr lang="el-GR" sz="2000" dirty="0" err="1" smtClean="0"/>
              <a:t>ινδικτιώνα</a:t>
            </a:r>
            <a:r>
              <a:rPr lang="el-GR" sz="2000" dirty="0" smtClean="0"/>
              <a:t>.</a:t>
            </a:r>
          </a:p>
          <a:p>
            <a:pPr algn="just"/>
            <a:endParaRPr lang="el-GR" sz="2000" dirty="0" smtClean="0"/>
          </a:p>
          <a:p>
            <a:pPr marL="0" indent="0" algn="just">
              <a:buNone/>
            </a:pPr>
            <a:endParaRPr lang="el-GR" sz="2000" dirty="0"/>
          </a:p>
        </p:txBody>
      </p:sp>
    </p:spTree>
    <p:extLst>
      <p:ext uri="{BB962C8B-B14F-4D97-AF65-F5344CB8AC3E}">
        <p14:creationId xmlns:p14="http://schemas.microsoft.com/office/powerpoint/2010/main" val="34830297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a:t>Ο ΧΡΟΝΟΣ ΣΤΟ ΒΥΖΑΝΤΙΟ</a:t>
            </a:r>
            <a:endParaRPr lang="el-GR" sz="3600" dirty="0"/>
          </a:p>
        </p:txBody>
      </p:sp>
      <p:sp>
        <p:nvSpPr>
          <p:cNvPr id="3" name="Θέση περιεχομένου 2"/>
          <p:cNvSpPr>
            <a:spLocks noGrp="1"/>
          </p:cNvSpPr>
          <p:nvPr>
            <p:ph idx="1"/>
          </p:nvPr>
        </p:nvSpPr>
        <p:spPr/>
        <p:txBody>
          <a:bodyPr>
            <a:normAutofit fontScale="85000" lnSpcReduction="10000"/>
          </a:bodyPr>
          <a:lstStyle/>
          <a:p>
            <a:pPr algn="ctr">
              <a:lnSpc>
                <a:spcPct val="150000"/>
              </a:lnSpc>
            </a:pPr>
            <a:r>
              <a:rPr lang="el-GR" sz="2400" b="1" dirty="0"/>
              <a:t>ΠΑΡΑΔΕΙΓΜΑΤΑ ΜΕΤΡΗΣΗΣ ΧΡΟΝΟΥ ΜΕ </a:t>
            </a:r>
            <a:r>
              <a:rPr lang="el-GR" sz="2400" b="1" dirty="0" smtClean="0"/>
              <a:t>ΙΝΔΙΚΤΙΩΝΕΣ (2)</a:t>
            </a:r>
          </a:p>
          <a:p>
            <a:pPr algn="ctr">
              <a:lnSpc>
                <a:spcPct val="150000"/>
              </a:lnSpc>
            </a:pPr>
            <a:endParaRPr lang="el-GR" sz="2400" b="1" dirty="0"/>
          </a:p>
          <a:p>
            <a:pPr algn="just">
              <a:lnSpc>
                <a:spcPct val="150000"/>
              </a:lnSpc>
            </a:pPr>
            <a:r>
              <a:rPr lang="el-GR" sz="2000" b="1" dirty="0" smtClean="0"/>
              <a:t>Για να βρούμε την </a:t>
            </a:r>
            <a:r>
              <a:rPr lang="el-GR" sz="2000" b="1" dirty="0" err="1" smtClean="0"/>
              <a:t>ινδικτιώνα</a:t>
            </a:r>
            <a:r>
              <a:rPr lang="el-GR" sz="2000" b="1" dirty="0" smtClean="0"/>
              <a:t> ενός έτους από Χριστού Γεννήσεως: </a:t>
            </a:r>
            <a:r>
              <a:rPr lang="el-GR" sz="2000" dirty="0" smtClean="0"/>
              <a:t>Στον αριθμό του έτους που μας δίδεται προσθέτουμε τον αριθμό (3) και κατόπιν διαιρούμε διά 15. Το υπόλοιπο είναι ο αριθμός που ζητάμε. Αυτό συμβαίνει </a:t>
            </a:r>
            <a:r>
              <a:rPr lang="el-GR" sz="2000" u="sng" dirty="0" smtClean="0"/>
              <a:t>όταν το γεγονός που μας </a:t>
            </a:r>
            <a:r>
              <a:rPr lang="el-GR" sz="2000" u="sng" dirty="0" err="1" smtClean="0"/>
              <a:t>ζητάται</a:t>
            </a:r>
            <a:r>
              <a:rPr lang="el-GR" sz="2000" u="sng" dirty="0" smtClean="0"/>
              <a:t> συνέβη από Ιανουάριο ως και Αύγουστο: </a:t>
            </a:r>
            <a:r>
              <a:rPr lang="el-GR" sz="2000" dirty="0" smtClean="0"/>
              <a:t>π.χ. 1014 (Μάχη στο Κλειδί/29/6)+3=1017/15, το υπόλοιπο της διαίρεσης: 12, 1724+3=1727/15, το υπόλοιπο της διαίρεσης: 2.</a:t>
            </a:r>
          </a:p>
          <a:p>
            <a:pPr algn="just">
              <a:lnSpc>
                <a:spcPct val="150000"/>
              </a:lnSpc>
            </a:pPr>
            <a:r>
              <a:rPr lang="el-GR" sz="2000" u="sng" dirty="0" smtClean="0"/>
              <a:t>Όταν όμως το γεγονός αυτό συνέβη μεταξύ Σεπτεμβρίου και Δεκεμβρίου</a:t>
            </a:r>
            <a:r>
              <a:rPr lang="el-GR" sz="2000" dirty="0" smtClean="0"/>
              <a:t>, τότε αντί για 3 προσθέτουμε 4 και προχωρούμε κανονικά στη διαίρεση: π.χ. 1580+4=1584/15, το υπόλοιπο της διαίρεσης: 9 </a:t>
            </a:r>
            <a:r>
              <a:rPr lang="el-GR" sz="2000" dirty="0" err="1" smtClean="0"/>
              <a:t>κ.ο.κ</a:t>
            </a:r>
            <a:r>
              <a:rPr lang="el-GR" sz="2000" dirty="0" smtClean="0"/>
              <a:t>.</a:t>
            </a:r>
          </a:p>
          <a:p>
            <a:pPr algn="just"/>
            <a:endParaRPr lang="el-GR" sz="2000" dirty="0"/>
          </a:p>
        </p:txBody>
      </p:sp>
    </p:spTree>
    <p:extLst>
      <p:ext uri="{BB962C8B-B14F-4D97-AF65-F5344CB8AC3E}">
        <p14:creationId xmlns:p14="http://schemas.microsoft.com/office/powerpoint/2010/main" val="940475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solidFill>
                  <a:srgbClr val="C00000"/>
                </a:solidFill>
              </a:rPr>
              <a:t>ΓΡΗΓΟΡΙΑΝΟ ΗΜΕΡΟΛΟΓΙΟ</a:t>
            </a:r>
            <a:r>
              <a:rPr lang="en-US" sz="3600" b="1" dirty="0" smtClean="0">
                <a:solidFill>
                  <a:srgbClr val="C00000"/>
                </a:solidFill>
              </a:rPr>
              <a:t> (1)</a:t>
            </a:r>
            <a:endParaRPr lang="el-GR" sz="3600" b="1" dirty="0">
              <a:solidFill>
                <a:srgbClr val="C00000"/>
              </a:solidFill>
            </a:endParaRPr>
          </a:p>
        </p:txBody>
      </p:sp>
      <p:sp>
        <p:nvSpPr>
          <p:cNvPr id="3" name="Θέση περιεχομένου 2"/>
          <p:cNvSpPr>
            <a:spLocks noGrp="1"/>
          </p:cNvSpPr>
          <p:nvPr>
            <p:ph idx="1"/>
          </p:nvPr>
        </p:nvSpPr>
        <p:spPr>
          <a:xfrm>
            <a:off x="194471" y="1600200"/>
            <a:ext cx="9216229" cy="5141168"/>
          </a:xfrm>
        </p:spPr>
        <p:txBody>
          <a:bodyPr>
            <a:normAutofit/>
          </a:bodyPr>
          <a:lstStyle/>
          <a:p>
            <a:pPr algn="just"/>
            <a:r>
              <a:rPr lang="el-GR" sz="2000" dirty="0" smtClean="0"/>
              <a:t>Στα τέλη του 16</a:t>
            </a:r>
            <a:r>
              <a:rPr lang="el-GR" sz="2000" baseline="30000" dirty="0" smtClean="0"/>
              <a:t>ου</a:t>
            </a:r>
            <a:r>
              <a:rPr lang="el-GR" sz="2000" dirty="0" smtClean="0"/>
              <a:t> αιώνα η διαφορά του Ιουλιανού Ημερολογίου και του Ηλιακού Κύκλου είχε φθάσει τις 10 ημέρες, με προφανείς επιπτώσεις ως προς την τέλεση των ιεροτελεστιών/ακολουθιών της Εκκλησίας.</a:t>
            </a:r>
          </a:p>
          <a:p>
            <a:pPr algn="just"/>
            <a:r>
              <a:rPr lang="el-GR" sz="2000" dirty="0" smtClean="0"/>
              <a:t>Το </a:t>
            </a:r>
            <a:r>
              <a:rPr lang="el-GR" sz="2000" b="1" dirty="0" smtClean="0"/>
              <a:t>1582</a:t>
            </a:r>
            <a:r>
              <a:rPr lang="el-GR" sz="2000" dirty="0" smtClean="0"/>
              <a:t> ο </a:t>
            </a:r>
            <a:r>
              <a:rPr lang="el-GR" sz="2000" b="1" dirty="0" smtClean="0"/>
              <a:t>Πάπας Γρηγόριος ΙΓ΄ (13/5/1572-10/4/1585)</a:t>
            </a:r>
            <a:r>
              <a:rPr lang="el-GR" sz="2000" dirty="0" smtClean="0"/>
              <a:t> καθιέρωσε το λεγόμενο </a:t>
            </a:r>
            <a:r>
              <a:rPr lang="el-GR" sz="2000" dirty="0" smtClean="0">
                <a:solidFill>
                  <a:srgbClr val="FF0000"/>
                </a:solidFill>
              </a:rPr>
              <a:t>ΓΡΗΓΟΡΙΑΝΟ</a:t>
            </a:r>
            <a:r>
              <a:rPr lang="el-GR" sz="2000" dirty="0" smtClean="0"/>
              <a:t> ημερολόγιό, ώστε η 5</a:t>
            </a:r>
            <a:r>
              <a:rPr lang="el-GR" sz="2000" baseline="30000" dirty="0" smtClean="0"/>
              <a:t>η</a:t>
            </a:r>
            <a:r>
              <a:rPr lang="el-GR" sz="2000" dirty="0" smtClean="0"/>
              <a:t> Οκτωβρίου του 1582 έγινε 15</a:t>
            </a:r>
            <a:r>
              <a:rPr lang="el-GR" sz="2000" baseline="30000" dirty="0" smtClean="0"/>
              <a:t>η</a:t>
            </a:r>
            <a:r>
              <a:rPr lang="el-GR" sz="2000" dirty="0" smtClean="0"/>
              <a:t> Οκτωβρίου του 1582. Παραλείφθηκαν δηλ. οι δέκα (10) παραπάνω ημέρες του Ιουλιανού.</a:t>
            </a:r>
          </a:p>
          <a:p>
            <a:pPr algn="just"/>
            <a:r>
              <a:rPr lang="el-GR" sz="2000" dirty="0" smtClean="0"/>
              <a:t>Στην Ελλάδα σήμερα χρησιμοποιούμε το </a:t>
            </a:r>
            <a:r>
              <a:rPr lang="el-GR" sz="2000" dirty="0">
                <a:solidFill>
                  <a:srgbClr val="FF0000"/>
                </a:solidFill>
              </a:rPr>
              <a:t>ΓΡΗΓΟΡΙΑΝΟ</a:t>
            </a:r>
            <a:r>
              <a:rPr lang="el-GR" sz="2000" dirty="0"/>
              <a:t> </a:t>
            </a:r>
            <a:r>
              <a:rPr lang="el-GR" sz="2000" dirty="0" smtClean="0"/>
              <a:t>ημερολόγιο. Η εφαρμογή του νομοθετήθηκε </a:t>
            </a:r>
            <a:r>
              <a:rPr lang="el-GR" sz="2000" u="sng" dirty="0" smtClean="0"/>
              <a:t>την 16</a:t>
            </a:r>
            <a:r>
              <a:rPr lang="el-GR" sz="2000" u="sng" baseline="30000" dirty="0" smtClean="0"/>
              <a:t>η</a:t>
            </a:r>
            <a:r>
              <a:rPr lang="el-GR" sz="2000" u="sng" dirty="0" smtClean="0"/>
              <a:t> Φεβρουαρίου 1923 που έγινε 1</a:t>
            </a:r>
            <a:r>
              <a:rPr lang="el-GR" sz="2000" u="sng" baseline="30000" dirty="0" smtClean="0"/>
              <a:t>η</a:t>
            </a:r>
            <a:r>
              <a:rPr lang="el-GR" sz="2000" u="sng" dirty="0" smtClean="0"/>
              <a:t> Μαρτίου 1923, δηλ. +13 ημέρες</a:t>
            </a:r>
            <a:r>
              <a:rPr lang="el-GR" sz="2000" dirty="0" smtClean="0"/>
              <a:t>. Η Ορθόδοξη Ανατολική Εκκλησία το αποδέχθηκε, χωρίς όμως να μετακινήσει το πασχάλιο και τις κινητές εορτές-</a:t>
            </a:r>
            <a:r>
              <a:rPr lang="el-GR" sz="2000" b="1" dirty="0" smtClean="0"/>
              <a:t>η ελληνική εκκλησία υπολογίζει ακόμα το Πάσχα με βάση το </a:t>
            </a:r>
            <a:r>
              <a:rPr lang="el-GR" sz="2000" b="1" u="sng" dirty="0" smtClean="0"/>
              <a:t>Ιουλιανό Ημερολόγιο</a:t>
            </a:r>
            <a:r>
              <a:rPr lang="el-GR" sz="2000" b="1" dirty="0" smtClean="0"/>
              <a:t>. Έτσι το </a:t>
            </a:r>
            <a:r>
              <a:rPr lang="el-GR" sz="2000" b="1" dirty="0" smtClean="0">
                <a:solidFill>
                  <a:srgbClr val="C00000"/>
                </a:solidFill>
              </a:rPr>
              <a:t>ορθόδοξο Πάσχα εορτάζεται μεταξύ 4 Απριλίου και 8 Μαΐου</a:t>
            </a:r>
            <a:r>
              <a:rPr lang="el-GR" sz="2000" b="1" dirty="0" smtClean="0"/>
              <a:t>, ενώ το </a:t>
            </a:r>
            <a:r>
              <a:rPr lang="el-GR" sz="2000" b="1" dirty="0" smtClean="0">
                <a:solidFill>
                  <a:srgbClr val="00B050"/>
                </a:solidFill>
              </a:rPr>
              <a:t>των Καθολικών μεταξύ 22 Μαρτίου και 25 Απριλίου</a:t>
            </a:r>
            <a:r>
              <a:rPr lang="el-GR" sz="2000" b="1" dirty="0" smtClean="0"/>
              <a:t>. Το Πάσχα ορίζεται την πρώτη Κυριακή μετά την πρώτη εαρινή Πανσέληνο, όπως καθόρισε ο γνωστός όρος της </a:t>
            </a:r>
            <a:r>
              <a:rPr lang="el-GR" sz="2000" b="1" dirty="0" smtClean="0">
                <a:solidFill>
                  <a:srgbClr val="FF0000"/>
                </a:solidFill>
              </a:rPr>
              <a:t>Συνόδου της Νικαίας (325 </a:t>
            </a:r>
            <a:r>
              <a:rPr lang="el-GR" sz="2000" b="1" dirty="0" err="1" smtClean="0">
                <a:solidFill>
                  <a:srgbClr val="FF0000"/>
                </a:solidFill>
              </a:rPr>
              <a:t>μ.Χ</a:t>
            </a:r>
            <a:r>
              <a:rPr lang="el-GR" sz="2000" b="1" dirty="0" smtClean="0">
                <a:solidFill>
                  <a:srgbClr val="FF0000"/>
                </a:solidFill>
              </a:rPr>
              <a:t>.)</a:t>
            </a:r>
            <a:r>
              <a:rPr lang="el-GR" sz="2000" b="1" dirty="0" smtClean="0"/>
              <a:t>.</a:t>
            </a:r>
            <a:endParaRPr lang="el-GR" sz="2000" dirty="0"/>
          </a:p>
        </p:txBody>
      </p:sp>
    </p:spTree>
    <p:extLst>
      <p:ext uri="{BB962C8B-B14F-4D97-AF65-F5344CB8AC3E}">
        <p14:creationId xmlns:p14="http://schemas.microsoft.com/office/powerpoint/2010/main" val="15746706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a:solidFill>
                  <a:srgbClr val="C00000"/>
                </a:solidFill>
              </a:rPr>
              <a:t>ΓΡΗΓΟΡΙΑΝΟ ΗΜΕΡΟΛΟΓΙΟ</a:t>
            </a:r>
            <a:r>
              <a:rPr lang="en-US" sz="3600" b="1" dirty="0">
                <a:solidFill>
                  <a:srgbClr val="C00000"/>
                </a:solidFill>
              </a:rPr>
              <a:t> </a:t>
            </a:r>
            <a:r>
              <a:rPr lang="en-US" sz="3600" b="1" dirty="0" smtClean="0">
                <a:solidFill>
                  <a:srgbClr val="C00000"/>
                </a:solidFill>
              </a:rPr>
              <a:t>(2)</a:t>
            </a:r>
            <a:endParaRPr lang="el-GR" sz="3600" dirty="0"/>
          </a:p>
        </p:txBody>
      </p:sp>
      <p:sp>
        <p:nvSpPr>
          <p:cNvPr id="3" name="Θέση περιεχομένου 2"/>
          <p:cNvSpPr>
            <a:spLocks noGrp="1"/>
          </p:cNvSpPr>
          <p:nvPr>
            <p:ph idx="1"/>
          </p:nvPr>
        </p:nvSpPr>
        <p:spPr/>
        <p:txBody>
          <a:bodyPr/>
          <a:lstStyle/>
          <a:p>
            <a:pPr algn="just">
              <a:lnSpc>
                <a:spcPct val="200000"/>
              </a:lnSpc>
            </a:pPr>
            <a:endParaRPr lang="el-GR" sz="2000" dirty="0" smtClean="0"/>
          </a:p>
          <a:p>
            <a:pPr algn="just">
              <a:lnSpc>
                <a:spcPct val="200000"/>
              </a:lnSpc>
            </a:pPr>
            <a:r>
              <a:rPr lang="en-US" sz="2000" dirty="0" smtClean="0"/>
              <a:t>(</a:t>
            </a:r>
            <a:r>
              <a:rPr lang="el-GR" sz="2000" dirty="0" smtClean="0"/>
              <a:t>συνέχεια): Έκτοτε προέκυψαν οι λεγόμενοι Παλαιοημερολογίτες, οι μη δεχόμενοι δηλ. το </a:t>
            </a:r>
            <a:r>
              <a:rPr lang="el-GR" sz="2000" dirty="0" smtClean="0">
                <a:solidFill>
                  <a:srgbClr val="C00000"/>
                </a:solidFill>
              </a:rPr>
              <a:t>Γρηγοριανό</a:t>
            </a:r>
            <a:r>
              <a:rPr lang="el-GR" sz="2000" dirty="0" smtClean="0"/>
              <a:t> ημερολόγιο.</a:t>
            </a:r>
          </a:p>
          <a:p>
            <a:pPr algn="just">
              <a:lnSpc>
                <a:spcPct val="200000"/>
              </a:lnSpc>
            </a:pPr>
            <a:r>
              <a:rPr lang="el-GR" sz="2000" dirty="0" smtClean="0"/>
              <a:t>Οι υπόλοιπες Ορθόδοξες Εκκλησίες (Ρωσίας, Σερβίας, Βουλγαρίας ακολουθούν, επίσης το </a:t>
            </a:r>
            <a:r>
              <a:rPr lang="el-GR" sz="2000" dirty="0" smtClean="0">
                <a:solidFill>
                  <a:srgbClr val="002060"/>
                </a:solidFill>
              </a:rPr>
              <a:t>Ιουλιανό</a:t>
            </a:r>
            <a:r>
              <a:rPr lang="el-GR" sz="2000" dirty="0" smtClean="0"/>
              <a:t> ημερολόγιο.</a:t>
            </a:r>
          </a:p>
          <a:p>
            <a:pPr algn="just"/>
            <a:endParaRPr lang="el-GR" dirty="0"/>
          </a:p>
        </p:txBody>
      </p:sp>
    </p:spTree>
    <p:extLst>
      <p:ext uri="{BB962C8B-B14F-4D97-AF65-F5344CB8AC3E}">
        <p14:creationId xmlns:p14="http://schemas.microsoft.com/office/powerpoint/2010/main" val="28576644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t>ΙΣΛΑΜ ΚΑΙ ΧΡΟΝΟΣ (1)</a:t>
            </a:r>
            <a:endParaRPr lang="el-GR" sz="3200" b="1" dirty="0"/>
          </a:p>
        </p:txBody>
      </p:sp>
      <p:sp>
        <p:nvSpPr>
          <p:cNvPr id="3" name="Θέση περιεχομένου 2"/>
          <p:cNvSpPr>
            <a:spLocks noGrp="1"/>
          </p:cNvSpPr>
          <p:nvPr>
            <p:ph idx="1"/>
          </p:nvPr>
        </p:nvSpPr>
        <p:spPr>
          <a:xfrm>
            <a:off x="116463" y="1268760"/>
            <a:ext cx="9294237" cy="5400599"/>
          </a:xfrm>
        </p:spPr>
        <p:txBody>
          <a:bodyPr>
            <a:normAutofit fontScale="77500" lnSpcReduction="20000"/>
          </a:bodyPr>
          <a:lstStyle/>
          <a:p>
            <a:pPr algn="just">
              <a:lnSpc>
                <a:spcPct val="210000"/>
              </a:lnSpc>
            </a:pPr>
            <a:r>
              <a:rPr lang="el-GR" sz="2000" dirty="0" smtClean="0"/>
              <a:t> Το </a:t>
            </a:r>
            <a:r>
              <a:rPr lang="el-GR" sz="2000" dirty="0" smtClean="0">
                <a:solidFill>
                  <a:srgbClr val="00B050"/>
                </a:solidFill>
              </a:rPr>
              <a:t>Ισλαμικό </a:t>
            </a:r>
            <a:r>
              <a:rPr lang="el-GR" sz="2000" dirty="0" smtClean="0"/>
              <a:t>ημερολόγιο αρχίζει από το έτος </a:t>
            </a:r>
            <a:r>
              <a:rPr lang="el-GR" sz="2000" dirty="0" smtClean="0">
                <a:solidFill>
                  <a:srgbClr val="00B050"/>
                </a:solidFill>
              </a:rPr>
              <a:t>622</a:t>
            </a:r>
            <a:r>
              <a:rPr lang="el-GR" sz="2000" dirty="0" smtClean="0"/>
              <a:t>, το λεγόμενο έτος της Εγίρας (=</a:t>
            </a:r>
            <a:r>
              <a:rPr lang="el-GR" sz="2000" u="sng" dirty="0" smtClean="0"/>
              <a:t>το έτος της «φυγής»/</a:t>
            </a:r>
            <a:r>
              <a:rPr lang="en-US" sz="2000" u="sng" dirty="0" smtClean="0"/>
              <a:t> </a:t>
            </a:r>
            <a:r>
              <a:rPr lang="el-GR" sz="2000" u="sng" dirty="0" smtClean="0"/>
              <a:t>«</a:t>
            </a:r>
            <a:r>
              <a:rPr lang="en-US" sz="2000" u="sng" dirty="0" err="1" smtClean="0"/>
              <a:t>hidzra</a:t>
            </a:r>
            <a:r>
              <a:rPr lang="el-GR" sz="2000" u="sng" dirty="0" smtClean="0"/>
              <a:t>»: </a:t>
            </a:r>
            <a:r>
              <a:rPr lang="el-GR" sz="2000" dirty="0" smtClean="0"/>
              <a:t>το έτος δηλ. που ο Μωάμεθ εξορίστηκε από τη Μέκκα και κατέφυγε στη Μεδίνα, όπου και απέκτησε ένα πρώτο πυρήνα οπαδών).</a:t>
            </a:r>
          </a:p>
          <a:p>
            <a:pPr algn="just">
              <a:lnSpc>
                <a:spcPct val="210000"/>
              </a:lnSpc>
            </a:pPr>
            <a:r>
              <a:rPr lang="el-GR" sz="2000" dirty="0" smtClean="0"/>
              <a:t>Το Μουσουλμανικό έτος: </a:t>
            </a:r>
            <a:r>
              <a:rPr lang="el-GR" sz="2000" u="sng" dirty="0" smtClean="0"/>
              <a:t>Σεληνιακό έτος 354 ημερών και 12 μηνών. Η Α΄ ημέρα: η Κυριακή. Οι ημέρες άρχιζαν από την Δύση του ήλιου</a:t>
            </a:r>
            <a:r>
              <a:rPr lang="el-GR" sz="2000" dirty="0" smtClean="0"/>
              <a:t>.</a:t>
            </a:r>
          </a:p>
          <a:p>
            <a:pPr algn="just">
              <a:lnSpc>
                <a:spcPct val="210000"/>
              </a:lnSpc>
            </a:pPr>
            <a:r>
              <a:rPr lang="el-GR" sz="2000" dirty="0" smtClean="0"/>
              <a:t>Δεν αρκεί να αφαιρέσω το </a:t>
            </a:r>
            <a:r>
              <a:rPr lang="el-GR" sz="2000" dirty="0" smtClean="0">
                <a:solidFill>
                  <a:srgbClr val="00B050"/>
                </a:solidFill>
              </a:rPr>
              <a:t>622</a:t>
            </a:r>
            <a:r>
              <a:rPr lang="el-GR" sz="2000" dirty="0" smtClean="0"/>
              <a:t> από ένα δοσμένο αριθμό. Υπάρχουν ειδικοί πίνακες για τον καθορισμό των ημερών (για την ακριβή αντιστοίχιση των ετών ανάμεσα στο ισλαμικό (ι) και το γρηγοριανό (γ) ημερολόγιο, χρησιμοποιείται ο τύπος: γ=(0,9723Χι) + 521,57).</a:t>
            </a:r>
          </a:p>
          <a:p>
            <a:pPr algn="just">
              <a:lnSpc>
                <a:spcPct val="210000"/>
              </a:lnSpc>
            </a:pPr>
            <a:r>
              <a:rPr lang="el-GR" sz="2000" dirty="0" smtClean="0"/>
              <a:t>Το παραπάνω ημερολόγιο καθορίστηκε από Άραβες φιλοσόφους του 7</a:t>
            </a:r>
            <a:r>
              <a:rPr lang="el-GR" sz="2000" baseline="30000" dirty="0" smtClean="0"/>
              <a:t>ου</a:t>
            </a:r>
            <a:r>
              <a:rPr lang="el-GR" sz="2000" dirty="0" smtClean="0"/>
              <a:t> αιώνα </a:t>
            </a:r>
            <a:r>
              <a:rPr lang="el-GR" sz="2000" dirty="0" err="1" smtClean="0"/>
              <a:t>μ.Χ</a:t>
            </a:r>
            <a:r>
              <a:rPr lang="el-GR" sz="2000" dirty="0" smtClean="0"/>
              <a:t>.  . </a:t>
            </a:r>
          </a:p>
          <a:p>
            <a:pPr algn="just">
              <a:lnSpc>
                <a:spcPct val="210000"/>
              </a:lnSpc>
            </a:pPr>
            <a:r>
              <a:rPr lang="el-GR" sz="2000" dirty="0" smtClean="0"/>
              <a:t>Όλα τα μουσουλμανικά κράτη μετρούσαν έτσι τον χρόνο μέχρι την εμφάνιση στο ιστορικό προσκήνιο των Οθωμανών.</a:t>
            </a:r>
          </a:p>
          <a:p>
            <a:pPr algn="just"/>
            <a:endParaRPr lang="el-GR" sz="2000" dirty="0"/>
          </a:p>
        </p:txBody>
      </p:sp>
    </p:spTree>
    <p:extLst>
      <p:ext uri="{BB962C8B-B14F-4D97-AF65-F5344CB8AC3E}">
        <p14:creationId xmlns:p14="http://schemas.microsoft.com/office/powerpoint/2010/main" val="393543742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a:t>ΙΣΛΑΜ ΚΑΙ </a:t>
            </a:r>
            <a:r>
              <a:rPr lang="el-GR" sz="3600" b="1" dirty="0" smtClean="0"/>
              <a:t>ΧΡΟΝΟΣ (2)</a:t>
            </a:r>
            <a:endParaRPr lang="el-GR" sz="3600" dirty="0"/>
          </a:p>
        </p:txBody>
      </p:sp>
      <p:sp>
        <p:nvSpPr>
          <p:cNvPr id="3" name="Θέση περιεχομένου 2"/>
          <p:cNvSpPr>
            <a:spLocks noGrp="1"/>
          </p:cNvSpPr>
          <p:nvPr>
            <p:ph idx="1"/>
          </p:nvPr>
        </p:nvSpPr>
        <p:spPr>
          <a:xfrm>
            <a:off x="194471" y="1600200"/>
            <a:ext cx="9216229" cy="4925144"/>
          </a:xfrm>
        </p:spPr>
        <p:txBody>
          <a:bodyPr>
            <a:normAutofit/>
          </a:bodyPr>
          <a:lstStyle/>
          <a:p>
            <a:pPr algn="just"/>
            <a:r>
              <a:rPr lang="en-US" sz="2000" dirty="0" smtClean="0"/>
              <a:t>Hasan </a:t>
            </a:r>
            <a:r>
              <a:rPr lang="en-US" sz="2000" dirty="0" err="1" smtClean="0"/>
              <a:t>Badawi</a:t>
            </a:r>
            <a:r>
              <a:rPr lang="el-GR" sz="2000" dirty="0" smtClean="0"/>
              <a:t>: </a:t>
            </a:r>
            <a:r>
              <a:rPr lang="el-GR" sz="2000" i="1" dirty="0" smtClean="0"/>
              <a:t>Εισαγωγή στην ιστορία του Ισλαμικού κόσμου</a:t>
            </a:r>
            <a:r>
              <a:rPr lang="el-GR" sz="2000" dirty="0" smtClean="0"/>
              <a:t>, Θεσσαλονίκη 2003.</a:t>
            </a:r>
          </a:p>
          <a:p>
            <a:pPr algn="just"/>
            <a:r>
              <a:rPr lang="el-GR" sz="2000" u="sng" dirty="0" smtClean="0"/>
              <a:t>Σήμερα:</a:t>
            </a:r>
            <a:r>
              <a:rPr lang="el-GR" sz="2000" dirty="0" smtClean="0"/>
              <a:t> Στα θεοκρατικά ισλαμικά κράτη, εκεί δηλ. που επικρατεί ο ιερός ισλαμικός νόμος ή </a:t>
            </a:r>
            <a:r>
              <a:rPr lang="en-US" sz="2000" dirty="0" err="1" smtClean="0">
                <a:solidFill>
                  <a:srgbClr val="00B050"/>
                </a:solidFill>
              </a:rPr>
              <a:t>Sarija</a:t>
            </a:r>
            <a:r>
              <a:rPr lang="el-GR" sz="2000" dirty="0" smtClean="0">
                <a:solidFill>
                  <a:srgbClr val="00B050"/>
                </a:solidFill>
              </a:rPr>
              <a:t> </a:t>
            </a:r>
            <a:r>
              <a:rPr lang="el-GR" sz="2000" dirty="0" smtClean="0"/>
              <a:t>είναι σε χρήση τόσο το ισλαμικό ημερολόγιο (εσωτερικό), όσο και το παγκόσμιο, προκειμένου για τις επαφές με τον υπόλοιπο-πλην μουσουλμανικού-κόσμο.</a:t>
            </a:r>
          </a:p>
          <a:p>
            <a:pPr algn="just"/>
            <a:r>
              <a:rPr lang="el-GR" sz="2000" dirty="0" smtClean="0"/>
              <a:t>Στα κοσμικά ισλαμικά κράτη δεκτό είναι το γρηγοριανό ημερολόγιο.</a:t>
            </a:r>
          </a:p>
          <a:p>
            <a:pPr algn="just"/>
            <a:r>
              <a:rPr lang="el-GR" sz="2000" dirty="0" smtClean="0"/>
              <a:t>Οι Οθωμανοί, προκειμένου να διοικήσουν καλύτερα την Αυτοκρατορία τους, εφηύραν και χρησιμοποίησαν μία σειρά ημερολογίων. Ένα από αυτά είναι το λεγόμενο </a:t>
            </a:r>
            <a:r>
              <a:rPr lang="el-GR" sz="2000" dirty="0" smtClean="0">
                <a:solidFill>
                  <a:srgbClr val="FFC000"/>
                </a:solidFill>
              </a:rPr>
              <a:t>Οθωμανικό Οικονομικό Έτος</a:t>
            </a:r>
            <a:r>
              <a:rPr lang="el-GR" sz="2000" dirty="0" smtClean="0"/>
              <a:t> ή </a:t>
            </a:r>
            <a:r>
              <a:rPr lang="en-US" sz="2000" dirty="0" err="1" smtClean="0">
                <a:solidFill>
                  <a:srgbClr val="FFC000"/>
                </a:solidFill>
              </a:rPr>
              <a:t>Malî-Rumî</a:t>
            </a:r>
            <a:r>
              <a:rPr lang="en-US" sz="2000" dirty="0" smtClean="0"/>
              <a:t> </a:t>
            </a:r>
            <a:r>
              <a:rPr lang="el-GR" sz="2000" dirty="0" smtClean="0"/>
              <a:t>ή </a:t>
            </a:r>
            <a:r>
              <a:rPr lang="en-US" sz="2000" dirty="0" err="1" smtClean="0">
                <a:solidFill>
                  <a:srgbClr val="FFC000"/>
                </a:solidFill>
              </a:rPr>
              <a:t>Hicrî</a:t>
            </a:r>
            <a:r>
              <a:rPr lang="el-GR" sz="2000" dirty="0" smtClean="0"/>
              <a:t>: Υβριδικό ημερολόγιο από την πρόσμιξη του σεληνιακού μουσουλμανικού ημερολογίου της Εγίρας και του Ιουλιανού ημερολογίου. Από το πρώτο διατήρησε ως βάση αρίθμησης το έτος 1089 και από το δεύτερο αποκόμισε τους 12 μήνες και τις 30 ή 31 ημέρες. Οι λόγοι της καθιέρωσής του ήσαν οικονομικοί και ξεκίνησε μετά τον Κριμαϊκό Πόλεμο (1853-1856).</a:t>
            </a:r>
          </a:p>
          <a:p>
            <a:pPr marL="0" indent="0" algn="just">
              <a:buNone/>
            </a:pPr>
            <a:endParaRPr lang="el-GR" sz="2400" dirty="0"/>
          </a:p>
        </p:txBody>
      </p:sp>
    </p:spTree>
    <p:extLst>
      <p:ext uri="{BB962C8B-B14F-4D97-AF65-F5344CB8AC3E}">
        <p14:creationId xmlns:p14="http://schemas.microsoft.com/office/powerpoint/2010/main" val="24388579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smtClean="0"/>
              <a:t>ΕΝΔΕΙΚΤΙΚΗ ΒΙΒΛΙΟΓΡΑΦΙΑ ΓΙΑ </a:t>
            </a:r>
            <a:r>
              <a:rPr lang="el-GR" sz="3200" b="1" dirty="0" smtClean="0"/>
              <a:t>ΤΟΝ ΧΡΟΝΟ</a:t>
            </a:r>
            <a:endParaRPr lang="el-GR" sz="3200" b="1" dirty="0"/>
          </a:p>
        </p:txBody>
      </p:sp>
      <p:sp>
        <p:nvSpPr>
          <p:cNvPr id="3" name="Θέση περιεχομένου 2"/>
          <p:cNvSpPr>
            <a:spLocks noGrp="1"/>
          </p:cNvSpPr>
          <p:nvPr>
            <p:ph idx="1"/>
          </p:nvPr>
        </p:nvSpPr>
        <p:spPr>
          <a:xfrm>
            <a:off x="428497" y="1600200"/>
            <a:ext cx="8982203" cy="4925144"/>
          </a:xfrm>
        </p:spPr>
        <p:txBody>
          <a:bodyPr>
            <a:normAutofit fontScale="92500" lnSpcReduction="20000"/>
          </a:bodyPr>
          <a:lstStyle/>
          <a:p>
            <a:pPr algn="just">
              <a:lnSpc>
                <a:spcPct val="160000"/>
              </a:lnSpc>
            </a:pPr>
            <a:r>
              <a:rPr lang="en-US" dirty="0" smtClean="0"/>
              <a:t>David Ewing Duncan</a:t>
            </a:r>
            <a:r>
              <a:rPr lang="el-GR" dirty="0" smtClean="0"/>
              <a:t>: </a:t>
            </a:r>
            <a:r>
              <a:rPr lang="el-GR" i="1" dirty="0" smtClean="0"/>
              <a:t>Καλαντάρι. Η ιστορία του ημερολογίου δια μέσου των αιώνων</a:t>
            </a:r>
            <a:r>
              <a:rPr lang="el-GR" dirty="0" smtClean="0"/>
              <a:t>, μετάφραση: Γιώργος </a:t>
            </a:r>
            <a:r>
              <a:rPr lang="el-GR" dirty="0" err="1" smtClean="0"/>
              <a:t>Κουσουνέλος</a:t>
            </a:r>
            <a:r>
              <a:rPr lang="el-GR" dirty="0" smtClean="0"/>
              <a:t>, εκδόσεις Ενάλιος, Αθήνα 1998.</a:t>
            </a:r>
          </a:p>
          <a:p>
            <a:pPr algn="just">
              <a:lnSpc>
                <a:spcPct val="160000"/>
              </a:lnSpc>
            </a:pPr>
            <a:r>
              <a:rPr lang="el-GR" dirty="0" smtClean="0"/>
              <a:t>Γ. Α. </a:t>
            </a:r>
            <a:r>
              <a:rPr lang="el-GR" dirty="0" err="1" smtClean="0"/>
              <a:t>Πίκουλας</a:t>
            </a:r>
            <a:r>
              <a:rPr lang="el-GR" dirty="0" smtClean="0"/>
              <a:t>: </a:t>
            </a:r>
            <a:r>
              <a:rPr lang="el-GR" i="1" dirty="0" smtClean="0"/>
              <a:t>Εισαγωγή στην Αρχαία Ελληνική Ιστορία και Αρχαιογνωσία</a:t>
            </a:r>
            <a:r>
              <a:rPr lang="el-GR" dirty="0" smtClean="0"/>
              <a:t>, Ινστιτούτο του Βιβλίου, Α. Καρδαμίτσα, Αθήνα 2012.</a:t>
            </a:r>
          </a:p>
          <a:p>
            <a:pPr algn="just"/>
            <a:endParaRPr lang="el-GR" dirty="0"/>
          </a:p>
        </p:txBody>
      </p:sp>
    </p:spTree>
    <p:extLst>
      <p:ext uri="{BB962C8B-B14F-4D97-AF65-F5344CB8AC3E}">
        <p14:creationId xmlns:p14="http://schemas.microsoft.com/office/powerpoint/2010/main" val="4293534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latin typeface="Times New Roman" panose="02020603050405020304" pitchFamily="18" charset="0"/>
                <a:cs typeface="Times New Roman" panose="02020603050405020304" pitchFamily="18" charset="0"/>
              </a:rPr>
              <a:t>ΑΛΦΑΒΗΤΙΚΟ ΑΡΙΘΜΗΤΙΚΟ ΣΥΣΤΗΜΑ (4)</a:t>
            </a:r>
            <a:endParaRPr lang="el-GR" dirty="0"/>
          </a:p>
        </p:txBody>
      </p:sp>
      <p:sp>
        <p:nvSpPr>
          <p:cNvPr id="3" name="2 - Θέση περιεχομένου"/>
          <p:cNvSpPr>
            <a:spLocks noGrp="1"/>
          </p:cNvSpPr>
          <p:nvPr>
            <p:ph idx="1"/>
          </p:nvPr>
        </p:nvSpPr>
        <p:spPr/>
        <p:txBody>
          <a:bodyPr>
            <a:noAutofit/>
          </a:bodyPr>
          <a:lstStyle/>
          <a:p>
            <a:pPr>
              <a:lnSpc>
                <a:spcPct val="150000"/>
              </a:lnSpc>
              <a:buNone/>
            </a:pPr>
            <a:r>
              <a:rPr lang="el-GR" sz="2000" dirty="0" smtClean="0">
                <a:latin typeface="Times New Roman" panose="02020603050405020304" pitchFamily="18" charset="0"/>
                <a:cs typeface="Times New Roman" panose="02020603050405020304" pitchFamily="18" charset="0"/>
              </a:rPr>
              <a:t>Και λίγα λόγια για το </a:t>
            </a:r>
            <a:r>
              <a:rPr lang="el-GR" sz="2000" b="1" dirty="0" smtClean="0">
                <a:latin typeface="Times New Roman" panose="02020603050405020304" pitchFamily="18" charset="0"/>
                <a:cs typeface="Times New Roman" panose="02020603050405020304" pitchFamily="18" charset="0"/>
              </a:rPr>
              <a:t>ΑΚΡΟΦΩΝΙΚΟ </a:t>
            </a:r>
            <a:r>
              <a:rPr lang="el-GR" sz="2000" dirty="0" smtClean="0">
                <a:latin typeface="Times New Roman" panose="02020603050405020304" pitchFamily="18" charset="0"/>
                <a:cs typeface="Times New Roman" panose="02020603050405020304" pitchFamily="18" charset="0"/>
              </a:rPr>
              <a:t>αριθμητικό σύστημα:</a:t>
            </a:r>
          </a:p>
          <a:p>
            <a:pPr marL="0" indent="0" algn="just">
              <a:lnSpc>
                <a:spcPct val="150000"/>
              </a:lnSpc>
              <a:buNone/>
            </a:pPr>
            <a:r>
              <a:rPr lang="el-GR" sz="2000" b="1" dirty="0" smtClean="0">
                <a:latin typeface="Times New Roman" panose="02020603050405020304" pitchFamily="18" charset="0"/>
                <a:cs typeface="Times New Roman" panose="02020603050405020304" pitchFamily="18" charset="0"/>
              </a:rPr>
              <a:t>ΑΚΡΟΦΩΝΙΚΟ</a:t>
            </a:r>
            <a:r>
              <a:rPr lang="el-GR" sz="2000" dirty="0" smtClean="0">
                <a:latin typeface="Times New Roman" panose="02020603050405020304" pitchFamily="18" charset="0"/>
                <a:cs typeface="Times New Roman" panose="02020603050405020304" pitchFamily="18" charset="0"/>
              </a:rPr>
              <a:t> (άκρον + φωνή) ονομαζόταν το αριθμητικό σύστημα των αρχαίων Ελλήνων, το οποίο ως σύμβολα/αριθμούς-6 συνολικά-χρησιμοποιούσε το 1</a:t>
            </a:r>
            <a:r>
              <a:rPr lang="el-GR" sz="2000" baseline="30000" dirty="0" smtClean="0">
                <a:latin typeface="Times New Roman" panose="02020603050405020304" pitchFamily="18" charset="0"/>
                <a:cs typeface="Times New Roman" panose="02020603050405020304" pitchFamily="18" charset="0"/>
              </a:rPr>
              <a:t>ο</a:t>
            </a:r>
            <a:r>
              <a:rPr lang="el-GR" sz="2000" dirty="0" smtClean="0">
                <a:latin typeface="Times New Roman" panose="02020603050405020304" pitchFamily="18" charset="0"/>
                <a:cs typeface="Times New Roman" panose="02020603050405020304" pitchFamily="18" charset="0"/>
              </a:rPr>
              <a:t> γράμμα του αντίστοιχου αριθμού με εξαίρεση τη μονάδα (1</a:t>
            </a:r>
            <a:r>
              <a:rPr lang="el-GR" sz="2000" i="1" dirty="0" smtClean="0">
                <a:latin typeface="Times New Roman" panose="02020603050405020304" pitchFamily="18" charset="0"/>
                <a:cs typeface="Times New Roman" panose="02020603050405020304" pitchFamily="18" charset="0"/>
              </a:rPr>
              <a:t>):  </a:t>
            </a:r>
            <a:r>
              <a:rPr lang="el-GR" sz="2000" i="1" dirty="0" smtClean="0">
                <a:solidFill>
                  <a:srgbClr val="FF0000"/>
                </a:solidFill>
                <a:latin typeface="Times New Roman" panose="02020603050405020304" pitchFamily="18" charset="0"/>
                <a:cs typeface="Times New Roman" panose="02020603050405020304" pitchFamily="18" charset="0"/>
              </a:rPr>
              <a:t>Ι=1, Π=5, Δ=10, Η=100 (</a:t>
            </a:r>
            <a:r>
              <a:rPr lang="el-GR" sz="2000" i="1" dirty="0" err="1" smtClean="0">
                <a:solidFill>
                  <a:srgbClr val="FF0000"/>
                </a:solidFill>
                <a:latin typeface="Times New Roman" panose="02020603050405020304" pitchFamily="18" charset="0"/>
                <a:cs typeface="Times New Roman" panose="02020603050405020304" pitchFamily="18" charset="0"/>
              </a:rPr>
              <a:t>Ηεκατόν</a:t>
            </a:r>
            <a:r>
              <a:rPr lang="el-GR" sz="2000" i="1" dirty="0" smtClean="0">
                <a:solidFill>
                  <a:srgbClr val="FF0000"/>
                </a:solidFill>
                <a:latin typeface="Times New Roman" panose="02020603050405020304" pitchFamily="18" charset="0"/>
                <a:cs typeface="Times New Roman" panose="02020603050405020304" pitchFamily="18" charset="0"/>
              </a:rPr>
              <a:t>), Χ=1.000, Μ=10.000</a:t>
            </a:r>
            <a:r>
              <a:rPr lang="el-GR" sz="2000" i="1" dirty="0" smtClean="0">
                <a:latin typeface="Times New Roman" panose="02020603050405020304" pitchFamily="18" charset="0"/>
                <a:cs typeface="Times New Roman" panose="02020603050405020304" pitchFamily="18" charset="0"/>
              </a:rPr>
              <a:t>.</a:t>
            </a:r>
          </a:p>
          <a:p>
            <a:pPr marL="0" indent="0" algn="just">
              <a:lnSpc>
                <a:spcPct val="150000"/>
              </a:lnSpc>
              <a:buNone/>
            </a:pPr>
            <a:r>
              <a:rPr lang="el-GR" sz="2000" dirty="0" smtClean="0">
                <a:latin typeface="Times New Roman" panose="02020603050405020304" pitchFamily="18" charset="0"/>
                <a:cs typeface="Times New Roman" panose="02020603050405020304" pitchFamily="18" charset="0"/>
              </a:rPr>
              <a:t>Το σύστημα αυτό το γνωρίζουμε πρωτίστως από τις αθηναϊκές επιγραφές (φορολογικοί κατάλογοι της εξηκοστής/ Α΄ Αθηναϊκή Συμμαχία-478 </a:t>
            </a:r>
            <a:r>
              <a:rPr lang="el-GR" sz="2000" dirty="0" err="1" smtClean="0">
                <a:latin typeface="Times New Roman" panose="02020603050405020304" pitchFamily="18" charset="0"/>
                <a:cs typeface="Times New Roman" panose="02020603050405020304" pitchFamily="18" charset="0"/>
              </a:rPr>
              <a:t>π.Χ.</a:t>
            </a:r>
            <a:r>
              <a:rPr lang="el-GR" sz="2000" dirty="0" smtClean="0">
                <a:latin typeface="Times New Roman" panose="02020603050405020304" pitchFamily="18" charset="0"/>
                <a:cs typeface="Times New Roman" panose="02020603050405020304" pitchFamily="18" charset="0"/>
              </a:rPr>
              <a:t> και βρισκόταν σε χρήση από τον 7</a:t>
            </a:r>
            <a:r>
              <a:rPr lang="el-GR" sz="2000" baseline="30000" dirty="0" smtClean="0">
                <a:latin typeface="Times New Roman" panose="02020603050405020304" pitchFamily="18" charset="0"/>
                <a:cs typeface="Times New Roman" panose="02020603050405020304" pitchFamily="18" charset="0"/>
              </a:rPr>
              <a:t>ο</a:t>
            </a:r>
            <a:r>
              <a:rPr lang="el-GR" sz="2000" dirty="0" smtClean="0">
                <a:latin typeface="Times New Roman" panose="02020603050405020304" pitchFamily="18" charset="0"/>
                <a:cs typeface="Times New Roman" panose="02020603050405020304" pitchFamily="18" charset="0"/>
              </a:rPr>
              <a:t> αιώνα </a:t>
            </a:r>
            <a:r>
              <a:rPr lang="el-GR" sz="2000" dirty="0" err="1" smtClean="0">
                <a:latin typeface="Times New Roman" panose="02020603050405020304" pitchFamily="18" charset="0"/>
                <a:cs typeface="Times New Roman" panose="02020603050405020304" pitchFamily="18" charset="0"/>
              </a:rPr>
              <a:t>π.Χ.</a:t>
            </a:r>
            <a:r>
              <a:rPr lang="el-GR" sz="2000" dirty="0" smtClean="0">
                <a:latin typeface="Times New Roman" panose="02020603050405020304" pitchFamily="18" charset="0"/>
                <a:cs typeface="Times New Roman" panose="02020603050405020304" pitchFamily="18" charset="0"/>
              </a:rPr>
              <a:t> μέχρι και τους τελευταίους προχριστιανικούς αιώνες, οπότε και αντικαταστάθηκε από το λεγόμενο </a:t>
            </a:r>
            <a:r>
              <a:rPr lang="el-GR" sz="2000" b="1" dirty="0" smtClean="0">
                <a:latin typeface="Times New Roman" panose="02020603050405020304" pitchFamily="18" charset="0"/>
                <a:cs typeface="Times New Roman" panose="02020603050405020304" pitchFamily="18" charset="0"/>
              </a:rPr>
              <a:t>αλφαβητικό</a:t>
            </a:r>
            <a:r>
              <a:rPr lang="el-GR" sz="2000" dirty="0" smtClean="0">
                <a:latin typeface="Times New Roman" panose="02020603050405020304" pitchFamily="18" charset="0"/>
                <a:cs typeface="Times New Roman" panose="02020603050405020304" pitchFamily="18" charset="0"/>
              </a:rPr>
              <a:t>. </a:t>
            </a:r>
          </a:p>
        </p:txBody>
      </p:sp>
      <p:sp>
        <p:nvSpPr>
          <p:cNvPr id="4" name="3 - Θέση αριθμού διαφάνειας"/>
          <p:cNvSpPr>
            <a:spLocks noGrp="1"/>
          </p:cNvSpPr>
          <p:nvPr>
            <p:ph type="sldNum" sz="quarter" idx="12"/>
          </p:nvPr>
        </p:nvSpPr>
        <p:spPr/>
        <p:txBody>
          <a:bodyPr/>
          <a:lstStyle/>
          <a:p>
            <a:fld id="{1E90A5AF-304C-4587-80F0-6AF980070B5B}" type="slidenum">
              <a:rPr lang="el-GR" smtClean="0"/>
              <a:pPr/>
              <a:t>6</a:t>
            </a:fld>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latin typeface="Times New Roman" panose="02020603050405020304" pitchFamily="18" charset="0"/>
                <a:cs typeface="Times New Roman" panose="02020603050405020304" pitchFamily="18" charset="0"/>
              </a:rPr>
              <a:t>ΑΛΦΑΒΗΤΙΚΟ ΑΡΙΘΜΗΤΙΚΟ ΣΥΣΤΗΜΑ </a:t>
            </a:r>
            <a:r>
              <a:rPr lang="el-GR" b="1" dirty="0" smtClean="0">
                <a:latin typeface="Times New Roman" panose="02020603050405020304" pitchFamily="18" charset="0"/>
                <a:cs typeface="Times New Roman" panose="02020603050405020304" pitchFamily="18" charset="0"/>
              </a:rPr>
              <a:t>(5)</a:t>
            </a:r>
            <a:endParaRPr lang="el-GR" dirty="0"/>
          </a:p>
        </p:txBody>
      </p:sp>
      <p:sp>
        <p:nvSpPr>
          <p:cNvPr id="3" name="2 - Θέση περιεχομένου"/>
          <p:cNvSpPr>
            <a:spLocks noGrp="1"/>
          </p:cNvSpPr>
          <p:nvPr>
            <p:ph idx="1"/>
          </p:nvPr>
        </p:nvSpPr>
        <p:spPr/>
        <p:txBody>
          <a:bodyPr>
            <a:normAutofit/>
          </a:bodyPr>
          <a:lstStyle/>
          <a:p>
            <a:pPr marL="0" indent="0" algn="just">
              <a:lnSpc>
                <a:spcPct val="150000"/>
              </a:lnSpc>
              <a:buNone/>
            </a:pPr>
            <a:r>
              <a:rPr lang="el-GR" sz="2800" dirty="0" smtClean="0">
                <a:latin typeface="Times New Roman" panose="02020603050405020304" pitchFamily="18" charset="0"/>
                <a:cs typeface="Times New Roman" panose="02020603050405020304" pitchFamily="18" charset="0"/>
              </a:rPr>
              <a:t>Στο σύστημα, τέλος, αυτό υπάρχουν διάφορα σύμβολα που υποκαθιστούν τους αριθμούς 50 ή 500 και λέγονται </a:t>
            </a:r>
            <a:r>
              <a:rPr lang="el-GR" sz="2800" b="1" dirty="0" smtClean="0">
                <a:latin typeface="Times New Roman" panose="02020603050405020304" pitchFamily="18" charset="0"/>
                <a:cs typeface="Times New Roman" panose="02020603050405020304" pitchFamily="18" charset="0"/>
              </a:rPr>
              <a:t>συνδυασμοί</a:t>
            </a:r>
            <a:r>
              <a:rPr lang="el-GR" sz="2800" dirty="0" smtClean="0">
                <a:latin typeface="Times New Roman" panose="02020603050405020304" pitchFamily="18" charset="0"/>
                <a:cs typeface="Times New Roman" panose="02020603050405020304" pitchFamily="18" charset="0"/>
              </a:rPr>
              <a:t> ή </a:t>
            </a:r>
            <a:r>
              <a:rPr lang="el-GR" sz="2800" b="1" dirty="0" smtClean="0">
                <a:latin typeface="Times New Roman" panose="02020603050405020304" pitchFamily="18" charset="0"/>
                <a:cs typeface="Times New Roman" panose="02020603050405020304" pitchFamily="18" charset="0"/>
              </a:rPr>
              <a:t>συμπιλήματα</a:t>
            </a:r>
            <a:r>
              <a:rPr lang="el-GR" sz="2800" dirty="0" smtClean="0">
                <a:latin typeface="Times New Roman" panose="02020603050405020304" pitchFamily="18" charset="0"/>
                <a:cs typeface="Times New Roman" panose="02020603050405020304" pitchFamily="18" charset="0"/>
              </a:rPr>
              <a:t> (</a:t>
            </a:r>
            <a:r>
              <a:rPr lang="el-GR" sz="2800" dirty="0" err="1" smtClean="0">
                <a:latin typeface="Times New Roman" panose="02020603050405020304" pitchFamily="18" charset="0"/>
                <a:cs typeface="Times New Roman" panose="02020603050405020304" pitchFamily="18" charset="0"/>
              </a:rPr>
              <a:t>λτν</a:t>
            </a:r>
            <a:r>
              <a:rPr lang="el-GR" sz="2800"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ligaturae</a:t>
            </a:r>
            <a:r>
              <a:rPr lang="en-US" sz="2800" dirty="0" smtClean="0">
                <a:latin typeface="Times New Roman" panose="02020603050405020304" pitchFamily="18" charset="0"/>
                <a:cs typeface="Times New Roman" panose="02020603050405020304" pitchFamily="18" charset="0"/>
              </a:rPr>
              <a:t>-</a:t>
            </a:r>
            <a:r>
              <a:rPr lang="el-GR" sz="2800" dirty="0" smtClean="0">
                <a:latin typeface="Times New Roman" panose="02020603050405020304" pitchFamily="18" charset="0"/>
                <a:cs typeface="Times New Roman" panose="02020603050405020304" pitchFamily="18" charset="0"/>
              </a:rPr>
              <a:t>γι’ αυτούς βλ. Γ. Α. </a:t>
            </a:r>
            <a:r>
              <a:rPr lang="el-GR" sz="2800" dirty="0" err="1" smtClean="0">
                <a:latin typeface="Times New Roman" panose="02020603050405020304" pitchFamily="18" charset="0"/>
                <a:cs typeface="Times New Roman" panose="02020603050405020304" pitchFamily="18" charset="0"/>
              </a:rPr>
              <a:t>Πίκουλας</a:t>
            </a:r>
            <a:r>
              <a:rPr lang="el-GR" sz="2800" dirty="0" smtClean="0">
                <a:latin typeface="Times New Roman" panose="02020603050405020304" pitchFamily="18" charset="0"/>
                <a:cs typeface="Times New Roman" panose="02020603050405020304" pitchFamily="18" charset="0"/>
              </a:rPr>
              <a:t>, </a:t>
            </a:r>
            <a:r>
              <a:rPr lang="el-GR" sz="2800" i="1" dirty="0" smtClean="0">
                <a:latin typeface="Times New Roman" panose="02020603050405020304" pitchFamily="18" charset="0"/>
                <a:cs typeface="Times New Roman" panose="02020603050405020304" pitchFamily="18" charset="0"/>
              </a:rPr>
              <a:t>Εισαγωγή στην Αρχαία Ελληνική Ιστοριογραφία και Αρχαιογνωσία</a:t>
            </a:r>
            <a:r>
              <a:rPr lang="el-GR" sz="2800" dirty="0" smtClean="0">
                <a:latin typeface="Times New Roman" panose="02020603050405020304" pitchFamily="18" charset="0"/>
                <a:cs typeface="Times New Roman" panose="02020603050405020304" pitchFamily="18" charset="0"/>
              </a:rPr>
              <a:t>, Ινστιτούτο του Βιβλίου Α. Καρδαμίτσα, Αθήνα 2012, </a:t>
            </a:r>
            <a:r>
              <a:rPr lang="el-GR" sz="2800" dirty="0" err="1" smtClean="0">
                <a:latin typeface="Times New Roman" panose="02020603050405020304" pitchFamily="18" charset="0"/>
                <a:cs typeface="Times New Roman" panose="02020603050405020304" pitchFamily="18" charset="0"/>
              </a:rPr>
              <a:t>σσ</a:t>
            </a:r>
            <a:r>
              <a:rPr lang="el-GR" sz="2800" dirty="0" smtClean="0">
                <a:latin typeface="Times New Roman" panose="02020603050405020304" pitchFamily="18" charset="0"/>
                <a:cs typeface="Times New Roman" panose="02020603050405020304" pitchFamily="18" charset="0"/>
              </a:rPr>
              <a:t>. 158-159.</a:t>
            </a:r>
            <a:endParaRPr lang="el-GR" sz="2800" dirty="0"/>
          </a:p>
        </p:txBody>
      </p:sp>
      <p:sp>
        <p:nvSpPr>
          <p:cNvPr id="4" name="3 - Θέση αριθμού διαφάνειας"/>
          <p:cNvSpPr>
            <a:spLocks noGrp="1"/>
          </p:cNvSpPr>
          <p:nvPr>
            <p:ph type="sldNum" sz="quarter" idx="12"/>
          </p:nvPr>
        </p:nvSpPr>
        <p:spPr/>
        <p:txBody>
          <a:bodyPr/>
          <a:lstStyle/>
          <a:p>
            <a:fld id="{1E90A5AF-304C-4587-80F0-6AF980070B5B}" type="slidenum">
              <a:rPr lang="el-GR" smtClean="0"/>
              <a:pPr/>
              <a:t>7</a:t>
            </a:fld>
            <a:endParaRPr 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latin typeface="Times New Roman" panose="02020603050405020304" pitchFamily="18" charset="0"/>
                <a:cs typeface="Times New Roman" panose="02020603050405020304" pitchFamily="18" charset="0"/>
              </a:rPr>
              <a:t>ΛΑΤΙΝΙΚΟ ΑΡΙΘΜΗΤΙΚΟ ΣΥΣΤΗΜΑ</a:t>
            </a:r>
            <a:endParaRPr lang="el-GR" dirty="0"/>
          </a:p>
        </p:txBody>
      </p:sp>
      <p:sp>
        <p:nvSpPr>
          <p:cNvPr id="3" name="2 - Θέση περιεχομένου"/>
          <p:cNvSpPr>
            <a:spLocks noGrp="1"/>
          </p:cNvSpPr>
          <p:nvPr>
            <p:ph idx="1"/>
          </p:nvPr>
        </p:nvSpPr>
        <p:spPr/>
        <p:txBody>
          <a:bodyPr>
            <a:normAutofit fontScale="92500" lnSpcReduction="10000"/>
          </a:bodyPr>
          <a:lstStyle/>
          <a:p>
            <a:pPr marL="0" indent="0" algn="just">
              <a:lnSpc>
                <a:spcPct val="120000"/>
              </a:lnSpc>
              <a:buNone/>
            </a:pPr>
            <a:r>
              <a:rPr lang="el-GR" dirty="0" smtClean="0">
                <a:latin typeface="Times New Roman" panose="02020603050405020304" pitchFamily="18" charset="0"/>
                <a:cs typeface="Times New Roman" panose="02020603050405020304" pitchFamily="18" charset="0"/>
              </a:rPr>
              <a:t>Οι Λατίνοι επινόησαν και κατέστησαν ευρύτερα γνωστό το δικό τους αριθμητικό σύστημα-μέχρι και σήμερα χρησιμοποιείται ιδίως για μικρούς αριθμούς-το οποίο διαφέρει εντελώς από αυτό των αρχαίων Ελλήνων. </a:t>
            </a:r>
          </a:p>
          <a:p>
            <a:pPr marL="0" indent="0" algn="just">
              <a:lnSpc>
                <a:spcPct val="120000"/>
              </a:lnSpc>
              <a:buNone/>
            </a:pPr>
            <a:r>
              <a:rPr lang="el-GR" dirty="0" smtClean="0">
                <a:latin typeface="Times New Roman" panose="02020603050405020304" pitchFamily="18" charset="0"/>
                <a:cs typeface="Times New Roman" panose="02020603050405020304" pitchFamily="18" charset="0"/>
              </a:rPr>
              <a:t>Το </a:t>
            </a:r>
            <a:r>
              <a:rPr lang="el-GR" b="1" dirty="0" smtClean="0">
                <a:latin typeface="Times New Roman" panose="02020603050405020304" pitchFamily="18" charset="0"/>
                <a:cs typeface="Times New Roman" panose="02020603050405020304" pitchFamily="18" charset="0"/>
              </a:rPr>
              <a:t>ΛΑΤΙΝΙΚΟ</a:t>
            </a:r>
            <a:r>
              <a:rPr lang="el-GR" dirty="0" smtClean="0">
                <a:latin typeface="Times New Roman" panose="02020603050405020304" pitchFamily="18" charset="0"/>
                <a:cs typeface="Times New Roman" panose="02020603050405020304" pitchFamily="18" charset="0"/>
              </a:rPr>
              <a:t>, λοιπόν, αριθμητικό σύστημα χρησιμοποιεί επτά (7) σύμβολα για την απόδοση των αριθμών:</a:t>
            </a:r>
            <a:r>
              <a:rPr lang="el-GR" dirty="0" smtClean="0">
                <a:solidFill>
                  <a:srgbClr val="FF0000"/>
                </a:solidFill>
                <a:latin typeface="Times New Roman" panose="02020603050405020304" pitchFamily="18" charset="0"/>
                <a:cs typeface="Times New Roman" panose="02020603050405020304" pitchFamily="18" charset="0"/>
              </a:rPr>
              <a:t> </a:t>
            </a:r>
            <a:r>
              <a:rPr lang="en-US" dirty="0" smtClean="0">
                <a:solidFill>
                  <a:srgbClr val="FF0000"/>
                </a:solidFill>
                <a:latin typeface="Times New Roman" panose="02020603050405020304" pitchFamily="18" charset="0"/>
                <a:cs typeface="Times New Roman" panose="02020603050405020304" pitchFamily="18" charset="0"/>
              </a:rPr>
              <a:t>I=</a:t>
            </a:r>
            <a:r>
              <a:rPr lang="el-GR" dirty="0" smtClean="0">
                <a:solidFill>
                  <a:srgbClr val="FF0000"/>
                </a:solidFill>
                <a:latin typeface="Times New Roman" panose="02020603050405020304" pitchFamily="18" charset="0"/>
                <a:cs typeface="Times New Roman" panose="02020603050405020304" pitchFamily="18" charset="0"/>
              </a:rPr>
              <a:t>1, </a:t>
            </a:r>
            <a:r>
              <a:rPr lang="en-US" dirty="0" smtClean="0">
                <a:solidFill>
                  <a:srgbClr val="FF0000"/>
                </a:solidFill>
                <a:latin typeface="Times New Roman" panose="02020603050405020304" pitchFamily="18" charset="0"/>
                <a:cs typeface="Times New Roman" panose="02020603050405020304" pitchFamily="18" charset="0"/>
              </a:rPr>
              <a:t>V=5, X=10, L=50, C=100, D=500 </a:t>
            </a:r>
            <a:r>
              <a:rPr lang="el-GR" dirty="0" smtClean="0">
                <a:solidFill>
                  <a:srgbClr val="FF0000"/>
                </a:solidFill>
                <a:latin typeface="Times New Roman" panose="02020603050405020304" pitchFamily="18" charset="0"/>
                <a:cs typeface="Times New Roman" panose="02020603050405020304" pitchFamily="18" charset="0"/>
              </a:rPr>
              <a:t>και </a:t>
            </a:r>
            <a:r>
              <a:rPr lang="en-US" dirty="0" smtClean="0">
                <a:solidFill>
                  <a:srgbClr val="FF0000"/>
                </a:solidFill>
                <a:latin typeface="Times New Roman" panose="02020603050405020304" pitchFamily="18" charset="0"/>
                <a:cs typeface="Times New Roman" panose="02020603050405020304" pitchFamily="18" charset="0"/>
              </a:rPr>
              <a:t>M=1.000</a:t>
            </a:r>
            <a:r>
              <a:rPr lang="en-US" dirty="0" smtClean="0">
                <a:latin typeface="Times New Roman" panose="02020603050405020304" pitchFamily="18" charset="0"/>
                <a:cs typeface="Times New Roman" panose="02020603050405020304" pitchFamily="18" charset="0"/>
              </a:rPr>
              <a:t>.</a:t>
            </a:r>
          </a:p>
          <a:p>
            <a:pPr>
              <a:buNone/>
            </a:pPr>
            <a:endParaRPr lang="el-GR" dirty="0"/>
          </a:p>
        </p:txBody>
      </p:sp>
      <p:sp>
        <p:nvSpPr>
          <p:cNvPr id="4" name="3 - Θέση αριθμού διαφάνειας"/>
          <p:cNvSpPr>
            <a:spLocks noGrp="1"/>
          </p:cNvSpPr>
          <p:nvPr>
            <p:ph type="sldNum" sz="quarter" idx="12"/>
          </p:nvPr>
        </p:nvSpPr>
        <p:spPr/>
        <p:txBody>
          <a:bodyPr/>
          <a:lstStyle/>
          <a:p>
            <a:fld id="{1E90A5AF-304C-4587-80F0-6AF980070B5B}" type="slidenum">
              <a:rPr lang="el-GR" smtClean="0"/>
              <a:pPr/>
              <a:t>8</a:t>
            </a:fld>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u="sng" dirty="0" smtClean="0">
                <a:latin typeface="Times New Roman" panose="02020603050405020304" pitchFamily="18" charset="0"/>
                <a:cs typeface="Times New Roman" panose="02020603050405020304" pitchFamily="18" charset="0"/>
              </a:rPr>
              <a:t>ΠΡΟΣΟΧΗ</a:t>
            </a:r>
            <a:endParaRPr lang="el-GR" dirty="0"/>
          </a:p>
        </p:txBody>
      </p:sp>
      <p:sp>
        <p:nvSpPr>
          <p:cNvPr id="3" name="2 - Θέση περιεχομένου"/>
          <p:cNvSpPr>
            <a:spLocks noGrp="1"/>
          </p:cNvSpPr>
          <p:nvPr>
            <p:ph idx="1"/>
          </p:nvPr>
        </p:nvSpPr>
        <p:spPr>
          <a:xfrm>
            <a:off x="495300" y="1268760"/>
            <a:ext cx="8915400" cy="5040559"/>
          </a:xfrm>
        </p:spPr>
        <p:txBody>
          <a:bodyPr>
            <a:noAutofit/>
          </a:bodyPr>
          <a:lstStyle/>
          <a:p>
            <a:pPr algn="just">
              <a:lnSpc>
                <a:spcPct val="120000"/>
              </a:lnSpc>
            </a:pPr>
            <a:r>
              <a:rPr lang="el-GR" sz="2300" dirty="0" smtClean="0">
                <a:latin typeface="Times New Roman" panose="02020603050405020304" pitchFamily="18" charset="0"/>
                <a:cs typeface="Times New Roman" panose="02020603050405020304" pitchFamily="18" charset="0"/>
              </a:rPr>
              <a:t>Η γραφή </a:t>
            </a:r>
            <a:r>
              <a:rPr lang="el-GR" sz="2300" dirty="0" smtClean="0">
                <a:solidFill>
                  <a:srgbClr val="0070C0"/>
                </a:solidFill>
                <a:latin typeface="Times New Roman" panose="02020603050405020304" pitchFamily="18" charset="0"/>
                <a:cs typeface="Times New Roman" panose="02020603050405020304" pitchFamily="18" charset="0"/>
              </a:rPr>
              <a:t>δεξιά</a:t>
            </a:r>
            <a:r>
              <a:rPr lang="el-GR" sz="2300" dirty="0" smtClean="0">
                <a:latin typeface="Times New Roman" panose="02020603050405020304" pitchFamily="18" charset="0"/>
                <a:cs typeface="Times New Roman" panose="02020603050405020304" pitchFamily="18" charset="0"/>
              </a:rPr>
              <a:t> από ένα σταθερό σημείο σημαίνει πρόσθεση, ενώ </a:t>
            </a:r>
            <a:r>
              <a:rPr lang="el-GR" sz="2300" dirty="0" smtClean="0">
                <a:solidFill>
                  <a:srgbClr val="92D050"/>
                </a:solidFill>
                <a:latin typeface="Times New Roman" panose="02020603050405020304" pitchFamily="18" charset="0"/>
                <a:cs typeface="Times New Roman" panose="02020603050405020304" pitchFamily="18" charset="0"/>
              </a:rPr>
              <a:t>αριστερά</a:t>
            </a:r>
            <a:r>
              <a:rPr lang="el-GR" sz="2300" dirty="0" smtClean="0">
                <a:latin typeface="Times New Roman" panose="02020603050405020304" pitchFamily="18" charset="0"/>
                <a:cs typeface="Times New Roman" panose="02020603050405020304" pitchFamily="18" charset="0"/>
              </a:rPr>
              <a:t> αφαίρεση.</a:t>
            </a:r>
          </a:p>
          <a:p>
            <a:pPr algn="just">
              <a:lnSpc>
                <a:spcPct val="120000"/>
              </a:lnSpc>
            </a:pPr>
            <a:r>
              <a:rPr lang="el-GR" sz="2300" dirty="0" smtClean="0">
                <a:latin typeface="Times New Roman" panose="02020603050405020304" pitchFamily="18" charset="0"/>
                <a:cs typeface="Times New Roman" panose="02020603050405020304" pitchFamily="18" charset="0"/>
              </a:rPr>
              <a:t>Το σημείο  </a:t>
            </a:r>
            <a:r>
              <a:rPr lang="en-US" sz="2300" dirty="0" smtClean="0">
                <a:solidFill>
                  <a:srgbClr val="FF0000"/>
                </a:solidFill>
                <a:latin typeface="Times New Roman" panose="02020603050405020304" pitchFamily="18" charset="0"/>
                <a:cs typeface="Times New Roman" panose="02020603050405020304" pitchFamily="18" charset="0"/>
              </a:rPr>
              <a:t>Ɔ</a:t>
            </a:r>
            <a:r>
              <a:rPr lang="el-GR" sz="2300" dirty="0" smtClean="0">
                <a:latin typeface="Times New Roman" panose="02020603050405020304" pitchFamily="18" charset="0"/>
                <a:cs typeface="Times New Roman" panose="02020603050405020304" pitchFamily="18" charset="0"/>
              </a:rPr>
              <a:t> αμέσως μετά το </a:t>
            </a:r>
            <a:r>
              <a:rPr lang="en-US" sz="2300" dirty="0" smtClean="0">
                <a:solidFill>
                  <a:srgbClr val="FF0000"/>
                </a:solidFill>
                <a:latin typeface="Times New Roman" panose="02020603050405020304" pitchFamily="18" charset="0"/>
                <a:cs typeface="Times New Roman" panose="02020603050405020304" pitchFamily="18" charset="0"/>
              </a:rPr>
              <a:t>D (=500)</a:t>
            </a:r>
            <a:r>
              <a:rPr lang="en-US" sz="2300" dirty="0" smtClean="0">
                <a:latin typeface="Times New Roman" panose="02020603050405020304" pitchFamily="18" charset="0"/>
                <a:cs typeface="Times New Roman" panose="02020603050405020304" pitchFamily="18" charset="0"/>
              </a:rPr>
              <a:t> </a:t>
            </a:r>
            <a:r>
              <a:rPr lang="en-US" sz="2300" dirty="0" smtClean="0">
                <a:solidFill>
                  <a:srgbClr val="FF0000"/>
                </a:solidFill>
                <a:latin typeface="Times New Roman" panose="02020603050405020304" pitchFamily="18" charset="0"/>
                <a:cs typeface="Times New Roman" panose="02020603050405020304" pitchFamily="18" charset="0"/>
              </a:rPr>
              <a:t>D Ɔ </a:t>
            </a:r>
            <a:r>
              <a:rPr lang="el-GR" sz="2300" dirty="0" smtClean="0">
                <a:latin typeface="Times New Roman" panose="02020603050405020304" pitchFamily="18" charset="0"/>
                <a:cs typeface="Times New Roman" panose="02020603050405020304" pitchFamily="18" charset="0"/>
              </a:rPr>
              <a:t>σημαίνει πολλαπλάσιο του 10, αντιστοιχεί δηλαδή προς το αραβικό μηδέν (0): άρα   </a:t>
            </a:r>
            <a:r>
              <a:rPr lang="en-US" sz="2300" dirty="0" smtClean="0">
                <a:latin typeface="Times New Roman" panose="02020603050405020304" pitchFamily="18" charset="0"/>
                <a:cs typeface="Times New Roman" panose="02020603050405020304" pitchFamily="18" charset="0"/>
              </a:rPr>
              <a:t>D Ɔ</a:t>
            </a:r>
            <a:r>
              <a:rPr lang="el-GR" sz="2300" dirty="0" smtClean="0">
                <a:latin typeface="Times New Roman" panose="02020603050405020304" pitchFamily="18" charset="0"/>
                <a:cs typeface="Times New Roman" panose="02020603050405020304" pitchFamily="18" charset="0"/>
              </a:rPr>
              <a:t>=5000.</a:t>
            </a:r>
          </a:p>
          <a:p>
            <a:pPr algn="just">
              <a:lnSpc>
                <a:spcPct val="120000"/>
              </a:lnSpc>
            </a:pPr>
            <a:r>
              <a:rPr lang="el-GR" sz="2300" dirty="0" smtClean="0">
                <a:latin typeface="Times New Roman" panose="02020603050405020304" pitchFamily="18" charset="0"/>
                <a:cs typeface="Times New Roman" panose="02020603050405020304" pitchFamily="18" charset="0"/>
              </a:rPr>
              <a:t>Ο αριθμός 500 μπορεί να γραφεί επίσης και έτσι: Ι</a:t>
            </a:r>
            <a:r>
              <a:rPr lang="en-US" sz="2300" dirty="0" smtClean="0">
                <a:latin typeface="Times New Roman" panose="02020603050405020304" pitchFamily="18" charset="0"/>
                <a:cs typeface="Times New Roman" panose="02020603050405020304" pitchFamily="18" charset="0"/>
              </a:rPr>
              <a:t> Ɔ</a:t>
            </a:r>
            <a:r>
              <a:rPr lang="el-GR" sz="2300" dirty="0" smtClean="0">
                <a:latin typeface="Times New Roman" panose="02020603050405020304" pitchFamily="18" charset="0"/>
                <a:cs typeface="Times New Roman" panose="02020603050405020304" pitchFamily="18" charset="0"/>
              </a:rPr>
              <a:t>. Ο αριθμός 1.000 </a:t>
            </a:r>
            <a:r>
              <a:rPr lang="en-US" sz="2300" dirty="0" smtClean="0">
                <a:latin typeface="Times New Roman" panose="02020603050405020304" pitchFamily="18" charset="0"/>
                <a:cs typeface="Times New Roman" panose="02020603050405020304" pitchFamily="18" charset="0"/>
              </a:rPr>
              <a:t>CI Ɔ. </a:t>
            </a:r>
            <a:r>
              <a:rPr lang="el-GR" sz="2300" dirty="0" smtClean="0">
                <a:latin typeface="Times New Roman" panose="02020603050405020304" pitchFamily="18" charset="0"/>
                <a:cs typeface="Times New Roman" panose="02020603050405020304" pitchFamily="18" charset="0"/>
              </a:rPr>
              <a:t>Ο αριθμός 10.000 </a:t>
            </a:r>
            <a:r>
              <a:rPr lang="en-US" sz="2300" dirty="0" smtClean="0">
                <a:latin typeface="Times New Roman" panose="02020603050405020304" pitchFamily="18" charset="0"/>
                <a:cs typeface="Times New Roman" panose="02020603050405020304" pitchFamily="18" charset="0"/>
              </a:rPr>
              <a:t>CCI Ɔ </a:t>
            </a:r>
            <a:r>
              <a:rPr lang="en-US" sz="2300" dirty="0" err="1" smtClean="0">
                <a:latin typeface="Times New Roman" panose="02020603050405020304" pitchFamily="18" charset="0"/>
                <a:cs typeface="Times New Roman" panose="02020603050405020304" pitchFamily="18" charset="0"/>
              </a:rPr>
              <a:t>Ɔ</a:t>
            </a:r>
            <a:r>
              <a:rPr lang="en-US" sz="2300" dirty="0" smtClean="0">
                <a:latin typeface="Times New Roman" panose="02020603050405020304" pitchFamily="18" charset="0"/>
                <a:cs typeface="Times New Roman" panose="02020603050405020304" pitchFamily="18" charset="0"/>
              </a:rPr>
              <a:t>.</a:t>
            </a:r>
          </a:p>
          <a:p>
            <a:pPr algn="just">
              <a:lnSpc>
                <a:spcPct val="120000"/>
              </a:lnSpc>
            </a:pPr>
            <a:r>
              <a:rPr lang="el-GR" sz="2300" dirty="0" smtClean="0">
                <a:latin typeface="Times New Roman" panose="02020603050405020304" pitchFamily="18" charset="0"/>
                <a:cs typeface="Times New Roman" panose="02020603050405020304" pitchFamily="18" charset="0"/>
              </a:rPr>
              <a:t>Η </a:t>
            </a:r>
            <a:r>
              <a:rPr lang="el-GR" sz="2300" dirty="0" err="1" smtClean="0">
                <a:latin typeface="Times New Roman" panose="02020603050405020304" pitchFamily="18" charset="0"/>
                <a:cs typeface="Times New Roman" panose="02020603050405020304" pitchFamily="18" charset="0"/>
              </a:rPr>
              <a:t>υπεργράμμιση</a:t>
            </a:r>
            <a:r>
              <a:rPr lang="el-GR" sz="2300" dirty="0" smtClean="0">
                <a:latin typeface="Times New Roman" panose="02020603050405020304" pitchFamily="18" charset="0"/>
                <a:cs typeface="Times New Roman" panose="02020603050405020304" pitchFamily="18" charset="0"/>
              </a:rPr>
              <a:t> αριθμού σημαίνει  πολλαπλάσιο του 1.000: </a:t>
            </a:r>
            <a:r>
              <a:rPr lang="en-US" sz="2300" dirty="0" smtClean="0">
                <a:latin typeface="Times New Roman" panose="02020603050405020304" pitchFamily="18" charset="0"/>
                <a:cs typeface="Times New Roman" panose="02020603050405020304" pitchFamily="18" charset="0"/>
              </a:rPr>
              <a:t>V+</a:t>
            </a:r>
            <a:r>
              <a:rPr lang="el-GR" sz="2300" dirty="0" smtClean="0">
                <a:latin typeface="Times New Roman" panose="02020603050405020304" pitchFamily="18" charset="0"/>
                <a:cs typeface="Times New Roman" panose="02020603050405020304" pitchFamily="18" charset="0"/>
              </a:rPr>
              <a:t>μία παύλα από πάνω=5.000.</a:t>
            </a:r>
          </a:p>
          <a:p>
            <a:pPr algn="just">
              <a:lnSpc>
                <a:spcPct val="120000"/>
              </a:lnSpc>
            </a:pPr>
            <a:r>
              <a:rPr lang="el-GR" sz="2300" dirty="0" smtClean="0">
                <a:latin typeface="Times New Roman" panose="02020603050405020304" pitchFamily="18" charset="0"/>
                <a:cs typeface="Times New Roman" panose="02020603050405020304" pitchFamily="18" charset="0"/>
              </a:rPr>
              <a:t>Η αναγραφή ενός αριθμού μεταξύ δύο καθέτων και με ταυτόχρονη </a:t>
            </a:r>
            <a:r>
              <a:rPr lang="el-GR" sz="2300" dirty="0" err="1" smtClean="0">
                <a:latin typeface="Times New Roman" panose="02020603050405020304" pitchFamily="18" charset="0"/>
                <a:cs typeface="Times New Roman" panose="02020603050405020304" pitchFamily="18" charset="0"/>
              </a:rPr>
              <a:t>υπεργράμμιση</a:t>
            </a:r>
            <a:r>
              <a:rPr lang="el-GR" sz="2300" dirty="0" smtClean="0">
                <a:latin typeface="Times New Roman" panose="02020603050405020304" pitchFamily="18" charset="0"/>
                <a:cs typeface="Times New Roman" panose="02020603050405020304" pitchFamily="18" charset="0"/>
              </a:rPr>
              <a:t> σημαίνει πολλαπλάσιο του 100.000: </a:t>
            </a:r>
            <a:r>
              <a:rPr lang="en-US" sz="2300" dirty="0" smtClean="0">
                <a:latin typeface="Times New Roman" panose="02020603050405020304" pitchFamily="18" charset="0"/>
                <a:cs typeface="Times New Roman" panose="02020603050405020304" pitchFamily="18" charset="0"/>
              </a:rPr>
              <a:t>XIII XXXVII DLV=1.337.555.</a:t>
            </a:r>
            <a:endParaRPr lang="el-GR" sz="2300" dirty="0"/>
          </a:p>
        </p:txBody>
      </p:sp>
      <p:sp>
        <p:nvSpPr>
          <p:cNvPr id="4" name="3 - Θέση αριθμού διαφάνειας"/>
          <p:cNvSpPr>
            <a:spLocks noGrp="1"/>
          </p:cNvSpPr>
          <p:nvPr>
            <p:ph type="sldNum" sz="quarter" idx="12"/>
          </p:nvPr>
        </p:nvSpPr>
        <p:spPr/>
        <p:txBody>
          <a:bodyPr/>
          <a:lstStyle/>
          <a:p>
            <a:fld id="{1E90A5AF-304C-4587-80F0-6AF980070B5B}" type="slidenum">
              <a:rPr lang="el-GR" smtClean="0"/>
              <a:pPr/>
              <a:t>9</a:t>
            </a:fld>
            <a:endParaRPr lang="el-G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Προσαρμοσμένος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449</TotalTime>
  <Words>4509</Words>
  <Application>Microsoft Office PowerPoint</Application>
  <PresentationFormat>A4 Paper (210x297 mm)</PresentationFormat>
  <Paragraphs>363</Paragraphs>
  <Slides>58</Slides>
  <Notes>0</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Θέμα του Office</vt:lpstr>
      <vt:lpstr>ΕΛΛΗΝΙΚΟ ΚΑΙ ΛΑΤΙΝΙΚΟ ΑΡΙΘΜΗΤΙΚΑ ΣΥΣΤΗΜΑΤΑ</vt:lpstr>
      <vt:lpstr>ΑΛΦΑΒΗΤΙΚΟ ΑΡΙΘΜΗΤΙΚΟ ΣΥΣΤΗΜΑ</vt:lpstr>
      <vt:lpstr>ΑΛΦΑΒΗΤΙΚΟ ΑΡΙΘΜΗΤΙΚΟ ΣΥΣΤΗΜΑ (2)</vt:lpstr>
      <vt:lpstr>ΑΛΦΑΒΗΤΙΚΟ ΑΡΙΘΜΗΤΙΚΟ ΣΥΣΤΗΜΑ (3)</vt:lpstr>
      <vt:lpstr>ΠΑΡΑΔΕΙΓΜΑΤΑ</vt:lpstr>
      <vt:lpstr>ΑΛΦΑΒΗΤΙΚΟ ΑΡΙΘΜΗΤΙΚΟ ΣΥΣΤΗΜΑ (4)</vt:lpstr>
      <vt:lpstr>ΑΛΦΑΒΗΤΙΚΟ ΑΡΙΘΜΗΤΙΚΟ ΣΥΣΤΗΜΑ (5)</vt:lpstr>
      <vt:lpstr>ΛΑΤΙΝΙΚΟ ΑΡΙΘΜΗΤΙΚΟ ΣΥΣΤΗΜΑ</vt:lpstr>
      <vt:lpstr>ΠΡΟΣΟΧΗ</vt:lpstr>
      <vt:lpstr>ΠΑΡΑΔΕΙΓΜΑΤΑ</vt:lpstr>
      <vt:lpstr>ΜΕΤΡΑ ΚΑΙ ΣΤΑΘΜΑ</vt:lpstr>
      <vt:lpstr>1. ΜΕΤΡΑ</vt:lpstr>
      <vt:lpstr>ΥΠΟΔΙΑΙΡΕΣΕΙΣ (1)</vt:lpstr>
      <vt:lpstr>ΥΠΟΔΙΑΙΡΕΣΕΙΣ (2)</vt:lpstr>
      <vt:lpstr>ΥΠΟΔΙΑΙΡΕΣΕΙΣ (3)</vt:lpstr>
      <vt:lpstr>ΕΠΙΦΑΝΕΙΑ</vt:lpstr>
      <vt:lpstr>ΌΓΚΟΣ-ΧΩΡΗΤΙΚΟΤΗΤΑ</vt:lpstr>
      <vt:lpstr>ΌΓΚΟΣ-ΧΩΡΗΤΙΚΟΤΗΤΑ (2)</vt:lpstr>
      <vt:lpstr>ΌΓΚΟΣ-ΧΩΡΗΤΙΚΟΤΗΤΑ (3)</vt:lpstr>
      <vt:lpstr>2. ΣΤΑΘΜΑ</vt:lpstr>
      <vt:lpstr>ΣΤΑΘΜΑ (2)</vt:lpstr>
      <vt:lpstr>ΣΤΟΙΧΕΙΑ ΝΟΜΙΣΜΑΤΙΚΗΣ</vt:lpstr>
      <vt:lpstr>ΜΕΤΡΑ ΚΑΙ ΣΤΑΘΜΑ ΣΤΟ ΒΥΖΑΝΤΙΟ</vt:lpstr>
      <vt:lpstr>ΜΕΤΡΑ ΚΑΙ ΣΤΑΘΜΑ ΣΤΟ ΒΥΖΑΝΤΙΟ (2)</vt:lpstr>
      <vt:lpstr>ΜΕΤΡΑ ΚΑΙ ΣΤΑΘΜΑ ΣΤΟ ΒΥΖΑΝΤΙΟ (3)</vt:lpstr>
      <vt:lpstr>ΜΕΤΡΑ ΚΑΙ ΣΤΑΘΜΑ ΣΤΟ ΒΥΖΑΝΤΙΟ (4)</vt:lpstr>
      <vt:lpstr>ΜΕΤΡΑ ΚΑΙ ΣΤΑΘΜΑ ΣΤΟ ΒΥΖΑΝΤΙΟ (5)</vt:lpstr>
      <vt:lpstr>ΜΕΤΡΑ ΚΑΙ ΣΤΑΘΜΑ ΣΤΟ ΒΥΖΑΝΤΙΟ (6)</vt:lpstr>
      <vt:lpstr>ΧΡΟΝΟΣ ΣΤΗΝ ΑΡΧΑΙΑ ΕΛΛΑΔΑ, ΣΤΟ ΒΥΖΑΝΤΙΟ, ΣΤΟ ΙΣΛΑΜ, ΣΤΟΝ ΣΥΓΧΡΟΝΟ ΚΟΣΜΟ</vt:lpstr>
      <vt:lpstr>ΧΡΟΝΟΣ ΣΤΗΝ ΑΡΧΑΙΑ ΕΛΛΑΔΑ </vt:lpstr>
      <vt:lpstr>ΧΡΟΝΟΣ ΣΤΗΝ ΑΡΧΑΙΑ ΕΛΛΑΔΑ </vt:lpstr>
      <vt:lpstr>ΧΡΟΝΟΣ ΣΤΗΝ ΑΡΧΑΙΑ ΕΛΛΑΔΑ </vt:lpstr>
      <vt:lpstr>ΧΡΟΝΟΣ ΣΤΗΝ ΑΡΧΑΙΑ ΕΛΛΑΔΑ </vt:lpstr>
      <vt:lpstr>ΧΡΟΝΟΣ ΣΤΗΝ ΑΡΧΑΙΑ ΕΛΛΑΔΑ </vt:lpstr>
      <vt:lpstr>ΧΡΟΝΟΣ ΣΤΗΝ ΑΡΧΑΙΑ ΕΛΛΑΔΑ </vt:lpstr>
      <vt:lpstr>ΧΡΟΝΟΣ ΣΤΗΝ ΑΡΧΑΙΑ ΕΛΛΑΔΑ </vt:lpstr>
      <vt:lpstr>ΧΡΟΝΟΣ ΣΤΗΝ ΑΡΧΑΙΑ ΕΛΛΑΔΑ </vt:lpstr>
      <vt:lpstr>ΧΡΟΝΟΣ ΣΤΗΝ ΑΡΧΑΙΑ ΕΛΛΑΔΑ </vt:lpstr>
      <vt:lpstr>ΧΡΟΝΟΣ ΣΤΗΝ ΑΡΧΑΙΑ ΕΛΛΑΔΑ </vt:lpstr>
      <vt:lpstr>ΧΡΟΝΟΣ ΣΤΗΝ ΑΡΧΑΙΑ ΕΛΛΑΔΑ </vt:lpstr>
      <vt:lpstr>ΧΡΟΝΟΣ ΣΤΗΝ ΑΡΧΑΙΑ ΕΛΛΑΔΑ </vt:lpstr>
      <vt:lpstr>ΧΡΟΝΟΣ ΣΤΗΝ ΑΡΧΑΙΑ ΕΛΛΑΔΑ </vt:lpstr>
      <vt:lpstr>ΧΡΟΝΟΣ ΣΤΗΝ ΑΡΧΑΙΑ ΕΛΛΑΔΑ </vt:lpstr>
      <vt:lpstr>ΧΡΟΝΟΣ ΣΤΗΝ ΑΡΧΑΙΑ ΕΛΛΑΔΑ </vt:lpstr>
      <vt:lpstr>ΧΡΟΝΟΣ ΣΤΗ ΡΩΜΗ</vt:lpstr>
      <vt:lpstr>ΧΡΟΝΟΣ ΣΤΗ ΡΩΜΗ</vt:lpstr>
      <vt:lpstr>ΧΡΟΝΟΣ ΣΤΗ ΡΩΜΗ</vt:lpstr>
      <vt:lpstr>ΕΒΔΟΜΑΔΑ</vt:lpstr>
      <vt:lpstr>ΤΟ ΠΕΡΑΣΜΑ ΣΤΑ ΜΕΤΑΧΡΙΣΤΙΑΝΙΚΑ ΧΡΟΝΙΑ</vt:lpstr>
      <vt:lpstr>Ο ΧΡΟΝΟΣ ΣΤΟ ΒΥΖΑΝΤΙΟ</vt:lpstr>
      <vt:lpstr>Ο ΧΡΟΝΟΣ ΣΤΟ ΒΥΖΑΝΤΙΟ</vt:lpstr>
      <vt:lpstr>Ο ΧΡΟΝΟΣ ΣΤΟ ΒΥΖΑΝΤΙΟ</vt:lpstr>
      <vt:lpstr>Ο ΧΡΟΝΟΣ ΣΤΟ ΒΥΖΑΝΤΙΟ</vt:lpstr>
      <vt:lpstr>ΓΡΗΓΟΡΙΑΝΟ ΗΜΕΡΟΛΟΓΙΟ (1)</vt:lpstr>
      <vt:lpstr>ΓΡΗΓΟΡΙΑΝΟ ΗΜΕΡΟΛΟΓΙΟ (2)</vt:lpstr>
      <vt:lpstr>ΙΣΛΑΜ ΚΑΙ ΧΡΟΝΟΣ (1)</vt:lpstr>
      <vt:lpstr>ΙΣΛΑΜ ΚΑΙ ΧΡΟΝΟΣ (2)</vt:lpstr>
      <vt:lpstr>ΕΝΔΕΙΚΤΙΚΗ ΒΙΒΛΙΟΓΡΑΦΙΑ ΓΙΑ ΤΟΝ ΧΡΟΝΟ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Αριθμητικό σύστημα</dc:title>
  <dc:creator>Syrmaloglou, Adamantios</dc:creator>
  <cp:lastModifiedBy>HP</cp:lastModifiedBy>
  <cp:revision>20</cp:revision>
  <cp:lastPrinted>2020-11-21T07:54:40Z</cp:lastPrinted>
  <dcterms:created xsi:type="dcterms:W3CDTF">2020-11-20T15:49:49Z</dcterms:created>
  <dcterms:modified xsi:type="dcterms:W3CDTF">2021-05-07T07:19:19Z</dcterms:modified>
</cp:coreProperties>
</file>