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57" r:id="rId8"/>
    <p:sldId id="259" r:id="rId9"/>
    <p:sldId id="258" r:id="rId10"/>
    <p:sldId id="260" r:id="rId11"/>
    <p:sldId id="261" r:id="rId12"/>
    <p:sldId id="262" r:id="rId13"/>
    <p:sldId id="263" r:id="rId14"/>
    <p:sldId id="264" r:id="rId15"/>
    <p:sldId id="268" r:id="rId16"/>
    <p:sldId id="266" r:id="rId17"/>
    <p:sldId id="267" r:id="rId18"/>
    <p:sldId id="265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72400" cy="1357322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ΙΛΙΑΔΟΣ Ζ, 440-502</a:t>
            </a:r>
            <a:r>
              <a:rPr lang="el-GR" dirty="0" smtClean="0">
                <a:solidFill>
                  <a:schemeClr val="bg1"/>
                </a:solidFill>
              </a:rPr>
              <a:t/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b="1" i="1" dirty="0" err="1" smtClean="0">
                <a:solidFill>
                  <a:schemeClr val="bg1"/>
                </a:solidFill>
              </a:rPr>
              <a:t>Ἕκτορος</a:t>
            </a:r>
            <a:r>
              <a:rPr lang="el-GR" b="1" i="1" dirty="0" smtClean="0">
                <a:solidFill>
                  <a:schemeClr val="bg1"/>
                </a:solidFill>
              </a:rPr>
              <a:t> και </a:t>
            </a:r>
            <a:r>
              <a:rPr lang="el-GR" b="1" i="1" dirty="0" err="1" smtClean="0">
                <a:solidFill>
                  <a:schemeClr val="bg1"/>
                </a:solidFill>
              </a:rPr>
              <a:t>Ἀνδρομάχης</a:t>
            </a:r>
            <a:r>
              <a:rPr lang="el-GR" b="1" i="1" dirty="0" smtClean="0">
                <a:solidFill>
                  <a:schemeClr val="bg1"/>
                </a:solidFill>
              </a:rPr>
              <a:t> </a:t>
            </a:r>
            <a:r>
              <a:rPr lang="el-GR" b="1" i="1" dirty="0" err="1" smtClean="0">
                <a:solidFill>
                  <a:schemeClr val="bg1"/>
                </a:solidFill>
              </a:rPr>
              <a:t>ὁμιλία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Ερωτήματα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Ποιος ο λειτουργικός ρόλος του επεισοδίου για όλη την </a:t>
            </a:r>
            <a:r>
              <a:rPr lang="el-GR" dirty="0" err="1" smtClean="0"/>
              <a:t>Ιλιάδα</a:t>
            </a:r>
            <a:r>
              <a:rPr lang="el-GR" dirty="0" smtClean="0"/>
              <a:t>;</a:t>
            </a:r>
          </a:p>
          <a:p>
            <a:pPr algn="just"/>
            <a:r>
              <a:rPr lang="el-GR" dirty="0" smtClean="0"/>
              <a:t>Σε ποια συμπεράσματα οδηγούμαστε για τη σημασία που έχει το </a:t>
            </a:r>
            <a:r>
              <a:rPr lang="el-GR" i="1" dirty="0" smtClean="0"/>
              <a:t>κλέος</a:t>
            </a:r>
            <a:r>
              <a:rPr lang="el-GR" dirty="0" smtClean="0"/>
              <a:t> και η </a:t>
            </a:r>
            <a:br>
              <a:rPr lang="el-GR" dirty="0" smtClean="0"/>
            </a:br>
            <a:r>
              <a:rPr lang="el-GR" i="1" dirty="0" smtClean="0"/>
              <a:t>υστεροφημία</a:t>
            </a:r>
            <a:r>
              <a:rPr lang="el-GR" dirty="0" smtClean="0"/>
              <a:t> για τους </a:t>
            </a:r>
            <a:r>
              <a:rPr lang="el-GR" dirty="0" err="1" smtClean="0"/>
              <a:t>ιλιαδικούς</a:t>
            </a:r>
            <a:r>
              <a:rPr lang="el-GR" dirty="0" smtClean="0"/>
              <a:t> πολεμιστές;</a:t>
            </a:r>
          </a:p>
          <a:p>
            <a:pPr algn="just"/>
            <a:r>
              <a:rPr lang="el-GR" dirty="0" smtClean="0"/>
              <a:t>Ποιον τελικά ονομάζουμε  τραγικό ήρωα; </a:t>
            </a:r>
          </a:p>
          <a:p>
            <a:pPr algn="just"/>
            <a:r>
              <a:rPr lang="el-GR" dirty="0" smtClean="0"/>
              <a:t>Από πού αποδεικνύεται ότι ο Έκτορας θεωρείται βαθιά τραγικό πρόσωπο και γιατί; </a:t>
            </a:r>
          </a:p>
          <a:p>
            <a:pPr algn="just"/>
            <a:endParaRPr lang="el-GR" dirty="0" smtClean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Ερωτήματα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Γιατί η αναφορά στον Αχιλλέα ως τον πολεμιστή που εξόντωσε την οικογένεια της Ανδρομάχης εμπερικλείει επική ειρωνεία (στ. 414-422);</a:t>
            </a:r>
          </a:p>
          <a:p>
            <a:pPr algn="just"/>
            <a:r>
              <a:rPr lang="el-GR" dirty="0" smtClean="0"/>
              <a:t>Ποια τα επιχειρήματα του Έκτορα προς την Ανδρομάχη;</a:t>
            </a:r>
          </a:p>
          <a:p>
            <a:pPr algn="just"/>
            <a:r>
              <a:rPr lang="el-GR" dirty="0" smtClean="0"/>
              <a:t>Τι προσεύχεται ο Έκτορας για τον γιο του και γιατί η ευχή του αποτελεί τραγική ειρωνεία;</a:t>
            </a:r>
          </a:p>
          <a:p>
            <a:pPr algn="just"/>
            <a:endParaRPr lang="el-GR" dirty="0" smtClean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Ερωτήματα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Η προσευχή του Έκτορα για τον </a:t>
            </a:r>
            <a:r>
              <a:rPr lang="el-GR" dirty="0" err="1" smtClean="0"/>
              <a:t>Αστυάνακτα</a:t>
            </a:r>
            <a:r>
              <a:rPr lang="el-GR" dirty="0" smtClean="0"/>
              <a:t> βρίσκεται σε αντίφαση με όσα είπε προηγουμένως στην Ανδρομάχη. Εντοπίστε και εξηγήστε την αντίφαση.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el-GR" sz="4000" b="1" dirty="0" smtClean="0"/>
              <a:t>Συνάντηση Έκτορα-Ανδρομάχης, </a:t>
            </a:r>
            <a:r>
              <a:rPr lang="el-GR" sz="4000" b="1" dirty="0" err="1" smtClean="0"/>
              <a:t>Flaxman</a:t>
            </a:r>
            <a:r>
              <a:rPr lang="el-GR" sz="4000" b="1" dirty="0" smtClean="0"/>
              <a:t>, </a:t>
            </a:r>
            <a:r>
              <a:rPr lang="el-GR" sz="4000" b="1" dirty="0" err="1" smtClean="0"/>
              <a:t>John</a:t>
            </a:r>
            <a:r>
              <a:rPr lang="el-GR" sz="4000" b="1" dirty="0" smtClean="0"/>
              <a:t>, 1805</a:t>
            </a:r>
            <a:endParaRPr lang="el-GR" sz="4000" b="1" dirty="0"/>
          </a:p>
        </p:txBody>
      </p:sp>
      <p:pic>
        <p:nvPicPr>
          <p:cNvPr id="4" name="3 - Θέση περιεχομένου" descr="369916-THE MEETING OF HECTOR AND ANDROMACHE.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85860"/>
            <a:ext cx="8358245" cy="5429288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868346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Έκτορας και Ανδρομάχη. </a:t>
            </a:r>
            <a:r>
              <a:rPr lang="el-GR" sz="2800" b="1" dirty="0" err="1" smtClean="0"/>
              <a:t>Benzoni</a:t>
            </a:r>
            <a:r>
              <a:rPr lang="el-GR" sz="2800" b="1" dirty="0" smtClean="0"/>
              <a:t>, </a:t>
            </a:r>
            <a:r>
              <a:rPr lang="el-GR" sz="2800" b="1" dirty="0" err="1" smtClean="0"/>
              <a:t>Giovanni</a:t>
            </a:r>
            <a:r>
              <a:rPr lang="el-GR" sz="2800" b="1" dirty="0" smtClean="0"/>
              <a:t> </a:t>
            </a:r>
            <a:r>
              <a:rPr lang="el-GR" sz="2800" b="1" dirty="0" err="1" smtClean="0"/>
              <a:t>Maria</a:t>
            </a:r>
            <a:r>
              <a:rPr lang="el-GR" sz="2800" b="1" dirty="0" smtClean="0"/>
              <a:t>, 1871. Νέα Υόρκη, Μητροπολιτικό Μουσείο</a:t>
            </a:r>
            <a:endParaRPr lang="el-GR" sz="2800" b="1" dirty="0"/>
          </a:p>
        </p:txBody>
      </p:sp>
      <p:pic>
        <p:nvPicPr>
          <p:cNvPr id="4" name="3 - Θέση περιεχομένου" descr="Hector-Andromache,Giovanni-Maria-Benzoni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5" y="928670"/>
            <a:ext cx="6643735" cy="5786478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357166"/>
            <a:ext cx="8429684" cy="6215106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96908"/>
          </a:xfrm>
        </p:spPr>
        <p:txBody>
          <a:bodyPr>
            <a:noAutofit/>
          </a:bodyPr>
          <a:lstStyle/>
          <a:p>
            <a:r>
              <a:rPr lang="el-GR" sz="2000" b="1" dirty="0" smtClean="0"/>
              <a:t>Η Ανδρομάχη, ο μικρός </a:t>
            </a:r>
            <a:r>
              <a:rPr lang="el-GR" sz="2000" b="1" dirty="0" err="1" smtClean="0"/>
              <a:t>Αστυάνακτας</a:t>
            </a:r>
            <a:r>
              <a:rPr lang="el-GR" sz="2000" b="1" dirty="0" smtClean="0"/>
              <a:t> και ο Έκτορας. </a:t>
            </a:r>
            <a:r>
              <a:rPr lang="el-GR" sz="2000" b="1" dirty="0" err="1" smtClean="0"/>
              <a:t>Απουλικός</a:t>
            </a:r>
            <a:r>
              <a:rPr lang="el-GR" sz="2000" b="1" dirty="0" smtClean="0"/>
              <a:t> ερυθρόμορφος </a:t>
            </a:r>
            <a:r>
              <a:rPr lang="el-GR" sz="2000" b="1" dirty="0" err="1" smtClean="0"/>
              <a:t>κιονωτός</a:t>
            </a:r>
            <a:r>
              <a:rPr lang="el-GR" sz="2000" b="1" dirty="0" smtClean="0"/>
              <a:t> κρατήρας, περίπου 370-360 </a:t>
            </a:r>
            <a:r>
              <a:rPr lang="el-GR" sz="2000" b="1" dirty="0" err="1" smtClean="0"/>
              <a:t>π.Χ.</a:t>
            </a:r>
            <a:r>
              <a:rPr lang="el-GR" sz="2000" b="1" dirty="0" smtClean="0"/>
              <a:t> </a:t>
            </a:r>
            <a:r>
              <a:rPr lang="en-US" sz="2000" b="1" dirty="0" err="1" smtClean="0"/>
              <a:t>Museo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Nazionale</a:t>
            </a:r>
            <a:r>
              <a:rPr lang="en-US" sz="2000" b="1" dirty="0" smtClean="0"/>
              <a:t> of the Palazzo </a:t>
            </a:r>
            <a:r>
              <a:rPr lang="en-US" sz="2000" b="1" dirty="0" err="1" smtClean="0"/>
              <a:t>Jatta</a:t>
            </a:r>
            <a:r>
              <a:rPr lang="en-US" sz="2000" b="1" dirty="0" smtClean="0"/>
              <a:t> in </a:t>
            </a:r>
            <a:r>
              <a:rPr lang="en-US" sz="2000" b="1" dirty="0" err="1" smtClean="0"/>
              <a:t>Ruvo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Puglia (Bari)</a:t>
            </a:r>
            <a:endParaRPr lang="el-GR" sz="2000" b="1" dirty="0"/>
          </a:p>
        </p:txBody>
      </p:sp>
      <p:pic>
        <p:nvPicPr>
          <p:cNvPr id="6" name="5 - Θέση περιεχομένου" descr="κατάλογο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000108"/>
            <a:ext cx="8358245" cy="5643601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142852"/>
            <a:ext cx="8229600" cy="857256"/>
          </a:xfrm>
        </p:spPr>
        <p:txBody>
          <a:bodyPr>
            <a:noAutofit/>
          </a:bodyPr>
          <a:lstStyle/>
          <a:p>
            <a:r>
              <a:rPr lang="el-GR" sz="2000" b="1" dirty="0" smtClean="0"/>
              <a:t>Ο Έκτορας αποχαιρετά την Ανδρομάχη.</a:t>
            </a:r>
            <a:br>
              <a:rPr lang="el-GR" sz="2000" b="1" dirty="0" smtClean="0"/>
            </a:br>
            <a:r>
              <a:rPr lang="el-GR" sz="2000" b="1" dirty="0" err="1" smtClean="0"/>
              <a:t>Χαλκιδικός</a:t>
            </a:r>
            <a:r>
              <a:rPr lang="el-GR" sz="2000" b="1" dirty="0" smtClean="0"/>
              <a:t> αμφορέας, περίπου 540-530 </a:t>
            </a:r>
            <a:r>
              <a:rPr lang="el-GR" sz="2000" b="1" dirty="0" err="1" smtClean="0"/>
              <a:t>π.Χ.</a:t>
            </a:r>
            <a:r>
              <a:rPr lang="el-GR" sz="2000" b="1" dirty="0" smtClean="0"/>
              <a:t/>
            </a:r>
            <a:br>
              <a:rPr lang="el-GR" sz="2000" b="1" dirty="0" smtClean="0"/>
            </a:br>
            <a:r>
              <a:rPr lang="el-GR" sz="2000" b="1" dirty="0" smtClean="0"/>
              <a:t>Μουσείο </a:t>
            </a:r>
            <a:r>
              <a:rPr lang="el-GR" sz="2000" b="1" dirty="0" err="1" smtClean="0"/>
              <a:t>Würzbοurg</a:t>
            </a:r>
            <a:r>
              <a:rPr lang="el-GR" sz="2000" b="1" dirty="0" smtClean="0"/>
              <a:t> Γερμανία (αντίγραφο)</a:t>
            </a:r>
            <a:endParaRPr lang="el-GR" sz="2000" b="1" dirty="0"/>
          </a:p>
        </p:txBody>
      </p:sp>
      <p:pic>
        <p:nvPicPr>
          <p:cNvPr id="4" name="3 - Θέση περιεχομένου" descr="hekto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142984"/>
            <a:ext cx="8072494" cy="550072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70"/>
          </a:xfrm>
        </p:spPr>
        <p:txBody>
          <a:bodyPr>
            <a:noAutofit/>
          </a:bodyPr>
          <a:lstStyle/>
          <a:p>
            <a:r>
              <a:rPr lang="el-GR" sz="2400" b="1" dirty="0" smtClean="0"/>
              <a:t>Η Ελένη και ο </a:t>
            </a:r>
            <a:r>
              <a:rPr lang="el-GR" sz="2400" b="1" dirty="0" err="1" smtClean="0"/>
              <a:t>Πάρης</a:t>
            </a:r>
            <a:r>
              <a:rPr lang="el-GR" sz="2400" b="1" dirty="0" smtClean="0"/>
              <a:t>, ο Έκτορας και η Ανδρομάχη, ο </a:t>
            </a:r>
            <a:r>
              <a:rPr lang="el-GR" sz="2400" b="1" dirty="0" err="1" smtClean="0"/>
              <a:t>Κεβριόνης</a:t>
            </a:r>
            <a:r>
              <a:rPr lang="el-GR" sz="2400" b="1" dirty="0" smtClean="0"/>
              <a:t>. Μελανόμορφος </a:t>
            </a:r>
            <a:r>
              <a:rPr lang="el-GR" sz="2400" b="1" dirty="0" err="1" smtClean="0"/>
              <a:t>κιονωτός</a:t>
            </a:r>
            <a:r>
              <a:rPr lang="el-GR" sz="2400" b="1" dirty="0" smtClean="0"/>
              <a:t> κρατήρας, Ζωγράφος των Επιγραφών, περίπου 540 </a:t>
            </a:r>
            <a:r>
              <a:rPr lang="el-GR" sz="2400" b="1" dirty="0" err="1" smtClean="0"/>
              <a:t>π.Χ.</a:t>
            </a:r>
            <a:r>
              <a:rPr lang="el-GR" sz="2400" b="1" dirty="0" smtClean="0"/>
              <a:t> </a:t>
            </a:r>
            <a:endParaRPr lang="el-GR" sz="2400" b="1" dirty="0"/>
          </a:p>
        </p:txBody>
      </p:sp>
      <p:pic>
        <p:nvPicPr>
          <p:cNvPr id="7" name="6 - Θέση περιεχομένου" descr="κατάλογο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285860"/>
            <a:ext cx="8358245" cy="557214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214290"/>
            <a:ext cx="8572560" cy="635798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err="1" smtClean="0"/>
              <a:t>τὴν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αὖτε</a:t>
            </a:r>
            <a:r>
              <a:rPr lang="el-GR" dirty="0" smtClean="0"/>
              <a:t> </a:t>
            </a:r>
            <a:r>
              <a:rPr lang="el-GR" dirty="0" err="1" smtClean="0"/>
              <a:t>προσέειπε</a:t>
            </a:r>
            <a:r>
              <a:rPr lang="el-GR" dirty="0" smtClean="0"/>
              <a:t> μέγας </a:t>
            </a:r>
            <a:r>
              <a:rPr lang="el-GR" dirty="0" err="1" smtClean="0"/>
              <a:t>κορυθαίολος</a:t>
            </a:r>
            <a:r>
              <a:rPr lang="el-GR" dirty="0" smtClean="0"/>
              <a:t> </a:t>
            </a:r>
            <a:r>
              <a:rPr lang="el-GR" dirty="0" err="1" smtClean="0"/>
              <a:t>Ἕκτωρ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smtClean="0"/>
              <a:t>440 «ἦ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ἐμοὶ</a:t>
            </a:r>
            <a:r>
              <a:rPr lang="el-GR" dirty="0" smtClean="0"/>
              <a:t> τάδε πάντα μέλει, </a:t>
            </a:r>
            <a:r>
              <a:rPr lang="el-GR" dirty="0" err="1" smtClean="0"/>
              <a:t>γύναι</a:t>
            </a:r>
            <a:r>
              <a:rPr lang="el-GR" dirty="0" smtClean="0"/>
              <a:t>· </a:t>
            </a:r>
            <a:r>
              <a:rPr lang="el-GR" dirty="0" err="1" smtClean="0"/>
              <a:t>ἀλλὰ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μάλ᾽</a:t>
            </a:r>
            <a:r>
              <a:rPr lang="el-GR" dirty="0" smtClean="0"/>
              <a:t> </a:t>
            </a:r>
            <a:r>
              <a:rPr lang="el-GR" dirty="0" err="1" smtClean="0"/>
              <a:t>αἰνῶς</a:t>
            </a:r>
            <a:r>
              <a:rPr lang="el-GR" dirty="0" smtClean="0"/>
              <a:t> </a:t>
            </a:r>
            <a:r>
              <a:rPr lang="el-GR" dirty="0" err="1" smtClean="0"/>
              <a:t>αἰδέομαι</a:t>
            </a:r>
            <a:r>
              <a:rPr lang="el-GR" dirty="0" smtClean="0"/>
              <a:t> </a:t>
            </a:r>
            <a:r>
              <a:rPr lang="el-GR" dirty="0" err="1" smtClean="0"/>
              <a:t>Τρῶας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Τρῳάδας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ἑλκεσιπέπλους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αἴ</a:t>
            </a:r>
            <a:r>
              <a:rPr lang="el-GR" dirty="0" smtClean="0"/>
              <a:t> κε </a:t>
            </a:r>
            <a:r>
              <a:rPr lang="el-GR" dirty="0" err="1" smtClean="0"/>
              <a:t>κακὸς</a:t>
            </a:r>
            <a:r>
              <a:rPr lang="el-GR" dirty="0" smtClean="0"/>
              <a:t> </a:t>
            </a:r>
            <a:r>
              <a:rPr lang="el-GR" dirty="0" err="1" smtClean="0"/>
              <a:t>ὣς</a:t>
            </a:r>
            <a:r>
              <a:rPr lang="el-GR" dirty="0" smtClean="0"/>
              <a:t> </a:t>
            </a:r>
            <a:r>
              <a:rPr lang="el-GR" dirty="0" err="1" smtClean="0"/>
              <a:t>νόσφιν</a:t>
            </a:r>
            <a:r>
              <a:rPr lang="el-GR" dirty="0" smtClean="0"/>
              <a:t> </a:t>
            </a:r>
            <a:r>
              <a:rPr lang="el-GR" dirty="0" err="1" smtClean="0"/>
              <a:t>ἀλυσκάζω</a:t>
            </a:r>
            <a:r>
              <a:rPr lang="el-GR" dirty="0" smtClean="0"/>
              <a:t> </a:t>
            </a:r>
            <a:r>
              <a:rPr lang="el-GR" dirty="0" err="1" smtClean="0"/>
              <a:t>πολέμοιο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οὐδέ</a:t>
            </a:r>
            <a:r>
              <a:rPr lang="el-GR" dirty="0" smtClean="0"/>
              <a:t> με </a:t>
            </a:r>
            <a:r>
              <a:rPr lang="el-GR" dirty="0" err="1" smtClean="0"/>
              <a:t>θυμὸς</a:t>
            </a:r>
            <a:r>
              <a:rPr lang="el-GR" dirty="0" smtClean="0"/>
              <a:t> </a:t>
            </a:r>
            <a:r>
              <a:rPr lang="el-GR" dirty="0" err="1" smtClean="0"/>
              <a:t>ἄνωγεν</a:t>
            </a:r>
            <a:r>
              <a:rPr lang="el-GR" dirty="0" smtClean="0"/>
              <a:t>, </a:t>
            </a:r>
            <a:r>
              <a:rPr lang="el-GR" dirty="0" err="1" smtClean="0"/>
              <a:t>ἐπεὶ</a:t>
            </a:r>
            <a:r>
              <a:rPr lang="el-GR" dirty="0" smtClean="0"/>
              <a:t> </a:t>
            </a:r>
            <a:r>
              <a:rPr lang="el-GR" dirty="0" err="1" smtClean="0"/>
              <a:t>μάθον</a:t>
            </a:r>
            <a:r>
              <a:rPr lang="el-GR" dirty="0" smtClean="0"/>
              <a:t> </a:t>
            </a:r>
            <a:r>
              <a:rPr lang="el-GR" dirty="0" err="1" smtClean="0"/>
              <a:t>ἔμμεναι</a:t>
            </a:r>
            <a:r>
              <a:rPr lang="el-GR" dirty="0" smtClean="0"/>
              <a:t> </a:t>
            </a:r>
            <a:r>
              <a:rPr lang="el-GR" dirty="0" err="1" smtClean="0"/>
              <a:t>ἐσθλὸς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445 </a:t>
            </a:r>
            <a:r>
              <a:rPr lang="el-GR" dirty="0" err="1" smtClean="0"/>
              <a:t>αἰεὶ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πρώτοισι</a:t>
            </a:r>
            <a:r>
              <a:rPr lang="el-GR" dirty="0" smtClean="0"/>
              <a:t> </a:t>
            </a:r>
            <a:r>
              <a:rPr lang="el-GR" dirty="0" err="1" smtClean="0"/>
              <a:t>μετὰ</a:t>
            </a:r>
            <a:r>
              <a:rPr lang="el-GR" dirty="0" smtClean="0"/>
              <a:t> </a:t>
            </a:r>
            <a:r>
              <a:rPr lang="el-GR" dirty="0" err="1" smtClean="0"/>
              <a:t>Τρώεσσι</a:t>
            </a:r>
            <a:r>
              <a:rPr lang="el-GR" dirty="0" smtClean="0"/>
              <a:t> </a:t>
            </a:r>
            <a:r>
              <a:rPr lang="el-GR" dirty="0" err="1" smtClean="0"/>
              <a:t>μάχεσθαι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ἀρνύμενος</a:t>
            </a:r>
            <a:r>
              <a:rPr lang="el-GR" dirty="0" smtClean="0"/>
              <a:t> πατρός τε μέγα κλέος </a:t>
            </a:r>
            <a:r>
              <a:rPr lang="el-GR" dirty="0" err="1" smtClean="0"/>
              <a:t>ἠδ᾽</a:t>
            </a:r>
            <a:r>
              <a:rPr lang="el-GR" dirty="0" smtClean="0"/>
              <a:t> </a:t>
            </a:r>
            <a:r>
              <a:rPr lang="el-GR" dirty="0" err="1" smtClean="0"/>
              <a:t>ἐμὸν</a:t>
            </a:r>
            <a:r>
              <a:rPr lang="el-GR" dirty="0" smtClean="0"/>
              <a:t> </a:t>
            </a:r>
            <a:r>
              <a:rPr lang="el-GR" dirty="0" err="1" smtClean="0"/>
              <a:t>αὐτοῦ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err="1" smtClean="0"/>
              <a:t>εὖ</a:t>
            </a:r>
            <a:r>
              <a:rPr lang="el-GR" dirty="0" smtClean="0"/>
              <a:t> </a:t>
            </a:r>
            <a:r>
              <a:rPr lang="el-GR" dirty="0" err="1" smtClean="0"/>
              <a:t>γὰρ</a:t>
            </a:r>
            <a:r>
              <a:rPr lang="el-GR" dirty="0" smtClean="0"/>
              <a:t> </a:t>
            </a:r>
            <a:r>
              <a:rPr lang="el-GR" dirty="0" err="1" smtClean="0"/>
              <a:t>ἐγὼ</a:t>
            </a:r>
            <a:r>
              <a:rPr lang="el-GR" dirty="0" smtClean="0"/>
              <a:t> </a:t>
            </a:r>
            <a:r>
              <a:rPr lang="el-GR" dirty="0" err="1" smtClean="0"/>
              <a:t>τόδε</a:t>
            </a:r>
            <a:r>
              <a:rPr lang="el-GR" dirty="0" smtClean="0"/>
              <a:t> </a:t>
            </a:r>
            <a:r>
              <a:rPr lang="el-GR" dirty="0" err="1" smtClean="0"/>
              <a:t>οἶδα</a:t>
            </a:r>
            <a:r>
              <a:rPr lang="el-GR" dirty="0" smtClean="0"/>
              <a:t> </a:t>
            </a:r>
            <a:r>
              <a:rPr lang="el-GR" dirty="0" err="1" smtClean="0"/>
              <a:t>κατὰ</a:t>
            </a:r>
            <a:r>
              <a:rPr lang="el-GR" dirty="0" smtClean="0"/>
              <a:t> φρένα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κατὰ</a:t>
            </a:r>
            <a:r>
              <a:rPr lang="el-GR" dirty="0" smtClean="0"/>
              <a:t> </a:t>
            </a:r>
            <a:r>
              <a:rPr lang="el-GR" dirty="0" err="1" smtClean="0"/>
              <a:t>θυμόν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ἔσσεται</a:t>
            </a:r>
            <a:r>
              <a:rPr lang="el-GR" dirty="0" smtClean="0"/>
              <a:t> </a:t>
            </a:r>
            <a:r>
              <a:rPr lang="el-GR" dirty="0" err="1" smtClean="0"/>
              <a:t>ἦμαρ</a:t>
            </a:r>
            <a:r>
              <a:rPr lang="el-GR" dirty="0" smtClean="0"/>
              <a:t> </a:t>
            </a:r>
            <a:r>
              <a:rPr lang="el-GR" dirty="0" err="1" smtClean="0"/>
              <a:t>ὅτ᾽</a:t>
            </a:r>
            <a:r>
              <a:rPr lang="el-GR" dirty="0" smtClean="0"/>
              <a:t> </a:t>
            </a:r>
            <a:r>
              <a:rPr lang="el-GR" dirty="0" err="1" smtClean="0"/>
              <a:t>ἄν</a:t>
            </a:r>
            <a:r>
              <a:rPr lang="el-GR" dirty="0" smtClean="0"/>
              <a:t> </a:t>
            </a:r>
            <a:r>
              <a:rPr lang="el-GR" dirty="0" err="1" smtClean="0"/>
              <a:t>ποτ᾽</a:t>
            </a:r>
            <a:r>
              <a:rPr lang="el-GR" dirty="0" smtClean="0"/>
              <a:t> </a:t>
            </a:r>
            <a:r>
              <a:rPr lang="el-GR" dirty="0" err="1" smtClean="0"/>
              <a:t>ὀλώλῃ</a:t>
            </a:r>
            <a:r>
              <a:rPr lang="el-GR" dirty="0" smtClean="0"/>
              <a:t> </a:t>
            </a:r>
            <a:r>
              <a:rPr lang="el-GR" dirty="0" err="1" smtClean="0"/>
              <a:t>Ἴλιος</a:t>
            </a:r>
            <a:r>
              <a:rPr lang="el-GR" dirty="0" smtClean="0"/>
              <a:t> </a:t>
            </a:r>
            <a:r>
              <a:rPr lang="el-GR" dirty="0" err="1" smtClean="0"/>
              <a:t>ἱρὴ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καὶ</a:t>
            </a:r>
            <a:r>
              <a:rPr lang="el-GR" dirty="0" smtClean="0"/>
              <a:t> Πρίαμος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λαὸς</a:t>
            </a:r>
            <a:r>
              <a:rPr lang="el-GR" dirty="0" smtClean="0"/>
              <a:t> </a:t>
            </a:r>
            <a:r>
              <a:rPr lang="el-GR" dirty="0" err="1" smtClean="0"/>
              <a:t>ἐϋμμελίω</a:t>
            </a:r>
            <a:r>
              <a:rPr lang="el-GR" dirty="0" smtClean="0"/>
              <a:t> </a:t>
            </a:r>
            <a:r>
              <a:rPr lang="el-GR" dirty="0" err="1" smtClean="0"/>
              <a:t>Πριάμοιο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214290"/>
            <a:ext cx="8572560" cy="642942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450 </a:t>
            </a:r>
            <a:r>
              <a:rPr lang="el-GR" dirty="0" err="1" smtClean="0"/>
              <a:t>ἀλλ᾽</a:t>
            </a:r>
            <a:r>
              <a:rPr lang="el-GR" dirty="0" smtClean="0"/>
              <a:t> </a:t>
            </a:r>
            <a:r>
              <a:rPr lang="el-GR" dirty="0" err="1" smtClean="0"/>
              <a:t>οὔ</a:t>
            </a:r>
            <a:r>
              <a:rPr lang="el-GR" dirty="0" smtClean="0"/>
              <a:t> </a:t>
            </a:r>
            <a:r>
              <a:rPr lang="el-GR" dirty="0" err="1" smtClean="0"/>
              <a:t>μοι</a:t>
            </a:r>
            <a:r>
              <a:rPr lang="el-GR" dirty="0" smtClean="0"/>
              <a:t> Τρώων </a:t>
            </a:r>
            <a:r>
              <a:rPr lang="el-GR" dirty="0" err="1" smtClean="0"/>
              <a:t>τόσσον</a:t>
            </a:r>
            <a:r>
              <a:rPr lang="el-GR" dirty="0" smtClean="0"/>
              <a:t> μέλει </a:t>
            </a:r>
            <a:r>
              <a:rPr lang="el-GR" dirty="0" err="1" smtClean="0"/>
              <a:t>ἄλγος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ὀπίσσω</a:t>
            </a:r>
            <a:r>
              <a:rPr lang="el-GR" dirty="0" smtClean="0"/>
              <a:t>, </a:t>
            </a:r>
            <a:r>
              <a:rPr lang="el-GR" dirty="0" err="1" smtClean="0"/>
              <a:t>οὔτ᾽</a:t>
            </a:r>
            <a:r>
              <a:rPr lang="el-GR" dirty="0" smtClean="0"/>
              <a:t> </a:t>
            </a:r>
            <a:r>
              <a:rPr lang="el-GR" dirty="0" err="1" smtClean="0"/>
              <a:t>αὐτῆς</a:t>
            </a:r>
            <a:r>
              <a:rPr lang="el-GR" dirty="0" smtClean="0"/>
              <a:t> </a:t>
            </a:r>
            <a:r>
              <a:rPr lang="el-GR" dirty="0" err="1" smtClean="0"/>
              <a:t>Ἑκάβης</a:t>
            </a:r>
            <a:r>
              <a:rPr lang="el-GR" dirty="0" smtClean="0"/>
              <a:t> </a:t>
            </a:r>
            <a:r>
              <a:rPr lang="el-GR" dirty="0" err="1" smtClean="0"/>
              <a:t>οὔτε</a:t>
            </a:r>
            <a:r>
              <a:rPr lang="el-GR" dirty="0" smtClean="0"/>
              <a:t> </a:t>
            </a:r>
            <a:r>
              <a:rPr lang="el-GR" dirty="0" err="1" smtClean="0"/>
              <a:t>Πριάμοιο</a:t>
            </a:r>
            <a:r>
              <a:rPr lang="el-GR" dirty="0" smtClean="0"/>
              <a:t> </a:t>
            </a:r>
            <a:r>
              <a:rPr lang="el-GR" dirty="0" err="1" smtClean="0"/>
              <a:t>ἄνακτος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οὔτε</a:t>
            </a:r>
            <a:r>
              <a:rPr lang="el-GR" dirty="0" smtClean="0"/>
              <a:t> </a:t>
            </a:r>
            <a:r>
              <a:rPr lang="el-GR" dirty="0" err="1" smtClean="0"/>
              <a:t>κασιγνήτων</a:t>
            </a:r>
            <a:r>
              <a:rPr lang="el-GR" dirty="0" smtClean="0"/>
              <a:t>, </a:t>
            </a:r>
            <a:r>
              <a:rPr lang="el-GR" dirty="0" err="1" smtClean="0"/>
              <a:t>οἵ</a:t>
            </a:r>
            <a:r>
              <a:rPr lang="el-GR" dirty="0" smtClean="0"/>
              <a:t> </a:t>
            </a:r>
            <a:r>
              <a:rPr lang="el-GR" dirty="0" err="1" smtClean="0"/>
              <a:t>κεν</a:t>
            </a:r>
            <a:r>
              <a:rPr lang="el-GR" dirty="0" smtClean="0"/>
              <a:t> </a:t>
            </a:r>
            <a:r>
              <a:rPr lang="el-GR" dirty="0" err="1" smtClean="0"/>
              <a:t>πολέες</a:t>
            </a:r>
            <a:r>
              <a:rPr lang="el-GR" dirty="0" smtClean="0"/>
              <a:t> τε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ἐσθλοὶ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453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κονίῃσι</a:t>
            </a:r>
            <a:r>
              <a:rPr lang="el-GR" dirty="0" smtClean="0"/>
              <a:t> </a:t>
            </a:r>
            <a:r>
              <a:rPr lang="el-GR" dirty="0" err="1" smtClean="0"/>
              <a:t>πέσοιεν</a:t>
            </a:r>
            <a:r>
              <a:rPr lang="el-GR" dirty="0" smtClean="0"/>
              <a:t> </a:t>
            </a:r>
            <a:r>
              <a:rPr lang="el-GR" dirty="0" err="1" smtClean="0"/>
              <a:t>ὑπ᾽</a:t>
            </a:r>
            <a:r>
              <a:rPr lang="el-GR" dirty="0" smtClean="0"/>
              <a:t> </a:t>
            </a:r>
            <a:r>
              <a:rPr lang="el-GR" dirty="0" err="1" smtClean="0"/>
              <a:t>ἀνδράσι</a:t>
            </a:r>
            <a:r>
              <a:rPr lang="el-GR" dirty="0" smtClean="0"/>
              <a:t> </a:t>
            </a:r>
            <a:r>
              <a:rPr lang="el-GR" dirty="0" err="1" smtClean="0"/>
              <a:t>δυσμενέεσσιν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ὅσσον</a:t>
            </a:r>
            <a:r>
              <a:rPr lang="el-GR" dirty="0" smtClean="0"/>
              <a:t> </a:t>
            </a:r>
            <a:r>
              <a:rPr lang="el-GR" dirty="0" err="1" smtClean="0"/>
              <a:t>σεῦ</a:t>
            </a:r>
            <a:r>
              <a:rPr lang="el-GR" dirty="0" smtClean="0"/>
              <a:t>, </a:t>
            </a:r>
            <a:r>
              <a:rPr lang="el-GR" dirty="0" err="1" smtClean="0"/>
              <a:t>ὅτε</a:t>
            </a:r>
            <a:r>
              <a:rPr lang="el-GR" dirty="0" smtClean="0"/>
              <a:t> </a:t>
            </a:r>
            <a:r>
              <a:rPr lang="el-GR" dirty="0" err="1" smtClean="0"/>
              <a:t>κέν</a:t>
            </a:r>
            <a:r>
              <a:rPr lang="el-GR" dirty="0" smtClean="0"/>
              <a:t> τις </a:t>
            </a:r>
            <a:r>
              <a:rPr lang="el-GR" dirty="0" err="1" smtClean="0"/>
              <a:t>Ἀχαιῶν</a:t>
            </a:r>
            <a:r>
              <a:rPr lang="el-GR" dirty="0" smtClean="0"/>
              <a:t> </a:t>
            </a:r>
            <a:r>
              <a:rPr lang="el-GR" dirty="0" err="1" smtClean="0"/>
              <a:t>χαλκοχιτώνων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455 </a:t>
            </a:r>
            <a:r>
              <a:rPr lang="el-GR" dirty="0" err="1" smtClean="0"/>
              <a:t>δακρυόεσσαν</a:t>
            </a:r>
            <a:r>
              <a:rPr lang="el-GR" dirty="0" smtClean="0"/>
              <a:t> </a:t>
            </a:r>
            <a:r>
              <a:rPr lang="el-GR" dirty="0" err="1" smtClean="0"/>
              <a:t>ἄγηται</a:t>
            </a:r>
            <a:r>
              <a:rPr lang="el-GR" dirty="0" smtClean="0"/>
              <a:t>, </a:t>
            </a:r>
            <a:r>
              <a:rPr lang="el-GR" dirty="0" err="1" smtClean="0"/>
              <a:t>ἐλεύθερον</a:t>
            </a:r>
            <a:r>
              <a:rPr lang="el-GR" dirty="0" smtClean="0"/>
              <a:t> </a:t>
            </a:r>
            <a:r>
              <a:rPr lang="el-GR" dirty="0" err="1" smtClean="0"/>
              <a:t>ἦμαρ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ἀπούρας</a:t>
            </a:r>
            <a:r>
              <a:rPr lang="el-GR" dirty="0" smtClean="0"/>
              <a:t>· […]</a:t>
            </a:r>
          </a:p>
          <a:p>
            <a:pPr algn="just">
              <a:buNone/>
            </a:pPr>
            <a:r>
              <a:rPr lang="el-GR" dirty="0" err="1" smtClean="0"/>
              <a:t>ἀλλά</a:t>
            </a:r>
            <a:r>
              <a:rPr lang="el-GR" dirty="0" smtClean="0"/>
              <a:t> με </a:t>
            </a:r>
            <a:r>
              <a:rPr lang="el-GR" dirty="0" err="1" smtClean="0"/>
              <a:t>τεθνηῶτα</a:t>
            </a:r>
            <a:r>
              <a:rPr lang="el-GR" dirty="0" smtClean="0"/>
              <a:t> </a:t>
            </a:r>
            <a:r>
              <a:rPr lang="el-GR" dirty="0" err="1" smtClean="0"/>
              <a:t>χυτὴ</a:t>
            </a:r>
            <a:r>
              <a:rPr lang="el-GR" dirty="0" smtClean="0"/>
              <a:t> </a:t>
            </a:r>
            <a:r>
              <a:rPr lang="el-GR" dirty="0" err="1" smtClean="0"/>
              <a:t>κατὰ</a:t>
            </a:r>
            <a:r>
              <a:rPr lang="el-GR" dirty="0" smtClean="0"/>
              <a:t> </a:t>
            </a:r>
            <a:r>
              <a:rPr lang="el-GR" dirty="0" err="1" smtClean="0"/>
              <a:t>γαῖα</a:t>
            </a:r>
            <a:r>
              <a:rPr lang="el-GR" dirty="0" smtClean="0"/>
              <a:t> </a:t>
            </a:r>
            <a:r>
              <a:rPr lang="el-GR" dirty="0" err="1" smtClean="0"/>
              <a:t>καλύπτοι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smtClean="0"/>
              <a:t>465 </a:t>
            </a:r>
            <a:r>
              <a:rPr lang="el-GR" dirty="0" err="1" smtClean="0"/>
              <a:t>πρίν</a:t>
            </a:r>
            <a:r>
              <a:rPr lang="el-GR" dirty="0" smtClean="0"/>
              <a:t> </a:t>
            </a:r>
            <a:r>
              <a:rPr lang="el-GR" dirty="0" err="1" smtClean="0"/>
              <a:t>γέ</a:t>
            </a:r>
            <a:r>
              <a:rPr lang="el-GR" dirty="0" smtClean="0"/>
              <a:t> τι </a:t>
            </a:r>
            <a:r>
              <a:rPr lang="el-GR" dirty="0" err="1" smtClean="0"/>
              <a:t>σῆς</a:t>
            </a:r>
            <a:r>
              <a:rPr lang="el-GR" dirty="0" smtClean="0"/>
              <a:t> τε </a:t>
            </a:r>
            <a:r>
              <a:rPr lang="el-GR" dirty="0" err="1" smtClean="0"/>
              <a:t>βοῆς</a:t>
            </a:r>
            <a:r>
              <a:rPr lang="el-GR" dirty="0" smtClean="0"/>
              <a:t> </a:t>
            </a:r>
            <a:r>
              <a:rPr lang="el-GR" dirty="0" err="1" smtClean="0"/>
              <a:t>σοῦ</a:t>
            </a:r>
            <a:r>
              <a:rPr lang="el-GR" dirty="0" smtClean="0"/>
              <a:t> </a:t>
            </a:r>
            <a:r>
              <a:rPr lang="el-GR" dirty="0" err="1" smtClean="0"/>
              <a:t>θ᾽</a:t>
            </a:r>
            <a:r>
              <a:rPr lang="el-GR" dirty="0" smtClean="0"/>
              <a:t> </a:t>
            </a:r>
            <a:r>
              <a:rPr lang="el-GR" dirty="0" err="1" smtClean="0"/>
              <a:t>ἑλκηθμοῖο</a:t>
            </a:r>
            <a:r>
              <a:rPr lang="el-GR" u="sng" dirty="0" smtClean="0"/>
              <a:t> </a:t>
            </a:r>
            <a:r>
              <a:rPr lang="el-GR" dirty="0" err="1" smtClean="0"/>
              <a:t>πυθέσθαι</a:t>
            </a:r>
            <a:r>
              <a:rPr lang="el-GR" dirty="0" smtClean="0"/>
              <a:t>.»</a:t>
            </a:r>
          </a:p>
          <a:p>
            <a:pPr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214290"/>
            <a:ext cx="8572560" cy="635798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dirty="0" err="1" smtClean="0"/>
              <a:t>ὣς</a:t>
            </a:r>
            <a:r>
              <a:rPr lang="el-GR" dirty="0" smtClean="0"/>
              <a:t> </a:t>
            </a:r>
            <a:r>
              <a:rPr lang="el-GR" dirty="0" err="1" smtClean="0"/>
              <a:t>εἰπὼν</a:t>
            </a:r>
            <a:r>
              <a:rPr lang="el-GR" dirty="0" smtClean="0"/>
              <a:t> </a:t>
            </a:r>
            <a:r>
              <a:rPr lang="el-GR" dirty="0" err="1" smtClean="0"/>
              <a:t>οὗ</a:t>
            </a:r>
            <a:r>
              <a:rPr lang="el-GR" dirty="0" smtClean="0"/>
              <a:t> </a:t>
            </a:r>
            <a:r>
              <a:rPr lang="el-GR" dirty="0" err="1" smtClean="0"/>
              <a:t>παιδὸς</a:t>
            </a:r>
            <a:r>
              <a:rPr lang="el-GR" dirty="0" smtClean="0"/>
              <a:t> </a:t>
            </a:r>
            <a:r>
              <a:rPr lang="el-GR" dirty="0" err="1" smtClean="0"/>
              <a:t>ὀρέξατο</a:t>
            </a:r>
            <a:r>
              <a:rPr lang="el-GR" dirty="0" smtClean="0"/>
              <a:t> </a:t>
            </a:r>
            <a:r>
              <a:rPr lang="el-GR" dirty="0" err="1" smtClean="0"/>
              <a:t>φαίδιμος</a:t>
            </a:r>
            <a:r>
              <a:rPr lang="el-GR" dirty="0" smtClean="0"/>
              <a:t> </a:t>
            </a:r>
            <a:r>
              <a:rPr lang="el-GR" dirty="0" err="1" smtClean="0"/>
              <a:t>Ἕκτωρ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ἂψ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ὁ </a:t>
            </a:r>
            <a:r>
              <a:rPr lang="el-GR" dirty="0" err="1" smtClean="0"/>
              <a:t>πάϊς</a:t>
            </a:r>
            <a:r>
              <a:rPr lang="el-GR" dirty="0" smtClean="0"/>
              <a:t> </a:t>
            </a:r>
            <a:r>
              <a:rPr lang="el-GR" dirty="0" err="1" smtClean="0"/>
              <a:t>πρὸς</a:t>
            </a:r>
            <a:r>
              <a:rPr lang="el-GR" dirty="0" smtClean="0"/>
              <a:t> </a:t>
            </a:r>
            <a:r>
              <a:rPr lang="el-GR" dirty="0" err="1" smtClean="0"/>
              <a:t>κόλπον</a:t>
            </a:r>
            <a:r>
              <a:rPr lang="el-GR" dirty="0" smtClean="0"/>
              <a:t> </a:t>
            </a:r>
            <a:r>
              <a:rPr lang="el-GR" dirty="0" err="1" smtClean="0"/>
              <a:t>ἐϋζώνοιο</a:t>
            </a:r>
            <a:r>
              <a:rPr lang="el-GR" dirty="0" smtClean="0"/>
              <a:t> </a:t>
            </a:r>
            <a:r>
              <a:rPr lang="el-GR" dirty="0" err="1" smtClean="0"/>
              <a:t>τιθήνης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ἐκλίνθη</a:t>
            </a:r>
            <a:r>
              <a:rPr lang="el-GR" dirty="0" smtClean="0"/>
              <a:t> </a:t>
            </a:r>
            <a:r>
              <a:rPr lang="el-GR" dirty="0" err="1" smtClean="0"/>
              <a:t>ἰάχων</a:t>
            </a:r>
            <a:r>
              <a:rPr lang="el-GR" dirty="0" smtClean="0"/>
              <a:t>, </a:t>
            </a:r>
            <a:r>
              <a:rPr lang="el-GR" dirty="0" err="1" smtClean="0"/>
              <a:t>πατρὸς</a:t>
            </a:r>
            <a:r>
              <a:rPr lang="el-GR" dirty="0" smtClean="0"/>
              <a:t> φίλου </a:t>
            </a:r>
            <a:r>
              <a:rPr lang="el-GR" dirty="0" err="1" smtClean="0"/>
              <a:t>ὄψιν</a:t>
            </a:r>
            <a:r>
              <a:rPr lang="el-GR" dirty="0" smtClean="0"/>
              <a:t> </a:t>
            </a:r>
            <a:r>
              <a:rPr lang="el-GR" dirty="0" err="1" smtClean="0"/>
              <a:t>ἀτυχθείς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ταρβήσας</a:t>
            </a:r>
            <a:r>
              <a:rPr lang="el-GR" dirty="0" smtClean="0"/>
              <a:t> </a:t>
            </a:r>
            <a:r>
              <a:rPr lang="el-GR" dirty="0" err="1" smtClean="0"/>
              <a:t>χαλκόν</a:t>
            </a:r>
            <a:r>
              <a:rPr lang="el-GR" dirty="0" smtClean="0"/>
              <a:t> τε </a:t>
            </a:r>
            <a:r>
              <a:rPr lang="el-GR" dirty="0" err="1" smtClean="0"/>
              <a:t>ἰδὲ</a:t>
            </a:r>
            <a:r>
              <a:rPr lang="el-GR" dirty="0" smtClean="0"/>
              <a:t> </a:t>
            </a:r>
            <a:r>
              <a:rPr lang="el-GR" dirty="0" err="1" smtClean="0"/>
              <a:t>λόφον</a:t>
            </a:r>
            <a:r>
              <a:rPr lang="el-GR" dirty="0" smtClean="0"/>
              <a:t> </a:t>
            </a:r>
            <a:r>
              <a:rPr lang="el-GR" dirty="0" err="1" smtClean="0"/>
              <a:t>ἱππιοχαίτην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smtClean="0"/>
              <a:t>470 </a:t>
            </a:r>
            <a:r>
              <a:rPr lang="el-GR" dirty="0" err="1" smtClean="0"/>
              <a:t>δεινὸν</a:t>
            </a:r>
            <a:r>
              <a:rPr lang="el-GR" dirty="0" smtClean="0"/>
              <a:t> </a:t>
            </a:r>
            <a:r>
              <a:rPr lang="el-GR" dirty="0" err="1" smtClean="0"/>
              <a:t>ἀπ᾽</a:t>
            </a:r>
            <a:r>
              <a:rPr lang="el-GR" dirty="0" smtClean="0"/>
              <a:t> </a:t>
            </a:r>
            <a:r>
              <a:rPr lang="el-GR" dirty="0" err="1" smtClean="0"/>
              <a:t>ἀκροτάτης</a:t>
            </a:r>
            <a:r>
              <a:rPr lang="el-GR" dirty="0" smtClean="0"/>
              <a:t> </a:t>
            </a:r>
            <a:r>
              <a:rPr lang="el-GR" dirty="0" err="1" smtClean="0"/>
              <a:t>κόρυθος</a:t>
            </a:r>
            <a:r>
              <a:rPr lang="el-GR" dirty="0" smtClean="0"/>
              <a:t> </a:t>
            </a:r>
            <a:r>
              <a:rPr lang="el-GR" dirty="0" err="1" smtClean="0"/>
              <a:t>νεύοντα</a:t>
            </a:r>
            <a:r>
              <a:rPr lang="el-GR" dirty="0" smtClean="0"/>
              <a:t> </a:t>
            </a:r>
            <a:r>
              <a:rPr lang="el-GR" dirty="0" err="1" smtClean="0"/>
              <a:t>νοήσας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err="1" smtClean="0"/>
              <a:t>ἐκ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γέλασσε</a:t>
            </a:r>
            <a:r>
              <a:rPr lang="el-GR" dirty="0" smtClean="0"/>
              <a:t> πατήρ τε φίλος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πότνια</a:t>
            </a:r>
            <a:r>
              <a:rPr lang="el-GR" dirty="0" smtClean="0"/>
              <a:t> </a:t>
            </a:r>
            <a:r>
              <a:rPr lang="el-GR" dirty="0" err="1" smtClean="0"/>
              <a:t>μήτηρ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αὐτίκ᾽</a:t>
            </a:r>
            <a:r>
              <a:rPr lang="el-GR" dirty="0" smtClean="0"/>
              <a:t> </a:t>
            </a:r>
            <a:r>
              <a:rPr lang="el-GR" dirty="0" err="1" smtClean="0"/>
              <a:t>ἀπὸ</a:t>
            </a:r>
            <a:r>
              <a:rPr lang="el-GR" dirty="0" smtClean="0"/>
              <a:t> </a:t>
            </a:r>
            <a:r>
              <a:rPr lang="el-GR" dirty="0" err="1" smtClean="0"/>
              <a:t>κρατὸς</a:t>
            </a:r>
            <a:r>
              <a:rPr lang="el-GR" dirty="0" smtClean="0"/>
              <a:t> </a:t>
            </a:r>
            <a:r>
              <a:rPr lang="el-GR" dirty="0" err="1" smtClean="0"/>
              <a:t>κόρυθ᾽</a:t>
            </a:r>
            <a:r>
              <a:rPr lang="el-GR" dirty="0" smtClean="0"/>
              <a:t> </a:t>
            </a:r>
            <a:r>
              <a:rPr lang="el-GR" dirty="0" err="1" smtClean="0"/>
              <a:t>εἵλετο</a:t>
            </a:r>
            <a:r>
              <a:rPr lang="el-GR" dirty="0" smtClean="0"/>
              <a:t> </a:t>
            </a:r>
            <a:r>
              <a:rPr lang="el-GR" dirty="0" err="1" smtClean="0"/>
              <a:t>φαίδιμος</a:t>
            </a:r>
            <a:r>
              <a:rPr lang="el-GR" dirty="0" smtClean="0"/>
              <a:t> </a:t>
            </a:r>
            <a:r>
              <a:rPr lang="el-GR" dirty="0" err="1" smtClean="0"/>
              <a:t>Ἕκτωρ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τὴν</a:t>
            </a:r>
            <a:r>
              <a:rPr lang="el-GR" dirty="0" smtClean="0"/>
              <a:t> </a:t>
            </a:r>
            <a:r>
              <a:rPr lang="el-GR" dirty="0" err="1" smtClean="0"/>
              <a:t>μὲν</a:t>
            </a:r>
            <a:r>
              <a:rPr lang="el-GR" dirty="0" smtClean="0"/>
              <a:t> </a:t>
            </a:r>
            <a:r>
              <a:rPr lang="el-GR" dirty="0" err="1" smtClean="0"/>
              <a:t>κατέθηκεν</a:t>
            </a:r>
            <a:r>
              <a:rPr lang="el-GR" dirty="0" smtClean="0"/>
              <a:t> </a:t>
            </a:r>
            <a:r>
              <a:rPr lang="el-GR" dirty="0" err="1" smtClean="0"/>
              <a:t>ἐπὶ</a:t>
            </a:r>
            <a:r>
              <a:rPr lang="el-GR" dirty="0" smtClean="0"/>
              <a:t> </a:t>
            </a:r>
            <a:r>
              <a:rPr lang="el-GR" dirty="0" err="1" smtClean="0"/>
              <a:t>χθονὶ</a:t>
            </a:r>
            <a:r>
              <a:rPr lang="el-GR" dirty="0" smtClean="0"/>
              <a:t> </a:t>
            </a:r>
            <a:r>
              <a:rPr lang="el-GR" dirty="0" err="1" smtClean="0"/>
              <a:t>παμφανόωσαν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αὐτὰρ</a:t>
            </a:r>
            <a:r>
              <a:rPr lang="el-GR" dirty="0" smtClean="0"/>
              <a:t> ὅ </a:t>
            </a:r>
            <a:r>
              <a:rPr lang="el-GR" dirty="0" err="1" smtClean="0"/>
              <a:t>γ᾽</a:t>
            </a:r>
            <a:r>
              <a:rPr lang="el-GR" dirty="0" smtClean="0"/>
              <a:t> </a:t>
            </a:r>
            <a:r>
              <a:rPr lang="el-GR" dirty="0" err="1" smtClean="0"/>
              <a:t>ὃν</a:t>
            </a:r>
            <a:r>
              <a:rPr lang="el-GR" dirty="0" smtClean="0"/>
              <a:t> </a:t>
            </a:r>
            <a:r>
              <a:rPr lang="el-GR" dirty="0" err="1" smtClean="0"/>
              <a:t>φίλον</a:t>
            </a:r>
            <a:r>
              <a:rPr lang="el-GR" dirty="0" smtClean="0"/>
              <a:t> </a:t>
            </a:r>
            <a:r>
              <a:rPr lang="el-GR" dirty="0" err="1" smtClean="0"/>
              <a:t>υἱὸν</a:t>
            </a:r>
            <a:r>
              <a:rPr lang="el-GR" dirty="0" smtClean="0"/>
              <a:t> </a:t>
            </a:r>
            <a:r>
              <a:rPr lang="el-GR" dirty="0" err="1" smtClean="0"/>
              <a:t>ἐπεὶ</a:t>
            </a:r>
            <a:r>
              <a:rPr lang="el-GR" dirty="0" smtClean="0"/>
              <a:t> </a:t>
            </a:r>
            <a:r>
              <a:rPr lang="el-GR" dirty="0" err="1" smtClean="0"/>
              <a:t>κύσε</a:t>
            </a:r>
            <a:r>
              <a:rPr lang="el-GR" dirty="0" smtClean="0"/>
              <a:t> </a:t>
            </a:r>
            <a:r>
              <a:rPr lang="el-GR" dirty="0" err="1" smtClean="0"/>
              <a:t>πῆλέ</a:t>
            </a:r>
            <a:r>
              <a:rPr lang="el-GR" dirty="0" smtClean="0"/>
              <a:t> τε </a:t>
            </a:r>
            <a:r>
              <a:rPr lang="el-GR" dirty="0" err="1" smtClean="0"/>
              <a:t>χερσίν</a:t>
            </a:r>
            <a:r>
              <a:rPr lang="el-GR" dirty="0" smtClean="0"/>
              <a:t>,</a:t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4294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dirty="0" smtClean="0"/>
              <a:t>475 </a:t>
            </a:r>
            <a:r>
              <a:rPr lang="el-GR" dirty="0" err="1" smtClean="0"/>
              <a:t>εἶπε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ἐπευξάμενος</a:t>
            </a:r>
            <a:r>
              <a:rPr lang="el-GR" dirty="0" smtClean="0"/>
              <a:t> </a:t>
            </a:r>
            <a:r>
              <a:rPr lang="el-GR" dirty="0" err="1" smtClean="0"/>
              <a:t>Διί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ἄλλοισίν</a:t>
            </a:r>
            <a:r>
              <a:rPr lang="el-GR" dirty="0" smtClean="0"/>
              <a:t> τε </a:t>
            </a:r>
            <a:r>
              <a:rPr lang="el-GR" dirty="0" err="1" smtClean="0"/>
              <a:t>θεοῖσι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smtClean="0"/>
              <a:t>«</a:t>
            </a:r>
            <a:r>
              <a:rPr lang="el-GR" dirty="0" err="1" smtClean="0"/>
              <a:t>Ζεῦ</a:t>
            </a:r>
            <a:r>
              <a:rPr lang="el-GR" dirty="0" smtClean="0"/>
              <a:t> </a:t>
            </a:r>
            <a:r>
              <a:rPr lang="el-GR" dirty="0" err="1" smtClean="0"/>
              <a:t>ἄλλοι</a:t>
            </a:r>
            <a:r>
              <a:rPr lang="el-GR" dirty="0" smtClean="0"/>
              <a:t> τε θεοί, </a:t>
            </a:r>
            <a:r>
              <a:rPr lang="el-GR" dirty="0" err="1" smtClean="0"/>
              <a:t>δότε</a:t>
            </a:r>
            <a:r>
              <a:rPr lang="el-GR" dirty="0" smtClean="0"/>
              <a:t> </a:t>
            </a:r>
            <a:r>
              <a:rPr lang="el-GR" dirty="0" err="1" smtClean="0"/>
              <a:t>δὴ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τόνδε</a:t>
            </a:r>
            <a:r>
              <a:rPr lang="el-GR" dirty="0" smtClean="0"/>
              <a:t> γενέσθαι</a:t>
            </a:r>
          </a:p>
          <a:p>
            <a:pPr algn="just">
              <a:buNone/>
            </a:pPr>
            <a:r>
              <a:rPr lang="el-GR" dirty="0" err="1" smtClean="0"/>
              <a:t>παῖδ᾽</a:t>
            </a:r>
            <a:r>
              <a:rPr lang="el-GR" dirty="0" smtClean="0"/>
              <a:t> </a:t>
            </a:r>
            <a:r>
              <a:rPr lang="el-GR" dirty="0" err="1" smtClean="0"/>
              <a:t>ἐμόν</a:t>
            </a:r>
            <a:r>
              <a:rPr lang="el-GR" dirty="0" smtClean="0"/>
              <a:t>,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ἐγώ</a:t>
            </a:r>
            <a:r>
              <a:rPr lang="el-GR" dirty="0" smtClean="0"/>
              <a:t> </a:t>
            </a:r>
            <a:r>
              <a:rPr lang="el-GR" dirty="0" err="1" smtClean="0"/>
              <a:t>περ</a:t>
            </a:r>
            <a:r>
              <a:rPr lang="el-GR" dirty="0" smtClean="0"/>
              <a:t>, </a:t>
            </a:r>
            <a:r>
              <a:rPr lang="el-GR" dirty="0" err="1" smtClean="0"/>
              <a:t>ἀριπρεπέα</a:t>
            </a:r>
            <a:r>
              <a:rPr lang="el-GR" dirty="0" smtClean="0"/>
              <a:t> </a:t>
            </a:r>
            <a:r>
              <a:rPr lang="el-GR" dirty="0" err="1" smtClean="0"/>
              <a:t>Τρώεσσιν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ὧδε</a:t>
            </a:r>
            <a:r>
              <a:rPr lang="el-GR" dirty="0" smtClean="0"/>
              <a:t> </a:t>
            </a:r>
            <a:r>
              <a:rPr lang="el-GR" dirty="0" err="1" smtClean="0"/>
              <a:t>βίην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ἀγαθόν</a:t>
            </a:r>
            <a:r>
              <a:rPr lang="el-GR" dirty="0" smtClean="0"/>
              <a:t>,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Ἰλίου</a:t>
            </a:r>
            <a:r>
              <a:rPr lang="el-GR" dirty="0" smtClean="0"/>
              <a:t> </a:t>
            </a:r>
            <a:r>
              <a:rPr lang="el-GR" dirty="0" err="1" smtClean="0"/>
              <a:t>ἶφι</a:t>
            </a:r>
            <a:r>
              <a:rPr lang="el-GR" dirty="0" smtClean="0"/>
              <a:t> </a:t>
            </a:r>
            <a:r>
              <a:rPr lang="el-GR" dirty="0" err="1" smtClean="0"/>
              <a:t>ἀνάσσειν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καί</a:t>
            </a:r>
            <a:r>
              <a:rPr lang="el-GR" dirty="0" smtClean="0"/>
              <a:t> ποτέ τις </a:t>
            </a:r>
            <a:r>
              <a:rPr lang="el-GR" dirty="0" err="1" smtClean="0"/>
              <a:t>εἴποι</a:t>
            </a:r>
            <a:r>
              <a:rPr lang="el-GR" dirty="0" smtClean="0"/>
              <a:t> “πατρός </a:t>
            </a:r>
            <a:r>
              <a:rPr lang="el-GR" dirty="0" err="1" smtClean="0"/>
              <a:t>γ᾽</a:t>
            </a:r>
            <a:r>
              <a:rPr lang="el-GR" dirty="0" smtClean="0"/>
              <a:t> </a:t>
            </a:r>
            <a:r>
              <a:rPr lang="el-GR" dirty="0" err="1" smtClean="0"/>
              <a:t>ὅδε</a:t>
            </a:r>
            <a:r>
              <a:rPr lang="el-GR" dirty="0" smtClean="0"/>
              <a:t> </a:t>
            </a:r>
            <a:r>
              <a:rPr lang="el-GR" dirty="0" err="1" smtClean="0"/>
              <a:t>πολλὸν</a:t>
            </a:r>
            <a:r>
              <a:rPr lang="el-GR" dirty="0" smtClean="0"/>
              <a:t> </a:t>
            </a:r>
            <a:r>
              <a:rPr lang="el-GR" dirty="0" err="1" smtClean="0"/>
              <a:t>ἀμείνων</a:t>
            </a:r>
            <a:r>
              <a:rPr lang="el-GR" dirty="0" smtClean="0"/>
              <a:t>”</a:t>
            </a:r>
          </a:p>
          <a:p>
            <a:pPr algn="just">
              <a:buNone/>
            </a:pPr>
            <a:r>
              <a:rPr lang="el-GR" dirty="0" smtClean="0"/>
              <a:t>480 </a:t>
            </a:r>
            <a:r>
              <a:rPr lang="el-GR" dirty="0" err="1" smtClean="0"/>
              <a:t>ἐκ</a:t>
            </a:r>
            <a:r>
              <a:rPr lang="el-GR" dirty="0" smtClean="0"/>
              <a:t> πολέμου </a:t>
            </a:r>
            <a:r>
              <a:rPr lang="el-GR" dirty="0" err="1" smtClean="0"/>
              <a:t>ἀνιόντα</a:t>
            </a:r>
            <a:r>
              <a:rPr lang="el-GR" dirty="0" smtClean="0"/>
              <a:t>· </a:t>
            </a:r>
            <a:r>
              <a:rPr lang="el-GR" dirty="0" err="1" smtClean="0"/>
              <a:t>φέροι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ἔναρα</a:t>
            </a:r>
            <a:r>
              <a:rPr lang="el-GR" dirty="0" smtClean="0"/>
              <a:t> </a:t>
            </a:r>
            <a:r>
              <a:rPr lang="el-GR" dirty="0" err="1" smtClean="0"/>
              <a:t>βροτόεντα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κτείνας</a:t>
            </a:r>
            <a:r>
              <a:rPr lang="el-GR" dirty="0" smtClean="0"/>
              <a:t> </a:t>
            </a:r>
            <a:r>
              <a:rPr lang="el-GR" dirty="0" err="1" smtClean="0"/>
              <a:t>δήϊον</a:t>
            </a:r>
            <a:r>
              <a:rPr lang="el-GR" dirty="0" smtClean="0"/>
              <a:t> </a:t>
            </a:r>
            <a:r>
              <a:rPr lang="el-GR" dirty="0" err="1" smtClean="0"/>
              <a:t>ἄνδρα</a:t>
            </a:r>
            <a:r>
              <a:rPr lang="el-GR" dirty="0" smtClean="0"/>
              <a:t>, </a:t>
            </a:r>
            <a:r>
              <a:rPr lang="el-GR" dirty="0" err="1" smtClean="0"/>
              <a:t>χαρείη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φρένα </a:t>
            </a:r>
            <a:r>
              <a:rPr lang="el-GR" dirty="0" err="1" smtClean="0"/>
              <a:t>μήτηρ</a:t>
            </a:r>
            <a:r>
              <a:rPr lang="el-GR" dirty="0" smtClean="0"/>
              <a:t>.»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329642" cy="635798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err="1" smtClean="0"/>
              <a:t>ὣς</a:t>
            </a:r>
            <a:r>
              <a:rPr lang="el-GR" dirty="0" smtClean="0"/>
              <a:t> </a:t>
            </a:r>
            <a:r>
              <a:rPr lang="el-GR" dirty="0" err="1" smtClean="0"/>
              <a:t>εἰπὼν</a:t>
            </a:r>
            <a:r>
              <a:rPr lang="el-GR" dirty="0" smtClean="0"/>
              <a:t> </a:t>
            </a:r>
            <a:r>
              <a:rPr lang="el-GR" dirty="0" err="1" smtClean="0"/>
              <a:t>ἀλόχοιο</a:t>
            </a:r>
            <a:r>
              <a:rPr lang="el-GR" dirty="0" smtClean="0"/>
              <a:t> φίλης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χερσὶν</a:t>
            </a:r>
            <a:r>
              <a:rPr lang="el-GR" dirty="0" smtClean="0"/>
              <a:t> </a:t>
            </a:r>
            <a:r>
              <a:rPr lang="el-GR" dirty="0" err="1" smtClean="0"/>
              <a:t>ἔθηκε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παῖδ᾽</a:t>
            </a:r>
            <a:r>
              <a:rPr lang="el-GR" dirty="0" smtClean="0"/>
              <a:t> </a:t>
            </a:r>
            <a:r>
              <a:rPr lang="el-GR" dirty="0" err="1" smtClean="0"/>
              <a:t>ἑόν</a:t>
            </a:r>
            <a:r>
              <a:rPr lang="el-GR" dirty="0" smtClean="0"/>
              <a:t>· ἡ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ἄρα</a:t>
            </a:r>
            <a:r>
              <a:rPr lang="el-GR" dirty="0" smtClean="0"/>
              <a:t> </a:t>
            </a:r>
            <a:r>
              <a:rPr lang="el-GR" dirty="0" err="1" smtClean="0"/>
              <a:t>μιν</a:t>
            </a:r>
            <a:r>
              <a:rPr lang="el-GR" dirty="0" smtClean="0"/>
              <a:t> </a:t>
            </a:r>
            <a:r>
              <a:rPr lang="el-GR" dirty="0" err="1" smtClean="0"/>
              <a:t>κηώδεϊ</a:t>
            </a:r>
            <a:r>
              <a:rPr lang="el-GR" dirty="0" smtClean="0"/>
              <a:t> </a:t>
            </a:r>
            <a:r>
              <a:rPr lang="el-GR" dirty="0" err="1" smtClean="0"/>
              <a:t>δέξατο</a:t>
            </a:r>
            <a:r>
              <a:rPr lang="el-GR" dirty="0" smtClean="0"/>
              <a:t> </a:t>
            </a:r>
            <a:r>
              <a:rPr lang="el-GR" dirty="0" err="1" smtClean="0"/>
              <a:t>κόλπῳ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δακρυόεν </a:t>
            </a:r>
            <a:r>
              <a:rPr lang="el-GR" dirty="0" err="1" smtClean="0"/>
              <a:t>γελάσασα</a:t>
            </a:r>
            <a:r>
              <a:rPr lang="el-GR" dirty="0" smtClean="0"/>
              <a:t>· </a:t>
            </a:r>
            <a:r>
              <a:rPr lang="el-GR" dirty="0" err="1" smtClean="0"/>
              <a:t>πόσις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ἐλέησε</a:t>
            </a:r>
            <a:r>
              <a:rPr lang="el-GR" dirty="0" smtClean="0"/>
              <a:t> </a:t>
            </a:r>
            <a:r>
              <a:rPr lang="el-GR" dirty="0" err="1" smtClean="0"/>
              <a:t>νοήσας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smtClean="0"/>
              <a:t>485 </a:t>
            </a:r>
            <a:r>
              <a:rPr lang="el-GR" dirty="0" err="1" smtClean="0"/>
              <a:t>χειρί</a:t>
            </a:r>
            <a:r>
              <a:rPr lang="el-GR" dirty="0" smtClean="0"/>
              <a:t> </a:t>
            </a:r>
            <a:r>
              <a:rPr lang="el-GR" dirty="0" err="1" smtClean="0"/>
              <a:t>τέ</a:t>
            </a:r>
            <a:r>
              <a:rPr lang="el-GR" dirty="0" smtClean="0"/>
              <a:t> </a:t>
            </a:r>
            <a:r>
              <a:rPr lang="el-GR" dirty="0" err="1" smtClean="0"/>
              <a:t>μιν</a:t>
            </a:r>
            <a:r>
              <a:rPr lang="el-GR" dirty="0" smtClean="0"/>
              <a:t> </a:t>
            </a:r>
            <a:r>
              <a:rPr lang="el-GR" dirty="0" err="1" smtClean="0"/>
              <a:t>κατέρεξεν</a:t>
            </a:r>
            <a:r>
              <a:rPr lang="el-GR" dirty="0" smtClean="0"/>
              <a:t> </a:t>
            </a:r>
            <a:r>
              <a:rPr lang="el-GR" dirty="0" err="1" smtClean="0"/>
              <a:t>ἔπος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ἔφατ᾽</a:t>
            </a:r>
            <a:r>
              <a:rPr lang="el-GR" dirty="0" smtClean="0"/>
              <a:t> </a:t>
            </a:r>
            <a:r>
              <a:rPr lang="el-GR" dirty="0" err="1" smtClean="0"/>
              <a:t>ἔκ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ὀνόμαζε</a:t>
            </a:r>
            <a:r>
              <a:rPr lang="el-GR" dirty="0" smtClean="0"/>
              <a:t>· []</a:t>
            </a:r>
          </a:p>
          <a:p>
            <a:pPr algn="just">
              <a:buNone/>
            </a:pPr>
            <a:r>
              <a:rPr lang="el-GR" dirty="0" smtClean="0"/>
              <a:t>497 </a:t>
            </a:r>
            <a:r>
              <a:rPr lang="el-GR" dirty="0" err="1" smtClean="0"/>
              <a:t>αἶψα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ἔπειθ᾽</a:t>
            </a:r>
            <a:r>
              <a:rPr lang="el-GR" dirty="0" smtClean="0"/>
              <a:t> </a:t>
            </a:r>
            <a:r>
              <a:rPr lang="el-GR" dirty="0" err="1" smtClean="0"/>
              <a:t>ἵκανε</a:t>
            </a:r>
            <a:r>
              <a:rPr lang="el-GR" dirty="0" smtClean="0"/>
              <a:t> δόμους </a:t>
            </a:r>
            <a:r>
              <a:rPr lang="el-GR" dirty="0" err="1" smtClean="0"/>
              <a:t>εὖ</a:t>
            </a:r>
            <a:r>
              <a:rPr lang="el-GR" dirty="0" smtClean="0"/>
              <a:t> </a:t>
            </a:r>
            <a:r>
              <a:rPr lang="el-GR" dirty="0" err="1" smtClean="0"/>
              <a:t>ναιετάοντας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Ἕκτορος</a:t>
            </a:r>
            <a:r>
              <a:rPr lang="el-GR" dirty="0" smtClean="0"/>
              <a:t> </a:t>
            </a:r>
            <a:r>
              <a:rPr lang="el-GR" dirty="0" err="1" smtClean="0"/>
              <a:t>ἀνδροφόνοιο</a:t>
            </a:r>
            <a:r>
              <a:rPr lang="el-GR" dirty="0" smtClean="0"/>
              <a:t>, </a:t>
            </a:r>
            <a:r>
              <a:rPr lang="el-GR" dirty="0" err="1" smtClean="0"/>
              <a:t>κιχήσατο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ἔνδοθι</a:t>
            </a:r>
            <a:r>
              <a:rPr lang="el-GR" dirty="0" smtClean="0"/>
              <a:t> </a:t>
            </a:r>
            <a:r>
              <a:rPr lang="el-GR" dirty="0" err="1" smtClean="0"/>
              <a:t>πολλὰς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ἀμφιπόλους</a:t>
            </a:r>
            <a:r>
              <a:rPr lang="el-GR" dirty="0" smtClean="0"/>
              <a:t>, </a:t>
            </a:r>
            <a:r>
              <a:rPr lang="el-GR" dirty="0" err="1" smtClean="0"/>
              <a:t>τῇσιν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γόον</a:t>
            </a:r>
            <a:r>
              <a:rPr lang="el-GR" dirty="0" smtClean="0"/>
              <a:t> </a:t>
            </a:r>
            <a:r>
              <a:rPr lang="el-GR" dirty="0" err="1" smtClean="0"/>
              <a:t>πάσῃσιν</a:t>
            </a:r>
            <a:r>
              <a:rPr lang="el-GR" dirty="0" smtClean="0"/>
              <a:t> </a:t>
            </a:r>
            <a:r>
              <a:rPr lang="el-GR" dirty="0" err="1" smtClean="0"/>
              <a:t>ἐνῶρσεν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smtClean="0"/>
              <a:t>500 </a:t>
            </a:r>
            <a:r>
              <a:rPr lang="el-GR" dirty="0" err="1" smtClean="0"/>
              <a:t>αἱ</a:t>
            </a:r>
            <a:r>
              <a:rPr lang="el-GR" dirty="0" smtClean="0"/>
              <a:t> </a:t>
            </a:r>
            <a:r>
              <a:rPr lang="el-GR" dirty="0" err="1" smtClean="0"/>
              <a:t>μὲν</a:t>
            </a:r>
            <a:r>
              <a:rPr lang="el-GR" dirty="0" smtClean="0"/>
              <a:t> </a:t>
            </a:r>
            <a:r>
              <a:rPr lang="el-GR" dirty="0" err="1" smtClean="0"/>
              <a:t>ἔτι</a:t>
            </a:r>
            <a:r>
              <a:rPr lang="el-GR" dirty="0" smtClean="0"/>
              <a:t> </a:t>
            </a:r>
            <a:r>
              <a:rPr lang="el-GR" dirty="0" err="1" smtClean="0"/>
              <a:t>ζωὸν</a:t>
            </a:r>
            <a:r>
              <a:rPr lang="el-GR" dirty="0" smtClean="0"/>
              <a:t> </a:t>
            </a:r>
            <a:r>
              <a:rPr lang="el-GR" dirty="0" err="1" smtClean="0"/>
              <a:t>γόον</a:t>
            </a:r>
            <a:r>
              <a:rPr lang="el-GR" dirty="0" smtClean="0"/>
              <a:t> </a:t>
            </a:r>
            <a:r>
              <a:rPr lang="el-GR" dirty="0" err="1" smtClean="0"/>
              <a:t>Ἕκτορα</a:t>
            </a:r>
            <a:r>
              <a:rPr lang="el-GR" dirty="0" smtClean="0"/>
              <a:t> ᾧ </a:t>
            </a:r>
            <a:r>
              <a:rPr lang="el-GR" dirty="0" err="1" smtClean="0"/>
              <a:t>ἐνὶ</a:t>
            </a:r>
            <a:r>
              <a:rPr lang="el-GR" dirty="0" smtClean="0"/>
              <a:t> </a:t>
            </a:r>
            <a:r>
              <a:rPr lang="el-GR" dirty="0" err="1" smtClean="0"/>
              <a:t>οἴκῳ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οὐ</a:t>
            </a:r>
            <a:r>
              <a:rPr lang="el-GR" dirty="0" smtClean="0"/>
              <a:t> γάρ </a:t>
            </a:r>
            <a:r>
              <a:rPr lang="el-GR" dirty="0" err="1" smtClean="0"/>
              <a:t>μιν</a:t>
            </a:r>
            <a:r>
              <a:rPr lang="el-GR" dirty="0" smtClean="0"/>
              <a:t> </a:t>
            </a:r>
            <a:r>
              <a:rPr lang="el-GR" dirty="0" err="1" smtClean="0"/>
              <a:t>ἔτ᾽</a:t>
            </a:r>
            <a:r>
              <a:rPr lang="el-GR" dirty="0" smtClean="0"/>
              <a:t> </a:t>
            </a:r>
            <a:r>
              <a:rPr lang="el-GR" dirty="0" err="1" smtClean="0"/>
              <a:t>ἔφαντο</a:t>
            </a:r>
            <a:r>
              <a:rPr lang="el-GR" dirty="0" smtClean="0"/>
              <a:t> </a:t>
            </a:r>
            <a:r>
              <a:rPr lang="el-GR" dirty="0" err="1" smtClean="0"/>
              <a:t>ὑπότροπον</a:t>
            </a:r>
            <a:r>
              <a:rPr lang="el-GR" dirty="0" smtClean="0"/>
              <a:t> </a:t>
            </a:r>
            <a:r>
              <a:rPr lang="el-GR" dirty="0" err="1" smtClean="0"/>
              <a:t>ἐκ</a:t>
            </a:r>
            <a:r>
              <a:rPr lang="el-GR" dirty="0" smtClean="0"/>
              <a:t> </a:t>
            </a:r>
            <a:r>
              <a:rPr lang="el-GR" dirty="0" err="1" smtClean="0"/>
              <a:t>πολέμοιο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ἵξεσθαι</a:t>
            </a:r>
            <a:r>
              <a:rPr lang="el-GR" dirty="0" smtClean="0"/>
              <a:t>, </a:t>
            </a:r>
            <a:r>
              <a:rPr lang="el-GR" dirty="0" err="1" smtClean="0"/>
              <a:t>προφυγόντα</a:t>
            </a:r>
            <a:r>
              <a:rPr lang="el-GR" dirty="0" smtClean="0"/>
              <a:t> μένος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χεῖρας</a:t>
            </a:r>
            <a:r>
              <a:rPr lang="el-GR" dirty="0" smtClean="0"/>
              <a:t> </a:t>
            </a:r>
            <a:r>
              <a:rPr lang="el-GR" dirty="0" err="1" smtClean="0"/>
              <a:t>Ἀχαιῶν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Ερμηνευτικά ζητήματα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600" dirty="0" smtClean="0"/>
              <a:t>Ο πολεμιστής Έκτορας υπό διαφορετικό πρίσμα.</a:t>
            </a:r>
          </a:p>
          <a:p>
            <a:pPr algn="just"/>
            <a:r>
              <a:rPr lang="el-GR" sz="3600" smtClean="0"/>
              <a:t>Οι </a:t>
            </a:r>
            <a:r>
              <a:rPr lang="el-GR" sz="3600" dirty="0" smtClean="0"/>
              <a:t>βασικές αξίες του ηρωικού κώδικα και η σχέση τους με τη διάλυση ενός </a:t>
            </a:r>
            <a:r>
              <a:rPr lang="el-GR" sz="3600" i="1" dirty="0" err="1" smtClean="0"/>
              <a:t>οἴκου</a:t>
            </a:r>
            <a:r>
              <a:rPr lang="el-GR" sz="3600" dirty="0" smtClean="0"/>
              <a:t>.</a:t>
            </a:r>
          </a:p>
          <a:p>
            <a:pPr algn="just"/>
            <a:r>
              <a:rPr lang="el-GR" sz="3600" dirty="0" smtClean="0"/>
              <a:t>Διαχωρισμός </a:t>
            </a:r>
            <a:r>
              <a:rPr lang="el-GR" sz="3600" dirty="0" smtClean="0"/>
              <a:t>του κόσμου των ανδρών από τον κόσμο των γυναικών.</a:t>
            </a:r>
          </a:p>
          <a:p>
            <a:pPr algn="just">
              <a:buNone/>
            </a:pPr>
            <a:endParaRPr lang="el-GR" sz="2800" dirty="0" smtClean="0"/>
          </a:p>
          <a:p>
            <a:pPr algn="just"/>
            <a:endParaRPr lang="el-GR" sz="2800" dirty="0" smtClean="0"/>
          </a:p>
          <a:p>
            <a:pPr algn="just"/>
            <a:endParaRPr lang="el-G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Γλώσσα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440-5. Μακροπερίοδος λόγος με ελάχιστη εσωτερική στίξη και πολλούς προοδευτικούς διασκελισμούς. Αλληλεπίδραση τυπικών και μη στοιχείων.</a:t>
            </a:r>
          </a:p>
          <a:p>
            <a:pPr algn="just"/>
            <a:r>
              <a:rPr lang="el-GR" dirty="0" smtClean="0"/>
              <a:t>442. </a:t>
            </a:r>
            <a:r>
              <a:rPr lang="el-GR" dirty="0" err="1" smtClean="0"/>
              <a:t>ἑλκεσιπέπλους</a:t>
            </a:r>
            <a:r>
              <a:rPr lang="el-GR" dirty="0" smtClean="0"/>
              <a:t>	 	443. </a:t>
            </a:r>
            <a:r>
              <a:rPr lang="el-GR" dirty="0" err="1" smtClean="0"/>
              <a:t>νόσφιν</a:t>
            </a:r>
            <a:r>
              <a:rPr lang="el-GR" dirty="0" smtClean="0"/>
              <a:t> </a:t>
            </a:r>
          </a:p>
          <a:p>
            <a:pPr algn="just"/>
            <a:r>
              <a:rPr lang="el-GR" dirty="0" smtClean="0"/>
              <a:t>444. </a:t>
            </a:r>
            <a:r>
              <a:rPr lang="el-GR" dirty="0" err="1" smtClean="0"/>
              <a:t>ἔμμεναι</a:t>
            </a:r>
            <a:r>
              <a:rPr lang="el-GR" dirty="0" smtClean="0"/>
              <a:t>			446. </a:t>
            </a:r>
            <a:r>
              <a:rPr lang="el-GR" dirty="0" err="1" smtClean="0"/>
              <a:t>ἀρνύμενος</a:t>
            </a:r>
            <a:endParaRPr lang="el-GR" dirty="0" smtClean="0"/>
          </a:p>
          <a:p>
            <a:r>
              <a:rPr lang="el-GR" dirty="0" smtClean="0"/>
              <a:t>448. </a:t>
            </a:r>
            <a:r>
              <a:rPr lang="el-GR" dirty="0" err="1" smtClean="0"/>
              <a:t>ἔσσεται</a:t>
            </a:r>
            <a:r>
              <a:rPr lang="el-GR" dirty="0" smtClean="0"/>
              <a:t> </a:t>
            </a:r>
            <a:r>
              <a:rPr lang="el-GR" dirty="0" err="1" smtClean="0"/>
              <a:t>ἦμαρ</a:t>
            </a:r>
            <a:r>
              <a:rPr lang="el-GR" dirty="0" smtClean="0"/>
              <a:t> (</a:t>
            </a:r>
            <a:r>
              <a:rPr lang="el-GR" dirty="0" err="1" smtClean="0"/>
              <a:t>κ΄</a:t>
            </a:r>
            <a:r>
              <a:rPr lang="el-GR" dirty="0" smtClean="0"/>
              <a:t> 455)	449. </a:t>
            </a:r>
            <a:r>
              <a:rPr lang="el-GR" dirty="0" err="1" smtClean="0"/>
              <a:t>ἐϋμμελίω</a:t>
            </a:r>
            <a:r>
              <a:rPr lang="el-GR" dirty="0" smtClean="0"/>
              <a:t> </a:t>
            </a:r>
          </a:p>
          <a:p>
            <a:r>
              <a:rPr lang="el-GR" dirty="0" smtClean="0"/>
              <a:t>452. </a:t>
            </a:r>
            <a:r>
              <a:rPr lang="el-GR" dirty="0" err="1" smtClean="0"/>
              <a:t>πολέες</a:t>
            </a:r>
            <a:r>
              <a:rPr lang="el-GR" dirty="0" smtClean="0"/>
              <a:t> 				474. </a:t>
            </a:r>
            <a:r>
              <a:rPr lang="el-GR" dirty="0" err="1" smtClean="0"/>
              <a:t>κύσε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Υφολογικά στοιχεία</a:t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Ομηρική παρομοίωση</a:t>
            </a:r>
          </a:p>
          <a:p>
            <a:r>
              <a:rPr lang="el-GR" sz="4400" dirty="0" err="1" smtClean="0"/>
              <a:t>Προοικονομία</a:t>
            </a:r>
            <a:endParaRPr lang="el-GR" sz="4400" dirty="0" smtClean="0"/>
          </a:p>
          <a:p>
            <a:r>
              <a:rPr lang="el-GR" sz="4400" dirty="0" smtClean="0"/>
              <a:t>Επική/τραγική ειρωνεία</a:t>
            </a:r>
          </a:p>
          <a:p>
            <a:r>
              <a:rPr lang="el-GR" sz="4400" dirty="0" smtClean="0"/>
              <a:t>Σύζευξη και εναλλαγές ύφους</a:t>
            </a:r>
          </a:p>
          <a:p>
            <a:pPr marL="571500" indent="-571500">
              <a:buAutoNum type="romanLcParenR"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685</Words>
  <PresentationFormat>Προβολή στην οθόνη (4:3)</PresentationFormat>
  <Paragraphs>79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ΙΛΙΑΔΟΣ Ζ, 440-502 Ἕκτορος και Ἀνδρομάχης ὁμιλία </vt:lpstr>
      <vt:lpstr>Διαφάνεια 2</vt:lpstr>
      <vt:lpstr>Διαφάνεια 3</vt:lpstr>
      <vt:lpstr>Διαφάνεια 4</vt:lpstr>
      <vt:lpstr>Διαφάνεια 5</vt:lpstr>
      <vt:lpstr>Διαφάνεια 6</vt:lpstr>
      <vt:lpstr>Ερμηνευτικά ζητήματα</vt:lpstr>
      <vt:lpstr>Γλώσσα</vt:lpstr>
      <vt:lpstr>Υφολογικά στοιχεία </vt:lpstr>
      <vt:lpstr>Ερωτήματα</vt:lpstr>
      <vt:lpstr>Ερωτήματα</vt:lpstr>
      <vt:lpstr>Ερωτήματα</vt:lpstr>
      <vt:lpstr>Συνάντηση Έκτορα-Ανδρομάχης, Flaxman, John, 1805</vt:lpstr>
      <vt:lpstr>Έκτορας και Ανδρομάχη. Benzoni, Giovanni Maria, 1871. Νέα Υόρκη, Μητροπολιτικό Μουσείο</vt:lpstr>
      <vt:lpstr>Διαφάνεια 15</vt:lpstr>
      <vt:lpstr>Η Ανδρομάχη, ο μικρός Αστυάνακτας και ο Έκτορας. Απουλικός ερυθρόμορφος κιονωτός κρατήρας, περίπου 370-360 π.Χ. Museo Nazionale of the Palazzo Jatta in Ruvo di Puglia (Bari)</vt:lpstr>
      <vt:lpstr>Ο Έκτορας αποχαιρετά την Ανδρομάχη. Χαλκιδικός αμφορέας, περίπου 540-530 π.Χ. Μουσείο Würzbοurg Γερμανία (αντίγραφο)</vt:lpstr>
      <vt:lpstr>Η Ελένη και ο Πάρης, ο Έκτορας και η Ανδρομάχη, ο Κεβριόνης. Μελανόμορφος κιονωτός κρατήρας, Ζωγράφος των Επιγραφών, περίπου 540 π.Χ.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ΙΛΙΑΔΟΣ Ζ 440-502 Ἕκτορος και Ἀνδρομάχης ὁμιλία </dc:title>
  <dc:creator>User</dc:creator>
  <cp:lastModifiedBy>User</cp:lastModifiedBy>
  <cp:revision>62</cp:revision>
  <dcterms:created xsi:type="dcterms:W3CDTF">2021-10-28T08:55:59Z</dcterms:created>
  <dcterms:modified xsi:type="dcterms:W3CDTF">2021-11-09T21:46:51Z</dcterms:modified>
</cp:coreProperties>
</file>