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4" r:id="rId4"/>
    <p:sldId id="258" r:id="rId5"/>
    <p:sldId id="259" r:id="rId6"/>
    <p:sldId id="260" r:id="rId7"/>
    <p:sldId id="261" r:id="rId8"/>
    <p:sldId id="262" r:id="rId9"/>
    <p:sldId id="265" r:id="rId10"/>
    <p:sldId id="266" r:id="rId11"/>
    <p:sldId id="263" r:id="rId12"/>
  </p:sldIdLst>
  <p:sldSz cx="12192000" cy="6858000"/>
  <p:notesSz cx="6858000" cy="9144000"/>
  <p:defaultText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130"/>
    <p:restoredTop sz="96296"/>
  </p:normalViewPr>
  <p:slideViewPr>
    <p:cSldViewPr snapToGrid="0" snapToObjects="1">
      <p:cViewPr varScale="1">
        <p:scale>
          <a:sx n="96" d="100"/>
          <a:sy n="96" d="100"/>
        </p:scale>
        <p:origin x="176" y="7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6D7C8-AB02-7D42-8DDC-4417184554F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R"/>
          </a:p>
        </p:txBody>
      </p:sp>
      <p:sp>
        <p:nvSpPr>
          <p:cNvPr id="3" name="Subtitle 2">
            <a:extLst>
              <a:ext uri="{FF2B5EF4-FFF2-40B4-BE49-F238E27FC236}">
                <a16:creationId xmlns:a16="http://schemas.microsoft.com/office/drawing/2014/main" id="{BA715696-C633-EE46-A120-6AC274BED9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R"/>
          </a:p>
        </p:txBody>
      </p:sp>
      <p:sp>
        <p:nvSpPr>
          <p:cNvPr id="4" name="Date Placeholder 3">
            <a:extLst>
              <a:ext uri="{FF2B5EF4-FFF2-40B4-BE49-F238E27FC236}">
                <a16:creationId xmlns:a16="http://schemas.microsoft.com/office/drawing/2014/main" id="{2242EA11-5121-5143-A973-B7CC03952552}"/>
              </a:ext>
            </a:extLst>
          </p:cNvPr>
          <p:cNvSpPr>
            <a:spLocks noGrp="1"/>
          </p:cNvSpPr>
          <p:nvPr>
            <p:ph type="dt" sz="half" idx="10"/>
          </p:nvPr>
        </p:nvSpPr>
        <p:spPr/>
        <p:txBody>
          <a:bodyPr/>
          <a:lstStyle/>
          <a:p>
            <a:fld id="{98FFFF97-2C27-614A-82F3-2DD4EA77F9E9}" type="datetimeFigureOut">
              <a:rPr lang="en-GR" smtClean="0"/>
              <a:t>30/9/24</a:t>
            </a:fld>
            <a:endParaRPr lang="en-GR"/>
          </a:p>
        </p:txBody>
      </p:sp>
      <p:sp>
        <p:nvSpPr>
          <p:cNvPr id="5" name="Footer Placeholder 4">
            <a:extLst>
              <a:ext uri="{FF2B5EF4-FFF2-40B4-BE49-F238E27FC236}">
                <a16:creationId xmlns:a16="http://schemas.microsoft.com/office/drawing/2014/main" id="{C9AB7D96-1A10-0747-BBC2-184A45B2A94C}"/>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909C26A2-07DB-2447-B8A2-38290F4EC266}"/>
              </a:ext>
            </a:extLst>
          </p:cNvPr>
          <p:cNvSpPr>
            <a:spLocks noGrp="1"/>
          </p:cNvSpPr>
          <p:nvPr>
            <p:ph type="sldNum" sz="quarter" idx="12"/>
          </p:nvPr>
        </p:nvSpPr>
        <p:spPr/>
        <p:txBody>
          <a:bodyPr/>
          <a:lstStyle/>
          <a:p>
            <a:fld id="{4B751D6F-E8AC-BD4A-BDC2-6458270666CE}" type="slidenum">
              <a:rPr lang="en-GR" smtClean="0"/>
              <a:t>‹#›</a:t>
            </a:fld>
            <a:endParaRPr lang="en-GR"/>
          </a:p>
        </p:txBody>
      </p:sp>
    </p:spTree>
    <p:extLst>
      <p:ext uri="{BB962C8B-B14F-4D97-AF65-F5344CB8AC3E}">
        <p14:creationId xmlns:p14="http://schemas.microsoft.com/office/powerpoint/2010/main" val="2263285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4B460-B894-8B43-828C-F8EB361D1585}"/>
              </a:ext>
            </a:extLst>
          </p:cNvPr>
          <p:cNvSpPr>
            <a:spLocks noGrp="1"/>
          </p:cNvSpPr>
          <p:nvPr>
            <p:ph type="title"/>
          </p:nvPr>
        </p:nvSpPr>
        <p:spPr/>
        <p:txBody>
          <a:bodyPr/>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4BF08256-33FB-D141-ADF1-1CCDDC44782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73C1B4AF-E73A-EE4A-A0BE-E796A3E74C53}"/>
              </a:ext>
            </a:extLst>
          </p:cNvPr>
          <p:cNvSpPr>
            <a:spLocks noGrp="1"/>
          </p:cNvSpPr>
          <p:nvPr>
            <p:ph type="dt" sz="half" idx="10"/>
          </p:nvPr>
        </p:nvSpPr>
        <p:spPr/>
        <p:txBody>
          <a:bodyPr/>
          <a:lstStyle/>
          <a:p>
            <a:fld id="{98FFFF97-2C27-614A-82F3-2DD4EA77F9E9}" type="datetimeFigureOut">
              <a:rPr lang="en-GR" smtClean="0"/>
              <a:t>30/9/24</a:t>
            </a:fld>
            <a:endParaRPr lang="en-GR"/>
          </a:p>
        </p:txBody>
      </p:sp>
      <p:sp>
        <p:nvSpPr>
          <p:cNvPr id="5" name="Footer Placeholder 4">
            <a:extLst>
              <a:ext uri="{FF2B5EF4-FFF2-40B4-BE49-F238E27FC236}">
                <a16:creationId xmlns:a16="http://schemas.microsoft.com/office/drawing/2014/main" id="{8519B569-9C7B-4145-B0E3-03708EAFE3A4}"/>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1DB40412-B7DE-C34D-906B-94DE2DA9419D}"/>
              </a:ext>
            </a:extLst>
          </p:cNvPr>
          <p:cNvSpPr>
            <a:spLocks noGrp="1"/>
          </p:cNvSpPr>
          <p:nvPr>
            <p:ph type="sldNum" sz="quarter" idx="12"/>
          </p:nvPr>
        </p:nvSpPr>
        <p:spPr/>
        <p:txBody>
          <a:bodyPr/>
          <a:lstStyle/>
          <a:p>
            <a:fld id="{4B751D6F-E8AC-BD4A-BDC2-6458270666CE}" type="slidenum">
              <a:rPr lang="en-GR" smtClean="0"/>
              <a:t>‹#›</a:t>
            </a:fld>
            <a:endParaRPr lang="en-GR"/>
          </a:p>
        </p:txBody>
      </p:sp>
    </p:spTree>
    <p:extLst>
      <p:ext uri="{BB962C8B-B14F-4D97-AF65-F5344CB8AC3E}">
        <p14:creationId xmlns:p14="http://schemas.microsoft.com/office/powerpoint/2010/main" val="553855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10BAB8-CD33-FA41-9E73-C3F2D3FC745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914A7411-A43B-144A-A644-D75B4528830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8871ED99-6C47-7D45-89E5-C3727540C994}"/>
              </a:ext>
            </a:extLst>
          </p:cNvPr>
          <p:cNvSpPr>
            <a:spLocks noGrp="1"/>
          </p:cNvSpPr>
          <p:nvPr>
            <p:ph type="dt" sz="half" idx="10"/>
          </p:nvPr>
        </p:nvSpPr>
        <p:spPr/>
        <p:txBody>
          <a:bodyPr/>
          <a:lstStyle/>
          <a:p>
            <a:fld id="{98FFFF97-2C27-614A-82F3-2DD4EA77F9E9}" type="datetimeFigureOut">
              <a:rPr lang="en-GR" smtClean="0"/>
              <a:t>30/9/24</a:t>
            </a:fld>
            <a:endParaRPr lang="en-GR"/>
          </a:p>
        </p:txBody>
      </p:sp>
      <p:sp>
        <p:nvSpPr>
          <p:cNvPr id="5" name="Footer Placeholder 4">
            <a:extLst>
              <a:ext uri="{FF2B5EF4-FFF2-40B4-BE49-F238E27FC236}">
                <a16:creationId xmlns:a16="http://schemas.microsoft.com/office/drawing/2014/main" id="{953F0B8D-78C8-B544-8354-F2F61E6177C6}"/>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675BFE32-749E-CC43-B06B-C538C1E40090}"/>
              </a:ext>
            </a:extLst>
          </p:cNvPr>
          <p:cNvSpPr>
            <a:spLocks noGrp="1"/>
          </p:cNvSpPr>
          <p:nvPr>
            <p:ph type="sldNum" sz="quarter" idx="12"/>
          </p:nvPr>
        </p:nvSpPr>
        <p:spPr/>
        <p:txBody>
          <a:bodyPr/>
          <a:lstStyle/>
          <a:p>
            <a:fld id="{4B751D6F-E8AC-BD4A-BDC2-6458270666CE}" type="slidenum">
              <a:rPr lang="en-GR" smtClean="0"/>
              <a:t>‹#›</a:t>
            </a:fld>
            <a:endParaRPr lang="en-GR"/>
          </a:p>
        </p:txBody>
      </p:sp>
    </p:spTree>
    <p:extLst>
      <p:ext uri="{BB962C8B-B14F-4D97-AF65-F5344CB8AC3E}">
        <p14:creationId xmlns:p14="http://schemas.microsoft.com/office/powerpoint/2010/main" val="683638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CF859-E003-F948-904D-A6D204C81CB3}"/>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376C68A5-1014-2347-9D74-ADFD64D6112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528B4115-0C4A-E044-AD42-B23F3C388B4D}"/>
              </a:ext>
            </a:extLst>
          </p:cNvPr>
          <p:cNvSpPr>
            <a:spLocks noGrp="1"/>
          </p:cNvSpPr>
          <p:nvPr>
            <p:ph type="dt" sz="half" idx="10"/>
          </p:nvPr>
        </p:nvSpPr>
        <p:spPr/>
        <p:txBody>
          <a:bodyPr/>
          <a:lstStyle/>
          <a:p>
            <a:fld id="{98FFFF97-2C27-614A-82F3-2DD4EA77F9E9}" type="datetimeFigureOut">
              <a:rPr lang="en-GR" smtClean="0"/>
              <a:t>30/9/24</a:t>
            </a:fld>
            <a:endParaRPr lang="en-GR"/>
          </a:p>
        </p:txBody>
      </p:sp>
      <p:sp>
        <p:nvSpPr>
          <p:cNvPr id="5" name="Footer Placeholder 4">
            <a:extLst>
              <a:ext uri="{FF2B5EF4-FFF2-40B4-BE49-F238E27FC236}">
                <a16:creationId xmlns:a16="http://schemas.microsoft.com/office/drawing/2014/main" id="{7744FE13-BDE9-5F4C-B331-7AA57D6DC668}"/>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272C4086-FAC2-6643-830C-4FB72C989F7B}"/>
              </a:ext>
            </a:extLst>
          </p:cNvPr>
          <p:cNvSpPr>
            <a:spLocks noGrp="1"/>
          </p:cNvSpPr>
          <p:nvPr>
            <p:ph type="sldNum" sz="quarter" idx="12"/>
          </p:nvPr>
        </p:nvSpPr>
        <p:spPr/>
        <p:txBody>
          <a:bodyPr/>
          <a:lstStyle/>
          <a:p>
            <a:fld id="{4B751D6F-E8AC-BD4A-BDC2-6458270666CE}" type="slidenum">
              <a:rPr lang="en-GR" smtClean="0"/>
              <a:t>‹#›</a:t>
            </a:fld>
            <a:endParaRPr lang="en-GR"/>
          </a:p>
        </p:txBody>
      </p:sp>
    </p:spTree>
    <p:extLst>
      <p:ext uri="{BB962C8B-B14F-4D97-AF65-F5344CB8AC3E}">
        <p14:creationId xmlns:p14="http://schemas.microsoft.com/office/powerpoint/2010/main" val="4044758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CCA58-7F13-D648-8C63-06FD345C9B9D}"/>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R"/>
          </a:p>
        </p:txBody>
      </p:sp>
      <p:sp>
        <p:nvSpPr>
          <p:cNvPr id="3" name="Text Placeholder 2">
            <a:extLst>
              <a:ext uri="{FF2B5EF4-FFF2-40B4-BE49-F238E27FC236}">
                <a16:creationId xmlns:a16="http://schemas.microsoft.com/office/drawing/2014/main" id="{26A3F1D8-ED02-F54A-B7C9-C1ED574966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9DBCEE5-D912-E74B-97D1-39A7FB296946}"/>
              </a:ext>
            </a:extLst>
          </p:cNvPr>
          <p:cNvSpPr>
            <a:spLocks noGrp="1"/>
          </p:cNvSpPr>
          <p:nvPr>
            <p:ph type="dt" sz="half" idx="10"/>
          </p:nvPr>
        </p:nvSpPr>
        <p:spPr/>
        <p:txBody>
          <a:bodyPr/>
          <a:lstStyle/>
          <a:p>
            <a:fld id="{98FFFF97-2C27-614A-82F3-2DD4EA77F9E9}" type="datetimeFigureOut">
              <a:rPr lang="en-GR" smtClean="0"/>
              <a:t>30/9/24</a:t>
            </a:fld>
            <a:endParaRPr lang="en-GR"/>
          </a:p>
        </p:txBody>
      </p:sp>
      <p:sp>
        <p:nvSpPr>
          <p:cNvPr id="5" name="Footer Placeholder 4">
            <a:extLst>
              <a:ext uri="{FF2B5EF4-FFF2-40B4-BE49-F238E27FC236}">
                <a16:creationId xmlns:a16="http://schemas.microsoft.com/office/drawing/2014/main" id="{4C63B59D-CF08-1545-9210-48A2BEBCF429}"/>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8FF56EA3-AA89-234E-A410-A84A61E820DF}"/>
              </a:ext>
            </a:extLst>
          </p:cNvPr>
          <p:cNvSpPr>
            <a:spLocks noGrp="1"/>
          </p:cNvSpPr>
          <p:nvPr>
            <p:ph type="sldNum" sz="quarter" idx="12"/>
          </p:nvPr>
        </p:nvSpPr>
        <p:spPr/>
        <p:txBody>
          <a:bodyPr/>
          <a:lstStyle/>
          <a:p>
            <a:fld id="{4B751D6F-E8AC-BD4A-BDC2-6458270666CE}" type="slidenum">
              <a:rPr lang="en-GR" smtClean="0"/>
              <a:t>‹#›</a:t>
            </a:fld>
            <a:endParaRPr lang="en-GR"/>
          </a:p>
        </p:txBody>
      </p:sp>
    </p:spTree>
    <p:extLst>
      <p:ext uri="{BB962C8B-B14F-4D97-AF65-F5344CB8AC3E}">
        <p14:creationId xmlns:p14="http://schemas.microsoft.com/office/powerpoint/2010/main" val="830776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C41AD-79BC-5E46-9ECE-C09A71832B74}"/>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1B11348F-762E-8043-BC61-CCF6B87F13D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Content Placeholder 3">
            <a:extLst>
              <a:ext uri="{FF2B5EF4-FFF2-40B4-BE49-F238E27FC236}">
                <a16:creationId xmlns:a16="http://schemas.microsoft.com/office/drawing/2014/main" id="{6133A9C9-D6DD-A14D-9BDE-F8BBE5159A2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Date Placeholder 4">
            <a:extLst>
              <a:ext uri="{FF2B5EF4-FFF2-40B4-BE49-F238E27FC236}">
                <a16:creationId xmlns:a16="http://schemas.microsoft.com/office/drawing/2014/main" id="{E18F44DF-86A2-E847-BF05-14D63411AFBF}"/>
              </a:ext>
            </a:extLst>
          </p:cNvPr>
          <p:cNvSpPr>
            <a:spLocks noGrp="1"/>
          </p:cNvSpPr>
          <p:nvPr>
            <p:ph type="dt" sz="half" idx="10"/>
          </p:nvPr>
        </p:nvSpPr>
        <p:spPr/>
        <p:txBody>
          <a:bodyPr/>
          <a:lstStyle/>
          <a:p>
            <a:fld id="{98FFFF97-2C27-614A-82F3-2DD4EA77F9E9}" type="datetimeFigureOut">
              <a:rPr lang="en-GR" smtClean="0"/>
              <a:t>30/9/24</a:t>
            </a:fld>
            <a:endParaRPr lang="en-GR"/>
          </a:p>
        </p:txBody>
      </p:sp>
      <p:sp>
        <p:nvSpPr>
          <p:cNvPr id="6" name="Footer Placeholder 5">
            <a:extLst>
              <a:ext uri="{FF2B5EF4-FFF2-40B4-BE49-F238E27FC236}">
                <a16:creationId xmlns:a16="http://schemas.microsoft.com/office/drawing/2014/main" id="{DC9CA839-40CC-7D43-97FF-9D101A15D7F5}"/>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8450F872-649A-F94D-BF2D-43004E32A68C}"/>
              </a:ext>
            </a:extLst>
          </p:cNvPr>
          <p:cNvSpPr>
            <a:spLocks noGrp="1"/>
          </p:cNvSpPr>
          <p:nvPr>
            <p:ph type="sldNum" sz="quarter" idx="12"/>
          </p:nvPr>
        </p:nvSpPr>
        <p:spPr/>
        <p:txBody>
          <a:bodyPr/>
          <a:lstStyle/>
          <a:p>
            <a:fld id="{4B751D6F-E8AC-BD4A-BDC2-6458270666CE}" type="slidenum">
              <a:rPr lang="en-GR" smtClean="0"/>
              <a:t>‹#›</a:t>
            </a:fld>
            <a:endParaRPr lang="en-GR"/>
          </a:p>
        </p:txBody>
      </p:sp>
    </p:spTree>
    <p:extLst>
      <p:ext uri="{BB962C8B-B14F-4D97-AF65-F5344CB8AC3E}">
        <p14:creationId xmlns:p14="http://schemas.microsoft.com/office/powerpoint/2010/main" val="2938812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51C16-3A4C-474F-A269-85C0EEB2B3B3}"/>
              </a:ext>
            </a:extLst>
          </p:cNvPr>
          <p:cNvSpPr>
            <a:spLocks noGrp="1"/>
          </p:cNvSpPr>
          <p:nvPr>
            <p:ph type="title"/>
          </p:nvPr>
        </p:nvSpPr>
        <p:spPr>
          <a:xfrm>
            <a:off x="839788" y="365125"/>
            <a:ext cx="10515600" cy="1325563"/>
          </a:xfrm>
        </p:spPr>
        <p:txBody>
          <a:bodyPr/>
          <a:lstStyle/>
          <a:p>
            <a:r>
              <a:rPr lang="en-GB"/>
              <a:t>Click to edit Master title style</a:t>
            </a:r>
            <a:endParaRPr lang="en-GR"/>
          </a:p>
        </p:txBody>
      </p:sp>
      <p:sp>
        <p:nvSpPr>
          <p:cNvPr id="3" name="Text Placeholder 2">
            <a:extLst>
              <a:ext uri="{FF2B5EF4-FFF2-40B4-BE49-F238E27FC236}">
                <a16:creationId xmlns:a16="http://schemas.microsoft.com/office/drawing/2014/main" id="{E964994C-0DA2-0144-863F-1FF9776DC6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7802D10-202B-834F-837C-1F634C5F5C7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Text Placeholder 4">
            <a:extLst>
              <a:ext uri="{FF2B5EF4-FFF2-40B4-BE49-F238E27FC236}">
                <a16:creationId xmlns:a16="http://schemas.microsoft.com/office/drawing/2014/main" id="{64E48BAD-DD68-0C4E-B1FB-622F31ACD1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9CAEE723-060C-044E-800A-07B5B6CEC4C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7" name="Date Placeholder 6">
            <a:extLst>
              <a:ext uri="{FF2B5EF4-FFF2-40B4-BE49-F238E27FC236}">
                <a16:creationId xmlns:a16="http://schemas.microsoft.com/office/drawing/2014/main" id="{2CAC3261-570A-104F-A664-E06A9FD74E4D}"/>
              </a:ext>
            </a:extLst>
          </p:cNvPr>
          <p:cNvSpPr>
            <a:spLocks noGrp="1"/>
          </p:cNvSpPr>
          <p:nvPr>
            <p:ph type="dt" sz="half" idx="10"/>
          </p:nvPr>
        </p:nvSpPr>
        <p:spPr/>
        <p:txBody>
          <a:bodyPr/>
          <a:lstStyle/>
          <a:p>
            <a:fld id="{98FFFF97-2C27-614A-82F3-2DD4EA77F9E9}" type="datetimeFigureOut">
              <a:rPr lang="en-GR" smtClean="0"/>
              <a:t>30/9/24</a:t>
            </a:fld>
            <a:endParaRPr lang="en-GR"/>
          </a:p>
        </p:txBody>
      </p:sp>
      <p:sp>
        <p:nvSpPr>
          <p:cNvPr id="8" name="Footer Placeholder 7">
            <a:extLst>
              <a:ext uri="{FF2B5EF4-FFF2-40B4-BE49-F238E27FC236}">
                <a16:creationId xmlns:a16="http://schemas.microsoft.com/office/drawing/2014/main" id="{7186C028-B1B0-2D47-B21F-DF8D64229537}"/>
              </a:ext>
            </a:extLst>
          </p:cNvPr>
          <p:cNvSpPr>
            <a:spLocks noGrp="1"/>
          </p:cNvSpPr>
          <p:nvPr>
            <p:ph type="ftr" sz="quarter" idx="11"/>
          </p:nvPr>
        </p:nvSpPr>
        <p:spPr/>
        <p:txBody>
          <a:bodyPr/>
          <a:lstStyle/>
          <a:p>
            <a:endParaRPr lang="en-GR"/>
          </a:p>
        </p:txBody>
      </p:sp>
      <p:sp>
        <p:nvSpPr>
          <p:cNvPr id="9" name="Slide Number Placeholder 8">
            <a:extLst>
              <a:ext uri="{FF2B5EF4-FFF2-40B4-BE49-F238E27FC236}">
                <a16:creationId xmlns:a16="http://schemas.microsoft.com/office/drawing/2014/main" id="{D9901B92-9F6E-2140-AD18-A46C8BBAE77B}"/>
              </a:ext>
            </a:extLst>
          </p:cNvPr>
          <p:cNvSpPr>
            <a:spLocks noGrp="1"/>
          </p:cNvSpPr>
          <p:nvPr>
            <p:ph type="sldNum" sz="quarter" idx="12"/>
          </p:nvPr>
        </p:nvSpPr>
        <p:spPr/>
        <p:txBody>
          <a:bodyPr/>
          <a:lstStyle/>
          <a:p>
            <a:fld id="{4B751D6F-E8AC-BD4A-BDC2-6458270666CE}" type="slidenum">
              <a:rPr lang="en-GR" smtClean="0"/>
              <a:t>‹#›</a:t>
            </a:fld>
            <a:endParaRPr lang="en-GR"/>
          </a:p>
        </p:txBody>
      </p:sp>
    </p:spTree>
    <p:extLst>
      <p:ext uri="{BB962C8B-B14F-4D97-AF65-F5344CB8AC3E}">
        <p14:creationId xmlns:p14="http://schemas.microsoft.com/office/powerpoint/2010/main" val="3817456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5D1ED-ECBA-FB4F-9793-8B16E4FEBA88}"/>
              </a:ext>
            </a:extLst>
          </p:cNvPr>
          <p:cNvSpPr>
            <a:spLocks noGrp="1"/>
          </p:cNvSpPr>
          <p:nvPr>
            <p:ph type="title"/>
          </p:nvPr>
        </p:nvSpPr>
        <p:spPr/>
        <p:txBody>
          <a:bodyPr/>
          <a:lstStyle/>
          <a:p>
            <a:r>
              <a:rPr lang="en-GB"/>
              <a:t>Click to edit Master title style</a:t>
            </a:r>
            <a:endParaRPr lang="en-GR"/>
          </a:p>
        </p:txBody>
      </p:sp>
      <p:sp>
        <p:nvSpPr>
          <p:cNvPr id="3" name="Date Placeholder 2">
            <a:extLst>
              <a:ext uri="{FF2B5EF4-FFF2-40B4-BE49-F238E27FC236}">
                <a16:creationId xmlns:a16="http://schemas.microsoft.com/office/drawing/2014/main" id="{3431AC6A-9BBC-844C-9383-74AEAF094A0F}"/>
              </a:ext>
            </a:extLst>
          </p:cNvPr>
          <p:cNvSpPr>
            <a:spLocks noGrp="1"/>
          </p:cNvSpPr>
          <p:nvPr>
            <p:ph type="dt" sz="half" idx="10"/>
          </p:nvPr>
        </p:nvSpPr>
        <p:spPr/>
        <p:txBody>
          <a:bodyPr/>
          <a:lstStyle/>
          <a:p>
            <a:fld id="{98FFFF97-2C27-614A-82F3-2DD4EA77F9E9}" type="datetimeFigureOut">
              <a:rPr lang="en-GR" smtClean="0"/>
              <a:t>30/9/24</a:t>
            </a:fld>
            <a:endParaRPr lang="en-GR"/>
          </a:p>
        </p:txBody>
      </p:sp>
      <p:sp>
        <p:nvSpPr>
          <p:cNvPr id="4" name="Footer Placeholder 3">
            <a:extLst>
              <a:ext uri="{FF2B5EF4-FFF2-40B4-BE49-F238E27FC236}">
                <a16:creationId xmlns:a16="http://schemas.microsoft.com/office/drawing/2014/main" id="{96521566-BA51-2A40-92FB-252ACDDC5617}"/>
              </a:ext>
            </a:extLst>
          </p:cNvPr>
          <p:cNvSpPr>
            <a:spLocks noGrp="1"/>
          </p:cNvSpPr>
          <p:nvPr>
            <p:ph type="ftr" sz="quarter" idx="11"/>
          </p:nvPr>
        </p:nvSpPr>
        <p:spPr/>
        <p:txBody>
          <a:bodyPr/>
          <a:lstStyle/>
          <a:p>
            <a:endParaRPr lang="en-GR"/>
          </a:p>
        </p:txBody>
      </p:sp>
      <p:sp>
        <p:nvSpPr>
          <p:cNvPr id="5" name="Slide Number Placeholder 4">
            <a:extLst>
              <a:ext uri="{FF2B5EF4-FFF2-40B4-BE49-F238E27FC236}">
                <a16:creationId xmlns:a16="http://schemas.microsoft.com/office/drawing/2014/main" id="{7A5C1DFA-8025-F840-8600-A9AA5FD0E090}"/>
              </a:ext>
            </a:extLst>
          </p:cNvPr>
          <p:cNvSpPr>
            <a:spLocks noGrp="1"/>
          </p:cNvSpPr>
          <p:nvPr>
            <p:ph type="sldNum" sz="quarter" idx="12"/>
          </p:nvPr>
        </p:nvSpPr>
        <p:spPr/>
        <p:txBody>
          <a:bodyPr/>
          <a:lstStyle/>
          <a:p>
            <a:fld id="{4B751D6F-E8AC-BD4A-BDC2-6458270666CE}" type="slidenum">
              <a:rPr lang="en-GR" smtClean="0"/>
              <a:t>‹#›</a:t>
            </a:fld>
            <a:endParaRPr lang="en-GR"/>
          </a:p>
        </p:txBody>
      </p:sp>
    </p:spTree>
    <p:extLst>
      <p:ext uri="{BB962C8B-B14F-4D97-AF65-F5344CB8AC3E}">
        <p14:creationId xmlns:p14="http://schemas.microsoft.com/office/powerpoint/2010/main" val="1820341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503091-F581-454C-B529-8DFF4CF33583}"/>
              </a:ext>
            </a:extLst>
          </p:cNvPr>
          <p:cNvSpPr>
            <a:spLocks noGrp="1"/>
          </p:cNvSpPr>
          <p:nvPr>
            <p:ph type="dt" sz="half" idx="10"/>
          </p:nvPr>
        </p:nvSpPr>
        <p:spPr/>
        <p:txBody>
          <a:bodyPr/>
          <a:lstStyle/>
          <a:p>
            <a:fld id="{98FFFF97-2C27-614A-82F3-2DD4EA77F9E9}" type="datetimeFigureOut">
              <a:rPr lang="en-GR" smtClean="0"/>
              <a:t>30/9/24</a:t>
            </a:fld>
            <a:endParaRPr lang="en-GR"/>
          </a:p>
        </p:txBody>
      </p:sp>
      <p:sp>
        <p:nvSpPr>
          <p:cNvPr id="3" name="Footer Placeholder 2">
            <a:extLst>
              <a:ext uri="{FF2B5EF4-FFF2-40B4-BE49-F238E27FC236}">
                <a16:creationId xmlns:a16="http://schemas.microsoft.com/office/drawing/2014/main" id="{CBDC9413-747C-4145-BFB8-09AE9B2164EF}"/>
              </a:ext>
            </a:extLst>
          </p:cNvPr>
          <p:cNvSpPr>
            <a:spLocks noGrp="1"/>
          </p:cNvSpPr>
          <p:nvPr>
            <p:ph type="ftr" sz="quarter" idx="11"/>
          </p:nvPr>
        </p:nvSpPr>
        <p:spPr/>
        <p:txBody>
          <a:bodyPr/>
          <a:lstStyle/>
          <a:p>
            <a:endParaRPr lang="en-GR"/>
          </a:p>
        </p:txBody>
      </p:sp>
      <p:sp>
        <p:nvSpPr>
          <p:cNvPr id="4" name="Slide Number Placeholder 3">
            <a:extLst>
              <a:ext uri="{FF2B5EF4-FFF2-40B4-BE49-F238E27FC236}">
                <a16:creationId xmlns:a16="http://schemas.microsoft.com/office/drawing/2014/main" id="{081D0DCB-9758-2446-90EC-FF077FA2B515}"/>
              </a:ext>
            </a:extLst>
          </p:cNvPr>
          <p:cNvSpPr>
            <a:spLocks noGrp="1"/>
          </p:cNvSpPr>
          <p:nvPr>
            <p:ph type="sldNum" sz="quarter" idx="12"/>
          </p:nvPr>
        </p:nvSpPr>
        <p:spPr/>
        <p:txBody>
          <a:bodyPr/>
          <a:lstStyle/>
          <a:p>
            <a:fld id="{4B751D6F-E8AC-BD4A-BDC2-6458270666CE}" type="slidenum">
              <a:rPr lang="en-GR" smtClean="0"/>
              <a:t>‹#›</a:t>
            </a:fld>
            <a:endParaRPr lang="en-GR"/>
          </a:p>
        </p:txBody>
      </p:sp>
    </p:spTree>
    <p:extLst>
      <p:ext uri="{BB962C8B-B14F-4D97-AF65-F5344CB8AC3E}">
        <p14:creationId xmlns:p14="http://schemas.microsoft.com/office/powerpoint/2010/main" val="3809637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5FAC5-49F4-694B-AB87-660DE0362C4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Content Placeholder 2">
            <a:extLst>
              <a:ext uri="{FF2B5EF4-FFF2-40B4-BE49-F238E27FC236}">
                <a16:creationId xmlns:a16="http://schemas.microsoft.com/office/drawing/2014/main" id="{61DA08FB-C3F6-DA4B-BE20-0350B4A7A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Text Placeholder 3">
            <a:extLst>
              <a:ext uri="{FF2B5EF4-FFF2-40B4-BE49-F238E27FC236}">
                <a16:creationId xmlns:a16="http://schemas.microsoft.com/office/drawing/2014/main" id="{FB821A9F-66FE-3545-AB7E-487694C548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51D975B-A5EC-B64D-A211-FF062CD967E6}"/>
              </a:ext>
            </a:extLst>
          </p:cNvPr>
          <p:cNvSpPr>
            <a:spLocks noGrp="1"/>
          </p:cNvSpPr>
          <p:nvPr>
            <p:ph type="dt" sz="half" idx="10"/>
          </p:nvPr>
        </p:nvSpPr>
        <p:spPr/>
        <p:txBody>
          <a:bodyPr/>
          <a:lstStyle/>
          <a:p>
            <a:fld id="{98FFFF97-2C27-614A-82F3-2DD4EA77F9E9}" type="datetimeFigureOut">
              <a:rPr lang="en-GR" smtClean="0"/>
              <a:t>30/9/24</a:t>
            </a:fld>
            <a:endParaRPr lang="en-GR"/>
          </a:p>
        </p:txBody>
      </p:sp>
      <p:sp>
        <p:nvSpPr>
          <p:cNvPr id="6" name="Footer Placeholder 5">
            <a:extLst>
              <a:ext uri="{FF2B5EF4-FFF2-40B4-BE49-F238E27FC236}">
                <a16:creationId xmlns:a16="http://schemas.microsoft.com/office/drawing/2014/main" id="{E638A7F8-9614-0D4F-90FC-8F5717442503}"/>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81068CA2-2F53-1143-B9BC-88AAA82D1E8E}"/>
              </a:ext>
            </a:extLst>
          </p:cNvPr>
          <p:cNvSpPr>
            <a:spLocks noGrp="1"/>
          </p:cNvSpPr>
          <p:nvPr>
            <p:ph type="sldNum" sz="quarter" idx="12"/>
          </p:nvPr>
        </p:nvSpPr>
        <p:spPr/>
        <p:txBody>
          <a:bodyPr/>
          <a:lstStyle/>
          <a:p>
            <a:fld id="{4B751D6F-E8AC-BD4A-BDC2-6458270666CE}" type="slidenum">
              <a:rPr lang="en-GR" smtClean="0"/>
              <a:t>‹#›</a:t>
            </a:fld>
            <a:endParaRPr lang="en-GR"/>
          </a:p>
        </p:txBody>
      </p:sp>
    </p:spTree>
    <p:extLst>
      <p:ext uri="{BB962C8B-B14F-4D97-AF65-F5344CB8AC3E}">
        <p14:creationId xmlns:p14="http://schemas.microsoft.com/office/powerpoint/2010/main" val="3784049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8F332-33F6-C348-BEF4-9DB4E3DED7E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Picture Placeholder 2">
            <a:extLst>
              <a:ext uri="{FF2B5EF4-FFF2-40B4-BE49-F238E27FC236}">
                <a16:creationId xmlns:a16="http://schemas.microsoft.com/office/drawing/2014/main" id="{1B16741F-9C4A-E742-A66E-CB7FF9BF1C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R"/>
          </a:p>
        </p:txBody>
      </p:sp>
      <p:sp>
        <p:nvSpPr>
          <p:cNvPr id="4" name="Text Placeholder 3">
            <a:extLst>
              <a:ext uri="{FF2B5EF4-FFF2-40B4-BE49-F238E27FC236}">
                <a16:creationId xmlns:a16="http://schemas.microsoft.com/office/drawing/2014/main" id="{85003052-5ADF-4A46-9889-3360D282D5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8F8AD2F-A3A7-DF4E-B555-8D6D2C7384CB}"/>
              </a:ext>
            </a:extLst>
          </p:cNvPr>
          <p:cNvSpPr>
            <a:spLocks noGrp="1"/>
          </p:cNvSpPr>
          <p:nvPr>
            <p:ph type="dt" sz="half" idx="10"/>
          </p:nvPr>
        </p:nvSpPr>
        <p:spPr/>
        <p:txBody>
          <a:bodyPr/>
          <a:lstStyle/>
          <a:p>
            <a:fld id="{98FFFF97-2C27-614A-82F3-2DD4EA77F9E9}" type="datetimeFigureOut">
              <a:rPr lang="en-GR" smtClean="0"/>
              <a:t>30/9/24</a:t>
            </a:fld>
            <a:endParaRPr lang="en-GR"/>
          </a:p>
        </p:txBody>
      </p:sp>
      <p:sp>
        <p:nvSpPr>
          <p:cNvPr id="6" name="Footer Placeholder 5">
            <a:extLst>
              <a:ext uri="{FF2B5EF4-FFF2-40B4-BE49-F238E27FC236}">
                <a16:creationId xmlns:a16="http://schemas.microsoft.com/office/drawing/2014/main" id="{A6B8549A-1775-D341-A2FD-50689F91D9FA}"/>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0F5B491D-51C6-074B-9023-019DBAEA4513}"/>
              </a:ext>
            </a:extLst>
          </p:cNvPr>
          <p:cNvSpPr>
            <a:spLocks noGrp="1"/>
          </p:cNvSpPr>
          <p:nvPr>
            <p:ph type="sldNum" sz="quarter" idx="12"/>
          </p:nvPr>
        </p:nvSpPr>
        <p:spPr/>
        <p:txBody>
          <a:bodyPr/>
          <a:lstStyle/>
          <a:p>
            <a:fld id="{4B751D6F-E8AC-BD4A-BDC2-6458270666CE}" type="slidenum">
              <a:rPr lang="en-GR" smtClean="0"/>
              <a:t>‹#›</a:t>
            </a:fld>
            <a:endParaRPr lang="en-GR"/>
          </a:p>
        </p:txBody>
      </p:sp>
    </p:spTree>
    <p:extLst>
      <p:ext uri="{BB962C8B-B14F-4D97-AF65-F5344CB8AC3E}">
        <p14:creationId xmlns:p14="http://schemas.microsoft.com/office/powerpoint/2010/main" val="316869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D01677-1886-3F4C-96B9-86EC5756AA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R"/>
          </a:p>
        </p:txBody>
      </p:sp>
      <p:sp>
        <p:nvSpPr>
          <p:cNvPr id="3" name="Text Placeholder 2">
            <a:extLst>
              <a:ext uri="{FF2B5EF4-FFF2-40B4-BE49-F238E27FC236}">
                <a16:creationId xmlns:a16="http://schemas.microsoft.com/office/drawing/2014/main" id="{0E22A212-2A82-CD4C-A1C5-F0D21D58EC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7071EB1A-FBA8-7144-8585-40B32E7125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FFFF97-2C27-614A-82F3-2DD4EA77F9E9}" type="datetimeFigureOut">
              <a:rPr lang="en-GR" smtClean="0"/>
              <a:t>30/9/24</a:t>
            </a:fld>
            <a:endParaRPr lang="en-GR"/>
          </a:p>
        </p:txBody>
      </p:sp>
      <p:sp>
        <p:nvSpPr>
          <p:cNvPr id="5" name="Footer Placeholder 4">
            <a:extLst>
              <a:ext uri="{FF2B5EF4-FFF2-40B4-BE49-F238E27FC236}">
                <a16:creationId xmlns:a16="http://schemas.microsoft.com/office/drawing/2014/main" id="{8B35ED01-37B0-DD43-9B6A-F4CCFB5291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R"/>
          </a:p>
        </p:txBody>
      </p:sp>
      <p:sp>
        <p:nvSpPr>
          <p:cNvPr id="6" name="Slide Number Placeholder 5">
            <a:extLst>
              <a:ext uri="{FF2B5EF4-FFF2-40B4-BE49-F238E27FC236}">
                <a16:creationId xmlns:a16="http://schemas.microsoft.com/office/drawing/2014/main" id="{790550BB-63BE-8947-B9D6-98A950FBB1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751D6F-E8AC-BD4A-BDC2-6458270666CE}" type="slidenum">
              <a:rPr lang="en-GR" smtClean="0"/>
              <a:t>‹#›</a:t>
            </a:fld>
            <a:endParaRPr lang="en-GR"/>
          </a:p>
        </p:txBody>
      </p:sp>
    </p:spTree>
    <p:extLst>
      <p:ext uri="{BB962C8B-B14F-4D97-AF65-F5344CB8AC3E}">
        <p14:creationId xmlns:p14="http://schemas.microsoft.com/office/powerpoint/2010/main" val="3349419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60013-68D9-214E-A27B-8C94E3A0A3CC}"/>
              </a:ext>
            </a:extLst>
          </p:cNvPr>
          <p:cNvSpPr>
            <a:spLocks noGrp="1"/>
          </p:cNvSpPr>
          <p:nvPr>
            <p:ph type="ctrTitle"/>
          </p:nvPr>
        </p:nvSpPr>
        <p:spPr/>
        <p:txBody>
          <a:bodyPr/>
          <a:lstStyle/>
          <a:p>
            <a:r>
              <a:rPr lang="en-US" b="1" dirty="0">
                <a:solidFill>
                  <a:srgbClr val="C00000"/>
                </a:solidFill>
              </a:rPr>
              <a:t>How to write and structure a dissertation</a:t>
            </a:r>
            <a:endParaRPr lang="en-GR" b="1" dirty="0">
              <a:solidFill>
                <a:srgbClr val="C00000"/>
              </a:solidFill>
            </a:endParaRPr>
          </a:p>
        </p:txBody>
      </p:sp>
      <p:sp>
        <p:nvSpPr>
          <p:cNvPr id="3" name="Subtitle 2">
            <a:extLst>
              <a:ext uri="{FF2B5EF4-FFF2-40B4-BE49-F238E27FC236}">
                <a16:creationId xmlns:a16="http://schemas.microsoft.com/office/drawing/2014/main" id="{1CEE664A-C94B-FD40-A95B-B7C7853B3835}"/>
              </a:ext>
            </a:extLst>
          </p:cNvPr>
          <p:cNvSpPr>
            <a:spLocks noGrp="1"/>
          </p:cNvSpPr>
          <p:nvPr>
            <p:ph type="subTitle" idx="1"/>
          </p:nvPr>
        </p:nvSpPr>
        <p:spPr>
          <a:xfrm>
            <a:off x="1524000" y="3602038"/>
            <a:ext cx="9144000" cy="3255962"/>
          </a:xfrm>
        </p:spPr>
        <p:txBody>
          <a:bodyPr>
            <a:normAutofit/>
          </a:bodyPr>
          <a:lstStyle/>
          <a:p>
            <a:endParaRPr lang="el-GR" dirty="0"/>
          </a:p>
          <a:p>
            <a:endParaRPr lang="el-GR" dirty="0"/>
          </a:p>
          <a:p>
            <a:r>
              <a:rPr lang="en-US" sz="2800" b="1" dirty="0">
                <a:solidFill>
                  <a:schemeClr val="accent1">
                    <a:lumMod val="75000"/>
                  </a:schemeClr>
                </a:solidFill>
              </a:rPr>
              <a:t>George D. Kyriakopoulos</a:t>
            </a:r>
            <a:endParaRPr lang="el-GR" sz="2800" b="1" dirty="0">
              <a:solidFill>
                <a:schemeClr val="accent1">
                  <a:lumMod val="75000"/>
                </a:schemeClr>
              </a:solidFill>
            </a:endParaRPr>
          </a:p>
          <a:p>
            <a:r>
              <a:rPr lang="en-US" dirty="0">
                <a:solidFill>
                  <a:schemeClr val="accent1">
                    <a:lumMod val="75000"/>
                  </a:schemeClr>
                </a:solidFill>
              </a:rPr>
              <a:t>Associate  Professor of International Law,</a:t>
            </a:r>
          </a:p>
          <a:p>
            <a:r>
              <a:rPr lang="en-US" dirty="0">
                <a:solidFill>
                  <a:schemeClr val="accent1">
                    <a:lumMod val="75000"/>
                  </a:schemeClr>
                </a:solidFill>
              </a:rPr>
              <a:t>Vice-Dean of the Law School,</a:t>
            </a:r>
          </a:p>
          <a:p>
            <a:r>
              <a:rPr lang="en-US" dirty="0">
                <a:solidFill>
                  <a:schemeClr val="accent1">
                    <a:lumMod val="75000"/>
                  </a:schemeClr>
                </a:solidFill>
              </a:rPr>
              <a:t>National and </a:t>
            </a:r>
            <a:r>
              <a:rPr lang="en-US" dirty="0" err="1">
                <a:solidFill>
                  <a:schemeClr val="accent1">
                    <a:lumMod val="75000"/>
                  </a:schemeClr>
                </a:solidFill>
              </a:rPr>
              <a:t>Kapodistrian</a:t>
            </a:r>
            <a:r>
              <a:rPr lang="en-US" dirty="0">
                <a:solidFill>
                  <a:schemeClr val="accent1">
                    <a:lumMod val="75000"/>
                  </a:schemeClr>
                </a:solidFill>
              </a:rPr>
              <a:t> University of Athens</a:t>
            </a:r>
            <a:endParaRPr lang="en-GR" dirty="0">
              <a:solidFill>
                <a:schemeClr val="accent1">
                  <a:lumMod val="75000"/>
                </a:schemeClr>
              </a:solidFill>
            </a:endParaRPr>
          </a:p>
        </p:txBody>
      </p:sp>
    </p:spTree>
    <p:extLst>
      <p:ext uri="{BB962C8B-B14F-4D97-AF65-F5344CB8AC3E}">
        <p14:creationId xmlns:p14="http://schemas.microsoft.com/office/powerpoint/2010/main" val="3070707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CEE664A-C94B-FD40-A95B-B7C7853B3835}"/>
              </a:ext>
            </a:extLst>
          </p:cNvPr>
          <p:cNvSpPr>
            <a:spLocks noGrp="1"/>
          </p:cNvSpPr>
          <p:nvPr>
            <p:ph type="subTitle" idx="1"/>
          </p:nvPr>
        </p:nvSpPr>
        <p:spPr>
          <a:xfrm>
            <a:off x="1524000" y="609599"/>
            <a:ext cx="9144000" cy="5770179"/>
          </a:xfrm>
        </p:spPr>
        <p:txBody>
          <a:bodyPr>
            <a:normAutofit/>
          </a:bodyPr>
          <a:lstStyle/>
          <a:p>
            <a:endParaRPr lang="el-GR" dirty="0"/>
          </a:p>
          <a:p>
            <a:r>
              <a:rPr lang="en-US" b="1" dirty="0">
                <a:solidFill>
                  <a:srgbClr val="C00000"/>
                </a:solidFill>
              </a:rPr>
              <a:t>BIBLIOGRAPHY </a:t>
            </a:r>
            <a:r>
              <a:rPr lang="el-GR" dirty="0"/>
              <a:t> </a:t>
            </a:r>
            <a:endParaRPr lang="en-GR" dirty="0"/>
          </a:p>
          <a:p>
            <a:pPr algn="just">
              <a:lnSpc>
                <a:spcPct val="100000"/>
              </a:lnSpc>
            </a:pPr>
            <a:endParaRPr lang="en-US" dirty="0">
              <a:solidFill>
                <a:schemeClr val="accent1">
                  <a:lumMod val="50000"/>
                </a:schemeClr>
              </a:solidFill>
            </a:endParaRPr>
          </a:p>
          <a:p>
            <a:pPr algn="just">
              <a:lnSpc>
                <a:spcPct val="100000"/>
              </a:lnSpc>
            </a:pPr>
            <a:r>
              <a:rPr lang="en-US" dirty="0">
                <a:solidFill>
                  <a:schemeClr val="accent1">
                    <a:lumMod val="50000"/>
                  </a:schemeClr>
                </a:solidFill>
              </a:rPr>
              <a:t>ICJ Judgments</a:t>
            </a:r>
            <a:r>
              <a:rPr lang="el-GR" dirty="0">
                <a:solidFill>
                  <a:schemeClr val="accent1">
                    <a:lumMod val="50000"/>
                  </a:schemeClr>
                </a:solidFill>
              </a:rPr>
              <a:t> – </a:t>
            </a:r>
            <a:r>
              <a:rPr lang="en-US" dirty="0">
                <a:solidFill>
                  <a:schemeClr val="accent1">
                    <a:lumMod val="50000"/>
                  </a:schemeClr>
                </a:solidFill>
              </a:rPr>
              <a:t>Advisory Opinions (see</a:t>
            </a:r>
            <a:r>
              <a:rPr lang="el-GR" dirty="0">
                <a:solidFill>
                  <a:schemeClr val="accent1">
                    <a:lumMod val="50000"/>
                  </a:schemeClr>
                </a:solidFill>
              </a:rPr>
              <a:t> </a:t>
            </a:r>
            <a:r>
              <a:rPr lang="en-US" dirty="0">
                <a:solidFill>
                  <a:schemeClr val="accent1">
                    <a:lumMod val="50000"/>
                  </a:schemeClr>
                </a:solidFill>
              </a:rPr>
              <a:t>Official citation at p. 2 of each judgment/advisory opinion</a:t>
            </a:r>
            <a:r>
              <a:rPr lang="el-GR" dirty="0">
                <a:solidFill>
                  <a:schemeClr val="accent1">
                    <a:lumMod val="50000"/>
                  </a:schemeClr>
                </a:solidFill>
              </a:rPr>
              <a:t>):</a:t>
            </a:r>
          </a:p>
          <a:p>
            <a:pPr algn="just">
              <a:lnSpc>
                <a:spcPct val="100000"/>
              </a:lnSpc>
            </a:pPr>
            <a:r>
              <a:rPr lang="en-US" b="1" dirty="0">
                <a:solidFill>
                  <a:srgbClr val="00B050"/>
                </a:solidFill>
              </a:rPr>
              <a:t>ICJ,</a:t>
            </a:r>
            <a:r>
              <a:rPr lang="el-GR" b="1" dirty="0">
                <a:solidFill>
                  <a:srgbClr val="00B050"/>
                </a:solidFill>
              </a:rPr>
              <a:t> </a:t>
            </a:r>
            <a:r>
              <a:rPr lang="en-GB" b="1" dirty="0">
                <a:solidFill>
                  <a:srgbClr val="00B050"/>
                </a:solidFill>
              </a:rPr>
              <a:t>Obligation to Negotiate Access to the Pacific Ocean (Bolivia v.  Chile), Preliminary Objection, Judgment, I.C.J. Reports 2015, p. 592</a:t>
            </a:r>
            <a:r>
              <a:rPr lang="el-GR" b="1" dirty="0">
                <a:solidFill>
                  <a:srgbClr val="00B050"/>
                </a:solidFill>
              </a:rPr>
              <a:t>.</a:t>
            </a:r>
            <a:endParaRPr lang="en-GB" b="1" dirty="0">
              <a:solidFill>
                <a:srgbClr val="00B050"/>
              </a:solidFill>
            </a:endParaRPr>
          </a:p>
          <a:p>
            <a:pPr algn="just">
              <a:lnSpc>
                <a:spcPct val="100000"/>
              </a:lnSpc>
            </a:pPr>
            <a:endParaRPr lang="en-US" dirty="0">
              <a:solidFill>
                <a:schemeClr val="accent1">
                  <a:lumMod val="50000"/>
                </a:schemeClr>
              </a:solidFill>
            </a:endParaRPr>
          </a:p>
          <a:p>
            <a:pPr algn="just">
              <a:lnSpc>
                <a:spcPct val="100000"/>
              </a:lnSpc>
            </a:pPr>
            <a:r>
              <a:rPr lang="en-US" dirty="0">
                <a:solidFill>
                  <a:schemeClr val="accent1">
                    <a:lumMod val="50000"/>
                  </a:schemeClr>
                </a:solidFill>
              </a:rPr>
              <a:t>EU Regulations</a:t>
            </a:r>
            <a:r>
              <a:rPr lang="el-GR" dirty="0">
                <a:solidFill>
                  <a:schemeClr val="accent1">
                    <a:lumMod val="50000"/>
                  </a:schemeClr>
                </a:solidFill>
              </a:rPr>
              <a:t> – </a:t>
            </a:r>
            <a:r>
              <a:rPr lang="en-US" dirty="0">
                <a:solidFill>
                  <a:schemeClr val="accent1">
                    <a:lumMod val="50000"/>
                  </a:schemeClr>
                </a:solidFill>
              </a:rPr>
              <a:t>Directives</a:t>
            </a:r>
            <a:r>
              <a:rPr lang="el-GR" dirty="0">
                <a:solidFill>
                  <a:schemeClr val="accent1">
                    <a:lumMod val="50000"/>
                  </a:schemeClr>
                </a:solidFill>
              </a:rPr>
              <a:t>:</a:t>
            </a:r>
          </a:p>
          <a:p>
            <a:pPr algn="just">
              <a:lnSpc>
                <a:spcPct val="100000"/>
              </a:lnSpc>
            </a:pPr>
            <a:r>
              <a:rPr lang="en-GB" b="1" dirty="0">
                <a:solidFill>
                  <a:srgbClr val="00B050"/>
                </a:solidFill>
              </a:rPr>
              <a:t>Commission Delegated Regulation (EU) 2019/945 of 12 March 2019 on unmanned aircraft systems and on third-country operators of unmanned aircraft systems</a:t>
            </a:r>
            <a:r>
              <a:rPr lang="el-GR" b="1" dirty="0">
                <a:solidFill>
                  <a:srgbClr val="00B050"/>
                </a:solidFill>
              </a:rPr>
              <a:t>, </a:t>
            </a:r>
            <a:r>
              <a:rPr lang="en-GB" b="1" dirty="0">
                <a:solidFill>
                  <a:srgbClr val="00B050"/>
                </a:solidFill>
              </a:rPr>
              <a:t>OJ L 152, 11.6.2019, p. 1-40.</a:t>
            </a:r>
          </a:p>
          <a:p>
            <a:pPr algn="just"/>
            <a:endParaRPr lang="el-GR" dirty="0">
              <a:solidFill>
                <a:schemeClr val="accent1">
                  <a:lumMod val="50000"/>
                </a:schemeClr>
              </a:solidFill>
            </a:endParaRPr>
          </a:p>
          <a:p>
            <a:endParaRPr lang="en-GR" dirty="0"/>
          </a:p>
        </p:txBody>
      </p:sp>
      <p:sp>
        <p:nvSpPr>
          <p:cNvPr id="6" name="TextBox 5">
            <a:extLst>
              <a:ext uri="{FF2B5EF4-FFF2-40B4-BE49-F238E27FC236}">
                <a16:creationId xmlns:a16="http://schemas.microsoft.com/office/drawing/2014/main" id="{1B6A4101-BD34-CC4C-AB8D-8BCEDF2F0526}"/>
              </a:ext>
            </a:extLst>
          </p:cNvPr>
          <p:cNvSpPr txBox="1"/>
          <p:nvPr/>
        </p:nvSpPr>
        <p:spPr>
          <a:xfrm>
            <a:off x="3297382" y="2743200"/>
            <a:ext cx="184731" cy="369332"/>
          </a:xfrm>
          <a:prstGeom prst="rect">
            <a:avLst/>
          </a:prstGeom>
          <a:noFill/>
        </p:spPr>
        <p:txBody>
          <a:bodyPr wrap="none" rtlCol="0">
            <a:spAutoFit/>
          </a:bodyPr>
          <a:lstStyle/>
          <a:p>
            <a:endParaRPr lang="en-GR" dirty="0"/>
          </a:p>
        </p:txBody>
      </p:sp>
    </p:spTree>
    <p:extLst>
      <p:ext uri="{BB962C8B-B14F-4D97-AF65-F5344CB8AC3E}">
        <p14:creationId xmlns:p14="http://schemas.microsoft.com/office/powerpoint/2010/main" val="1454837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CEE664A-C94B-FD40-A95B-B7C7853B3835}"/>
              </a:ext>
            </a:extLst>
          </p:cNvPr>
          <p:cNvSpPr>
            <a:spLocks noGrp="1"/>
          </p:cNvSpPr>
          <p:nvPr>
            <p:ph type="subTitle" idx="1"/>
          </p:nvPr>
        </p:nvSpPr>
        <p:spPr>
          <a:xfrm>
            <a:off x="1524000" y="609599"/>
            <a:ext cx="9144000" cy="5770179"/>
          </a:xfrm>
        </p:spPr>
        <p:txBody>
          <a:bodyPr>
            <a:normAutofit/>
          </a:bodyPr>
          <a:lstStyle/>
          <a:p>
            <a:endParaRPr lang="el-GR" dirty="0"/>
          </a:p>
          <a:p>
            <a:pPr algn="just"/>
            <a:endParaRPr lang="el-GR" sz="3200" dirty="0">
              <a:solidFill>
                <a:schemeClr val="accent1">
                  <a:lumMod val="50000"/>
                </a:schemeClr>
              </a:solidFill>
            </a:endParaRPr>
          </a:p>
          <a:p>
            <a:r>
              <a:rPr lang="en-US" sz="3200" b="1" dirty="0">
                <a:solidFill>
                  <a:srgbClr val="C00000"/>
                </a:solidFill>
              </a:rPr>
              <a:t>BIBLIOGRAPHY</a:t>
            </a:r>
            <a:endParaRPr lang="el-GR" sz="3200" dirty="0">
              <a:solidFill>
                <a:schemeClr val="accent1">
                  <a:lumMod val="50000"/>
                </a:schemeClr>
              </a:solidFill>
            </a:endParaRPr>
          </a:p>
          <a:p>
            <a:pPr algn="just">
              <a:lnSpc>
                <a:spcPct val="100000"/>
              </a:lnSpc>
              <a:spcBef>
                <a:spcPts val="0"/>
              </a:spcBef>
            </a:pPr>
            <a:endParaRPr lang="el-GR" sz="3200" b="1" dirty="0">
              <a:solidFill>
                <a:srgbClr val="00B050"/>
              </a:solidFill>
            </a:endParaRPr>
          </a:p>
          <a:p>
            <a:pPr algn="just">
              <a:lnSpc>
                <a:spcPct val="100000"/>
              </a:lnSpc>
              <a:spcBef>
                <a:spcPts val="0"/>
              </a:spcBef>
            </a:pPr>
            <a:r>
              <a:rPr lang="en-US" sz="3200" b="1" dirty="0">
                <a:solidFill>
                  <a:srgbClr val="00B050"/>
                </a:solidFill>
              </a:rPr>
              <a:t>Differences in citing in footnote/endnote - bibliography</a:t>
            </a:r>
            <a:r>
              <a:rPr lang="el-GR" sz="3200" b="1" dirty="0">
                <a:solidFill>
                  <a:srgbClr val="00B050"/>
                </a:solidFill>
              </a:rPr>
              <a:t> </a:t>
            </a:r>
            <a:r>
              <a:rPr lang="fr-FR" sz="3200" dirty="0">
                <a:solidFill>
                  <a:schemeClr val="accent1">
                    <a:lumMod val="50000"/>
                  </a:schemeClr>
                </a:solidFill>
                <a:sym typeface="Wingdings" pitchFamily="2" charset="2"/>
              </a:rPr>
              <a:t></a:t>
            </a:r>
            <a:r>
              <a:rPr lang="el-GR" sz="3200" dirty="0">
                <a:solidFill>
                  <a:schemeClr val="accent1">
                    <a:lumMod val="50000"/>
                  </a:schemeClr>
                </a:solidFill>
              </a:rPr>
              <a:t> </a:t>
            </a:r>
            <a:r>
              <a:rPr lang="en-US" sz="3200" dirty="0">
                <a:solidFill>
                  <a:schemeClr val="accent1">
                    <a:lumMod val="50000"/>
                  </a:schemeClr>
                </a:solidFill>
              </a:rPr>
              <a:t>First name with initials and goes first (e.g. KYRIAKOPOULOS George, G. KYRIAKOPOULOS)</a:t>
            </a:r>
            <a:r>
              <a:rPr lang="el-GR" sz="3200" dirty="0">
                <a:solidFill>
                  <a:schemeClr val="accent1">
                    <a:lumMod val="50000"/>
                  </a:schemeClr>
                </a:solidFill>
              </a:rPr>
              <a:t>,</a:t>
            </a:r>
            <a:r>
              <a:rPr lang="en-US" sz="3200" dirty="0">
                <a:solidFill>
                  <a:schemeClr val="accent1">
                    <a:lumMod val="50000"/>
                  </a:schemeClr>
                </a:solidFill>
              </a:rPr>
              <a:t> no need to mention the place of publication</a:t>
            </a:r>
            <a:r>
              <a:rPr lang="el-GR" sz="3200" dirty="0">
                <a:solidFill>
                  <a:schemeClr val="accent1">
                    <a:lumMod val="50000"/>
                  </a:schemeClr>
                </a:solidFill>
              </a:rPr>
              <a:t>, </a:t>
            </a:r>
            <a:r>
              <a:rPr lang="en-US" sz="3200" dirty="0">
                <a:solidFill>
                  <a:schemeClr val="accent1">
                    <a:lumMod val="50000"/>
                  </a:schemeClr>
                </a:solidFill>
              </a:rPr>
              <a:t>reference only of the concrete page.</a:t>
            </a:r>
            <a:endParaRPr lang="en-GR" sz="3200" dirty="0">
              <a:solidFill>
                <a:schemeClr val="accent1">
                  <a:lumMod val="50000"/>
                </a:schemeClr>
              </a:solidFill>
            </a:endParaRPr>
          </a:p>
          <a:p>
            <a:endParaRPr lang="en-GR" dirty="0"/>
          </a:p>
        </p:txBody>
      </p:sp>
      <p:sp>
        <p:nvSpPr>
          <p:cNvPr id="6" name="TextBox 5">
            <a:extLst>
              <a:ext uri="{FF2B5EF4-FFF2-40B4-BE49-F238E27FC236}">
                <a16:creationId xmlns:a16="http://schemas.microsoft.com/office/drawing/2014/main" id="{1B6A4101-BD34-CC4C-AB8D-8BCEDF2F0526}"/>
              </a:ext>
            </a:extLst>
          </p:cNvPr>
          <p:cNvSpPr txBox="1"/>
          <p:nvPr/>
        </p:nvSpPr>
        <p:spPr>
          <a:xfrm>
            <a:off x="3297382" y="2743200"/>
            <a:ext cx="184731" cy="369332"/>
          </a:xfrm>
          <a:prstGeom prst="rect">
            <a:avLst/>
          </a:prstGeom>
          <a:noFill/>
        </p:spPr>
        <p:txBody>
          <a:bodyPr wrap="none" rtlCol="0">
            <a:spAutoFit/>
          </a:bodyPr>
          <a:lstStyle/>
          <a:p>
            <a:endParaRPr lang="en-GR" dirty="0"/>
          </a:p>
        </p:txBody>
      </p:sp>
    </p:spTree>
    <p:extLst>
      <p:ext uri="{BB962C8B-B14F-4D97-AF65-F5344CB8AC3E}">
        <p14:creationId xmlns:p14="http://schemas.microsoft.com/office/powerpoint/2010/main" val="4178870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CEE664A-C94B-FD40-A95B-B7C7853B3835}"/>
              </a:ext>
            </a:extLst>
          </p:cNvPr>
          <p:cNvSpPr>
            <a:spLocks noGrp="1"/>
          </p:cNvSpPr>
          <p:nvPr>
            <p:ph type="subTitle" idx="1"/>
          </p:nvPr>
        </p:nvSpPr>
        <p:spPr>
          <a:xfrm>
            <a:off x="1524000" y="609599"/>
            <a:ext cx="9144000" cy="5770179"/>
          </a:xfrm>
        </p:spPr>
        <p:txBody>
          <a:bodyPr>
            <a:normAutofit/>
          </a:bodyPr>
          <a:lstStyle/>
          <a:p>
            <a:endParaRPr lang="el-GR" dirty="0"/>
          </a:p>
          <a:p>
            <a:pPr algn="just">
              <a:lnSpc>
                <a:spcPct val="100000"/>
              </a:lnSpc>
              <a:spcBef>
                <a:spcPts val="0"/>
              </a:spcBef>
            </a:pPr>
            <a:r>
              <a:rPr lang="en-US" sz="2800" b="1" dirty="0">
                <a:solidFill>
                  <a:srgbClr val="C00000"/>
                </a:solidFill>
              </a:rPr>
              <a:t>What is required</a:t>
            </a:r>
            <a:r>
              <a:rPr lang="el-GR" sz="2800" b="1" dirty="0">
                <a:solidFill>
                  <a:srgbClr val="C00000"/>
                </a:solidFill>
              </a:rPr>
              <a:t>: </a:t>
            </a:r>
          </a:p>
          <a:p>
            <a:pPr algn="just">
              <a:lnSpc>
                <a:spcPct val="100000"/>
              </a:lnSpc>
              <a:spcBef>
                <a:spcPts val="0"/>
              </a:spcBef>
            </a:pPr>
            <a:endParaRPr lang="el-GR" sz="2800" dirty="0"/>
          </a:p>
          <a:p>
            <a:pPr algn="just">
              <a:lnSpc>
                <a:spcPct val="100000"/>
              </a:lnSpc>
              <a:spcBef>
                <a:spcPts val="0"/>
              </a:spcBef>
            </a:pPr>
            <a:endParaRPr lang="el-GR" sz="2800" dirty="0"/>
          </a:p>
          <a:p>
            <a:pPr algn="just">
              <a:lnSpc>
                <a:spcPct val="100000"/>
              </a:lnSpc>
              <a:spcBef>
                <a:spcPts val="0"/>
              </a:spcBef>
            </a:pPr>
            <a:r>
              <a:rPr lang="en-GB" sz="3200" dirty="0">
                <a:solidFill>
                  <a:schemeClr val="accent1">
                    <a:lumMod val="75000"/>
                  </a:schemeClr>
                </a:solidFill>
              </a:rPr>
              <a:t>A systematic and in-depth approach of the subject, both through the synthesis of already existing views as well as through the expression of the arguments and the views of the researcher.</a:t>
            </a:r>
            <a:endParaRPr lang="el-GR" sz="3200" dirty="0">
              <a:solidFill>
                <a:schemeClr val="accent1">
                  <a:lumMod val="75000"/>
                </a:schemeClr>
              </a:solidFill>
            </a:endParaRPr>
          </a:p>
        </p:txBody>
      </p:sp>
    </p:spTree>
    <p:extLst>
      <p:ext uri="{BB962C8B-B14F-4D97-AF65-F5344CB8AC3E}">
        <p14:creationId xmlns:p14="http://schemas.microsoft.com/office/powerpoint/2010/main" val="121861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CEE664A-C94B-FD40-A95B-B7C7853B3835}"/>
              </a:ext>
            </a:extLst>
          </p:cNvPr>
          <p:cNvSpPr>
            <a:spLocks noGrp="1"/>
          </p:cNvSpPr>
          <p:nvPr>
            <p:ph type="subTitle" idx="1"/>
          </p:nvPr>
        </p:nvSpPr>
        <p:spPr>
          <a:xfrm>
            <a:off x="1524000" y="609599"/>
            <a:ext cx="9144000" cy="5770179"/>
          </a:xfrm>
        </p:spPr>
        <p:txBody>
          <a:bodyPr>
            <a:normAutofit/>
          </a:bodyPr>
          <a:lstStyle/>
          <a:p>
            <a:endParaRPr lang="el-GR" dirty="0"/>
          </a:p>
          <a:p>
            <a:pPr algn="just">
              <a:lnSpc>
                <a:spcPct val="100000"/>
              </a:lnSpc>
              <a:spcBef>
                <a:spcPts val="0"/>
              </a:spcBef>
            </a:pPr>
            <a:endParaRPr lang="en-US" b="1" dirty="0">
              <a:solidFill>
                <a:srgbClr val="C00000"/>
              </a:solidFill>
            </a:endParaRPr>
          </a:p>
          <a:p>
            <a:pPr algn="just">
              <a:lnSpc>
                <a:spcPct val="100000"/>
              </a:lnSpc>
              <a:spcBef>
                <a:spcPts val="0"/>
              </a:spcBef>
            </a:pPr>
            <a:endParaRPr lang="en-US" b="1" dirty="0">
              <a:solidFill>
                <a:srgbClr val="C00000"/>
              </a:solidFill>
            </a:endParaRPr>
          </a:p>
          <a:p>
            <a:pPr algn="just">
              <a:lnSpc>
                <a:spcPct val="100000"/>
              </a:lnSpc>
              <a:spcBef>
                <a:spcPts val="0"/>
              </a:spcBef>
            </a:pPr>
            <a:r>
              <a:rPr lang="en-US" sz="2800" b="1" dirty="0">
                <a:solidFill>
                  <a:srgbClr val="C00000"/>
                </a:solidFill>
              </a:rPr>
              <a:t>LENGTH</a:t>
            </a:r>
            <a:r>
              <a:rPr lang="el-GR" sz="2800" b="1" dirty="0">
                <a:solidFill>
                  <a:srgbClr val="C00000"/>
                </a:solidFill>
              </a:rPr>
              <a:t> </a:t>
            </a:r>
            <a:r>
              <a:rPr lang="en-US" sz="2800" b="1" dirty="0">
                <a:solidFill>
                  <a:schemeClr val="accent1">
                    <a:lumMod val="75000"/>
                  </a:schemeClr>
                </a:solidFill>
                <a:sym typeface="Wingdings" pitchFamily="2" charset="2"/>
              </a:rPr>
              <a:t></a:t>
            </a:r>
            <a:r>
              <a:rPr lang="el-GR" sz="2800" b="1" dirty="0">
                <a:solidFill>
                  <a:srgbClr val="C00000"/>
                </a:solidFill>
              </a:rPr>
              <a:t> </a:t>
            </a:r>
            <a:r>
              <a:rPr lang="en-US" sz="2800" b="1" dirty="0">
                <a:solidFill>
                  <a:schemeClr val="accent1">
                    <a:lumMod val="75000"/>
                  </a:schemeClr>
                </a:solidFill>
              </a:rPr>
              <a:t>5</a:t>
            </a:r>
            <a:r>
              <a:rPr lang="el-GR" sz="2800" b="1" dirty="0">
                <a:solidFill>
                  <a:schemeClr val="accent1">
                    <a:lumMod val="75000"/>
                  </a:schemeClr>
                </a:solidFill>
              </a:rPr>
              <a:t>.000 – </a:t>
            </a:r>
            <a:r>
              <a:rPr lang="en-US" sz="2800" b="1" dirty="0">
                <a:solidFill>
                  <a:schemeClr val="accent1">
                    <a:lumMod val="75000"/>
                  </a:schemeClr>
                </a:solidFill>
              </a:rPr>
              <a:t>6</a:t>
            </a:r>
            <a:r>
              <a:rPr lang="el-GR" sz="2800" b="1" dirty="0">
                <a:solidFill>
                  <a:schemeClr val="accent1">
                    <a:lumMod val="75000"/>
                  </a:schemeClr>
                </a:solidFill>
              </a:rPr>
              <a:t>.000</a:t>
            </a:r>
            <a:r>
              <a:rPr lang="en-US" sz="2800" b="1" dirty="0">
                <a:solidFill>
                  <a:schemeClr val="accent1">
                    <a:lumMod val="75000"/>
                  </a:schemeClr>
                </a:solidFill>
              </a:rPr>
              <a:t> WORDS</a:t>
            </a:r>
            <a:r>
              <a:rPr lang="el-GR" sz="2800" b="1" dirty="0">
                <a:solidFill>
                  <a:schemeClr val="accent1">
                    <a:lumMod val="75000"/>
                  </a:schemeClr>
                </a:solidFill>
              </a:rPr>
              <a:t> (</a:t>
            </a:r>
            <a:r>
              <a:rPr lang="en-US" sz="2800" b="1" dirty="0">
                <a:solidFill>
                  <a:schemeClr val="accent1">
                    <a:lumMod val="75000"/>
                  </a:schemeClr>
                </a:solidFill>
              </a:rPr>
              <a:t>incl. footnotes</a:t>
            </a:r>
            <a:r>
              <a:rPr lang="el-GR" sz="2800" b="1" dirty="0">
                <a:solidFill>
                  <a:schemeClr val="accent1">
                    <a:lumMod val="75000"/>
                  </a:schemeClr>
                </a:solidFill>
              </a:rPr>
              <a:t> – </a:t>
            </a:r>
            <a:r>
              <a:rPr lang="en-US" sz="2800" b="1" dirty="0">
                <a:solidFill>
                  <a:schemeClr val="accent1">
                    <a:lumMod val="75000"/>
                  </a:schemeClr>
                </a:solidFill>
              </a:rPr>
              <a:t>app. </a:t>
            </a:r>
            <a:r>
              <a:rPr lang="el-GR" sz="2800" b="1" dirty="0">
                <a:solidFill>
                  <a:schemeClr val="accent1">
                    <a:lumMod val="75000"/>
                  </a:schemeClr>
                </a:solidFill>
              </a:rPr>
              <a:t>15% </a:t>
            </a:r>
            <a:r>
              <a:rPr lang="en-US" sz="2800" b="1" dirty="0">
                <a:solidFill>
                  <a:schemeClr val="accent1">
                    <a:lumMod val="75000"/>
                  </a:schemeClr>
                </a:solidFill>
              </a:rPr>
              <a:t>of the total words</a:t>
            </a:r>
            <a:r>
              <a:rPr lang="el-GR" sz="2800" b="1" dirty="0">
                <a:solidFill>
                  <a:schemeClr val="accent1">
                    <a:lumMod val="75000"/>
                  </a:schemeClr>
                </a:solidFill>
              </a:rPr>
              <a:t>)</a:t>
            </a:r>
          </a:p>
          <a:p>
            <a:pPr algn="just">
              <a:lnSpc>
                <a:spcPct val="100000"/>
              </a:lnSpc>
              <a:spcBef>
                <a:spcPts val="0"/>
              </a:spcBef>
            </a:pPr>
            <a:endParaRPr lang="el-GR" sz="2800" b="1" dirty="0">
              <a:solidFill>
                <a:schemeClr val="accent1">
                  <a:lumMod val="75000"/>
                </a:schemeClr>
              </a:solidFill>
            </a:endParaRPr>
          </a:p>
          <a:p>
            <a:pPr algn="just">
              <a:lnSpc>
                <a:spcPct val="100000"/>
              </a:lnSpc>
              <a:spcBef>
                <a:spcPts val="0"/>
              </a:spcBef>
            </a:pPr>
            <a:r>
              <a:rPr lang="en-US" sz="2800" b="1" dirty="0">
                <a:solidFill>
                  <a:srgbClr val="C00000"/>
                </a:solidFill>
              </a:rPr>
              <a:t>TEXT</a:t>
            </a:r>
            <a:r>
              <a:rPr lang="en-US" sz="2800" b="1" dirty="0">
                <a:solidFill>
                  <a:schemeClr val="accent1">
                    <a:lumMod val="75000"/>
                  </a:schemeClr>
                </a:solidFill>
              </a:rPr>
              <a:t> </a:t>
            </a:r>
            <a:r>
              <a:rPr lang="en-US" sz="2800" b="1" dirty="0">
                <a:solidFill>
                  <a:schemeClr val="accent1">
                    <a:lumMod val="75000"/>
                  </a:schemeClr>
                </a:solidFill>
                <a:sym typeface="Wingdings" pitchFamily="2" charset="2"/>
              </a:rPr>
              <a:t> space</a:t>
            </a:r>
            <a:r>
              <a:rPr lang="el-GR" sz="2800" b="1" dirty="0">
                <a:solidFill>
                  <a:schemeClr val="accent1">
                    <a:lumMod val="75000"/>
                  </a:schemeClr>
                </a:solidFill>
                <a:sym typeface="Wingdings" pitchFamily="2" charset="2"/>
              </a:rPr>
              <a:t> 1,5, </a:t>
            </a:r>
            <a:r>
              <a:rPr lang="en-US" sz="2800" b="1" dirty="0">
                <a:solidFill>
                  <a:schemeClr val="accent1">
                    <a:lumMod val="75000"/>
                  </a:schemeClr>
                </a:solidFill>
                <a:sym typeface="Wingdings" pitchFamily="2" charset="2"/>
              </a:rPr>
              <a:t>font </a:t>
            </a:r>
            <a:r>
              <a:rPr lang="el-GR" sz="2800" b="1" dirty="0">
                <a:solidFill>
                  <a:schemeClr val="accent1">
                    <a:lumMod val="75000"/>
                  </a:schemeClr>
                </a:solidFill>
                <a:sym typeface="Wingdings" pitchFamily="2" charset="2"/>
              </a:rPr>
              <a:t>Α</a:t>
            </a:r>
            <a:r>
              <a:rPr lang="en-US" sz="2800" b="1" dirty="0">
                <a:solidFill>
                  <a:schemeClr val="accent1">
                    <a:lumMod val="75000"/>
                  </a:schemeClr>
                </a:solidFill>
                <a:sym typeface="Wingdings" pitchFamily="2" charset="2"/>
              </a:rPr>
              <a:t>rial or</a:t>
            </a:r>
            <a:r>
              <a:rPr lang="el-GR" sz="2800" b="1" dirty="0">
                <a:solidFill>
                  <a:schemeClr val="accent1">
                    <a:lumMod val="75000"/>
                  </a:schemeClr>
                </a:solidFill>
                <a:sym typeface="Wingdings" pitchFamily="2" charset="2"/>
              </a:rPr>
              <a:t> Τ</a:t>
            </a:r>
            <a:r>
              <a:rPr lang="en-US" sz="2800" b="1" dirty="0" err="1">
                <a:solidFill>
                  <a:schemeClr val="accent1">
                    <a:lumMod val="75000"/>
                  </a:schemeClr>
                </a:solidFill>
                <a:sym typeface="Wingdings" pitchFamily="2" charset="2"/>
              </a:rPr>
              <a:t>ms</a:t>
            </a:r>
            <a:r>
              <a:rPr lang="en-US" sz="2800" b="1" dirty="0">
                <a:solidFill>
                  <a:schemeClr val="accent1">
                    <a:lumMod val="75000"/>
                  </a:schemeClr>
                </a:solidFill>
                <a:sym typeface="Wingdings" pitchFamily="2" charset="2"/>
              </a:rPr>
              <a:t> New Roman, 12΄</a:t>
            </a:r>
            <a:endParaRPr lang="el-GR" sz="2800" b="1" dirty="0">
              <a:solidFill>
                <a:schemeClr val="accent1">
                  <a:lumMod val="75000"/>
                </a:schemeClr>
              </a:solidFill>
              <a:sym typeface="Wingdings" pitchFamily="2" charset="2"/>
            </a:endParaRPr>
          </a:p>
          <a:p>
            <a:pPr algn="just">
              <a:lnSpc>
                <a:spcPct val="100000"/>
              </a:lnSpc>
              <a:spcBef>
                <a:spcPts val="0"/>
              </a:spcBef>
            </a:pPr>
            <a:endParaRPr lang="el-GR" sz="2800" b="1" dirty="0">
              <a:solidFill>
                <a:schemeClr val="accent1">
                  <a:lumMod val="75000"/>
                </a:schemeClr>
              </a:solidFill>
              <a:sym typeface="Wingdings" pitchFamily="2" charset="2"/>
            </a:endParaRPr>
          </a:p>
          <a:p>
            <a:pPr algn="just">
              <a:lnSpc>
                <a:spcPct val="100000"/>
              </a:lnSpc>
              <a:spcBef>
                <a:spcPts val="0"/>
              </a:spcBef>
            </a:pPr>
            <a:r>
              <a:rPr lang="en-US" sz="2800" b="1" dirty="0">
                <a:solidFill>
                  <a:srgbClr val="C00000"/>
                </a:solidFill>
                <a:sym typeface="Wingdings" pitchFamily="2" charset="2"/>
              </a:rPr>
              <a:t>FOOTNOTES </a:t>
            </a:r>
            <a:r>
              <a:rPr lang="el-GR" sz="2800" b="1" dirty="0">
                <a:solidFill>
                  <a:schemeClr val="accent1">
                    <a:lumMod val="75000"/>
                  </a:schemeClr>
                </a:solidFill>
                <a:sym typeface="Wingdings" pitchFamily="2" charset="2"/>
              </a:rPr>
              <a:t> </a:t>
            </a:r>
            <a:r>
              <a:rPr lang="en-US" sz="2800" b="1" dirty="0">
                <a:solidFill>
                  <a:schemeClr val="accent1">
                    <a:lumMod val="75000"/>
                  </a:schemeClr>
                </a:solidFill>
                <a:sym typeface="Wingdings" pitchFamily="2" charset="2"/>
              </a:rPr>
              <a:t>Single space</a:t>
            </a:r>
            <a:r>
              <a:rPr lang="el-GR" sz="2800" b="1" dirty="0">
                <a:solidFill>
                  <a:schemeClr val="accent1">
                    <a:lumMod val="75000"/>
                  </a:schemeClr>
                </a:solidFill>
                <a:sym typeface="Wingdings" pitchFamily="2" charset="2"/>
              </a:rPr>
              <a:t>, </a:t>
            </a:r>
            <a:r>
              <a:rPr lang="en-US" sz="2800" b="1" dirty="0">
                <a:solidFill>
                  <a:schemeClr val="accent1">
                    <a:lumMod val="75000"/>
                  </a:schemeClr>
                </a:solidFill>
                <a:sym typeface="Wingdings" pitchFamily="2" charset="2"/>
              </a:rPr>
              <a:t>font </a:t>
            </a:r>
            <a:r>
              <a:rPr lang="el-GR" sz="2800" b="1" dirty="0">
                <a:solidFill>
                  <a:schemeClr val="accent1">
                    <a:lumMod val="75000"/>
                  </a:schemeClr>
                </a:solidFill>
                <a:sym typeface="Wingdings" pitchFamily="2" charset="2"/>
              </a:rPr>
              <a:t>Α</a:t>
            </a:r>
            <a:r>
              <a:rPr lang="en-US" sz="2800" b="1" dirty="0">
                <a:solidFill>
                  <a:schemeClr val="accent1">
                    <a:lumMod val="75000"/>
                  </a:schemeClr>
                </a:solidFill>
                <a:sym typeface="Wingdings" pitchFamily="2" charset="2"/>
              </a:rPr>
              <a:t>rial or</a:t>
            </a:r>
            <a:r>
              <a:rPr lang="el-GR" sz="2800" b="1" dirty="0">
                <a:solidFill>
                  <a:schemeClr val="accent1">
                    <a:lumMod val="75000"/>
                  </a:schemeClr>
                </a:solidFill>
                <a:sym typeface="Wingdings" pitchFamily="2" charset="2"/>
              </a:rPr>
              <a:t> Τ</a:t>
            </a:r>
            <a:r>
              <a:rPr lang="en-US" sz="2800" b="1" dirty="0" err="1">
                <a:solidFill>
                  <a:schemeClr val="accent1">
                    <a:lumMod val="75000"/>
                  </a:schemeClr>
                </a:solidFill>
                <a:sym typeface="Wingdings" pitchFamily="2" charset="2"/>
              </a:rPr>
              <a:t>ms</a:t>
            </a:r>
            <a:r>
              <a:rPr lang="en-US" sz="2800" b="1" dirty="0">
                <a:solidFill>
                  <a:schemeClr val="accent1">
                    <a:lumMod val="75000"/>
                  </a:schemeClr>
                </a:solidFill>
                <a:sym typeface="Wingdings" pitchFamily="2" charset="2"/>
              </a:rPr>
              <a:t> New Roman, 10΄</a:t>
            </a:r>
            <a:endParaRPr lang="el-GR" sz="2800" b="1" dirty="0">
              <a:solidFill>
                <a:schemeClr val="accent1">
                  <a:lumMod val="75000"/>
                </a:schemeClr>
              </a:solidFill>
              <a:sym typeface="Wingdings" pitchFamily="2" charset="2"/>
            </a:endParaRPr>
          </a:p>
          <a:p>
            <a:pPr algn="just">
              <a:lnSpc>
                <a:spcPct val="100000"/>
              </a:lnSpc>
              <a:spcBef>
                <a:spcPts val="0"/>
              </a:spcBef>
            </a:pPr>
            <a:endParaRPr lang="el-GR" b="1" dirty="0">
              <a:solidFill>
                <a:schemeClr val="accent1">
                  <a:lumMod val="75000"/>
                </a:schemeClr>
              </a:solidFill>
            </a:endParaRPr>
          </a:p>
          <a:p>
            <a:pPr algn="just">
              <a:lnSpc>
                <a:spcPct val="100000"/>
              </a:lnSpc>
              <a:spcBef>
                <a:spcPts val="0"/>
              </a:spcBef>
            </a:pPr>
            <a:endParaRPr lang="el-GR" dirty="0"/>
          </a:p>
          <a:p>
            <a:pPr algn="just">
              <a:lnSpc>
                <a:spcPct val="100000"/>
              </a:lnSpc>
              <a:spcBef>
                <a:spcPts val="0"/>
              </a:spcBef>
            </a:pPr>
            <a:endParaRPr lang="el-GR" dirty="0"/>
          </a:p>
        </p:txBody>
      </p:sp>
    </p:spTree>
    <p:extLst>
      <p:ext uri="{BB962C8B-B14F-4D97-AF65-F5344CB8AC3E}">
        <p14:creationId xmlns:p14="http://schemas.microsoft.com/office/powerpoint/2010/main" val="2002974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CEE664A-C94B-FD40-A95B-B7C7853B3835}"/>
              </a:ext>
            </a:extLst>
          </p:cNvPr>
          <p:cNvSpPr>
            <a:spLocks noGrp="1"/>
          </p:cNvSpPr>
          <p:nvPr>
            <p:ph type="subTitle" idx="1"/>
          </p:nvPr>
        </p:nvSpPr>
        <p:spPr>
          <a:xfrm>
            <a:off x="1524000" y="609599"/>
            <a:ext cx="9144000" cy="5770179"/>
          </a:xfrm>
        </p:spPr>
        <p:txBody>
          <a:bodyPr>
            <a:normAutofit fontScale="92500" lnSpcReduction="20000"/>
          </a:bodyPr>
          <a:lstStyle/>
          <a:p>
            <a:endParaRPr lang="el-GR" dirty="0"/>
          </a:p>
          <a:p>
            <a:r>
              <a:rPr lang="en-US" b="1" dirty="0">
                <a:solidFill>
                  <a:srgbClr val="C00000"/>
                </a:solidFill>
              </a:rPr>
              <a:t>DRAFTING PROCESS</a:t>
            </a:r>
            <a:endParaRPr lang="en-GR" dirty="0">
              <a:solidFill>
                <a:srgbClr val="C00000"/>
              </a:solidFill>
            </a:endParaRPr>
          </a:p>
          <a:p>
            <a:r>
              <a:rPr lang="el-GR" dirty="0"/>
              <a:t> </a:t>
            </a:r>
            <a:endParaRPr lang="en-GR" dirty="0"/>
          </a:p>
          <a:p>
            <a:pPr algn="just">
              <a:lnSpc>
                <a:spcPct val="120000"/>
              </a:lnSpc>
              <a:spcBef>
                <a:spcPts val="0"/>
              </a:spcBef>
            </a:pPr>
            <a:r>
              <a:rPr lang="el-GR" dirty="0">
                <a:solidFill>
                  <a:schemeClr val="accent1">
                    <a:lumMod val="75000"/>
                  </a:schemeClr>
                </a:solidFill>
              </a:rPr>
              <a:t>1) </a:t>
            </a:r>
            <a:r>
              <a:rPr lang="en-US" dirty="0">
                <a:solidFill>
                  <a:schemeClr val="accent1">
                    <a:lumMod val="75000"/>
                  </a:schemeClr>
                </a:solidFill>
              </a:rPr>
              <a:t>SELECTION OF THE SUBJECT</a:t>
            </a:r>
            <a:r>
              <a:rPr lang="el-GR" dirty="0">
                <a:solidFill>
                  <a:schemeClr val="accent1">
                    <a:lumMod val="75000"/>
                  </a:schemeClr>
                </a:solidFill>
              </a:rPr>
              <a:t> (</a:t>
            </a:r>
            <a:r>
              <a:rPr lang="en-US" dirty="0">
                <a:solidFill>
                  <a:schemeClr val="accent1">
                    <a:lumMod val="75000"/>
                  </a:schemeClr>
                </a:solidFill>
              </a:rPr>
              <a:t>identifying the problem on a  provisional basis</a:t>
            </a:r>
            <a:r>
              <a:rPr lang="el-GR" dirty="0">
                <a:solidFill>
                  <a:schemeClr val="accent1">
                    <a:lumMod val="75000"/>
                  </a:schemeClr>
                </a:solidFill>
              </a:rPr>
              <a:t>)</a:t>
            </a:r>
            <a:endParaRPr lang="en-GR" dirty="0">
              <a:solidFill>
                <a:schemeClr val="accent1">
                  <a:lumMod val="75000"/>
                </a:schemeClr>
              </a:solidFill>
            </a:endParaRPr>
          </a:p>
          <a:p>
            <a:pPr algn="just">
              <a:lnSpc>
                <a:spcPct val="120000"/>
              </a:lnSpc>
              <a:spcBef>
                <a:spcPts val="0"/>
              </a:spcBef>
            </a:pPr>
            <a:r>
              <a:rPr lang="el-GR" dirty="0">
                <a:solidFill>
                  <a:schemeClr val="accent1">
                    <a:lumMod val="75000"/>
                  </a:schemeClr>
                </a:solidFill>
              </a:rPr>
              <a:t> </a:t>
            </a:r>
            <a:endParaRPr lang="en-GR" dirty="0">
              <a:solidFill>
                <a:schemeClr val="accent1">
                  <a:lumMod val="75000"/>
                </a:schemeClr>
              </a:solidFill>
            </a:endParaRPr>
          </a:p>
          <a:p>
            <a:pPr algn="just">
              <a:lnSpc>
                <a:spcPct val="120000"/>
              </a:lnSpc>
              <a:spcBef>
                <a:spcPts val="0"/>
              </a:spcBef>
            </a:pPr>
            <a:r>
              <a:rPr lang="el-GR" dirty="0">
                <a:solidFill>
                  <a:schemeClr val="accent1">
                    <a:lumMod val="75000"/>
                  </a:schemeClr>
                </a:solidFill>
              </a:rPr>
              <a:t>2) </a:t>
            </a:r>
            <a:r>
              <a:rPr lang="en-US" dirty="0">
                <a:solidFill>
                  <a:schemeClr val="accent1">
                    <a:lumMod val="75000"/>
                  </a:schemeClr>
                </a:solidFill>
              </a:rPr>
              <a:t>FIRST CLARIFICATION</a:t>
            </a:r>
            <a:r>
              <a:rPr lang="el-GR" dirty="0">
                <a:solidFill>
                  <a:schemeClr val="accent1">
                    <a:lumMod val="75000"/>
                  </a:schemeClr>
                </a:solidFill>
              </a:rPr>
              <a:t> – </a:t>
            </a:r>
            <a:r>
              <a:rPr lang="en-US" dirty="0">
                <a:solidFill>
                  <a:schemeClr val="accent1">
                    <a:lumMod val="75000"/>
                  </a:schemeClr>
                </a:solidFill>
              </a:rPr>
              <a:t>FIRST REFINEMENT</a:t>
            </a:r>
            <a:r>
              <a:rPr lang="el-GR" dirty="0">
                <a:solidFill>
                  <a:schemeClr val="accent1">
                    <a:lumMod val="75000"/>
                  </a:schemeClr>
                </a:solidFill>
              </a:rPr>
              <a:t> </a:t>
            </a:r>
            <a:r>
              <a:rPr lang="fr-FR" dirty="0">
                <a:solidFill>
                  <a:schemeClr val="accent1">
                    <a:lumMod val="75000"/>
                  </a:schemeClr>
                </a:solidFill>
                <a:sym typeface="Wingdings" pitchFamily="2" charset="2"/>
              </a:rPr>
              <a:t></a:t>
            </a:r>
            <a:r>
              <a:rPr lang="el-GR" dirty="0">
                <a:solidFill>
                  <a:schemeClr val="accent1">
                    <a:lumMod val="75000"/>
                  </a:schemeClr>
                </a:solidFill>
              </a:rPr>
              <a:t> </a:t>
            </a:r>
            <a:r>
              <a:rPr lang="en-US" dirty="0">
                <a:solidFill>
                  <a:schemeClr val="accent1">
                    <a:lumMod val="75000"/>
                  </a:schemeClr>
                </a:solidFill>
              </a:rPr>
              <a:t>IDENTIFYING THE PB #</a:t>
            </a:r>
            <a:r>
              <a:rPr lang="el-GR" dirty="0">
                <a:solidFill>
                  <a:schemeClr val="accent1">
                    <a:lumMod val="75000"/>
                  </a:schemeClr>
                </a:solidFill>
              </a:rPr>
              <a:t> Ι</a:t>
            </a:r>
            <a:r>
              <a:rPr lang="en-US" dirty="0">
                <a:solidFill>
                  <a:schemeClr val="accent1">
                    <a:lumMod val="75000"/>
                  </a:schemeClr>
                </a:solidFill>
              </a:rPr>
              <a:t>, </a:t>
            </a:r>
            <a:r>
              <a:rPr lang="el-GR" dirty="0">
                <a:solidFill>
                  <a:schemeClr val="accent1">
                    <a:lumMod val="75000"/>
                  </a:schemeClr>
                </a:solidFill>
              </a:rPr>
              <a:t> </a:t>
            </a:r>
            <a:r>
              <a:rPr lang="en-US" dirty="0">
                <a:solidFill>
                  <a:schemeClr val="accent1">
                    <a:lumMod val="75000"/>
                  </a:schemeClr>
                </a:solidFill>
              </a:rPr>
              <a:t>WORK PLAN</a:t>
            </a:r>
            <a:endParaRPr lang="en-GR" dirty="0">
              <a:solidFill>
                <a:schemeClr val="accent1">
                  <a:lumMod val="75000"/>
                </a:schemeClr>
              </a:solidFill>
            </a:endParaRPr>
          </a:p>
          <a:p>
            <a:pPr algn="just">
              <a:lnSpc>
                <a:spcPct val="120000"/>
              </a:lnSpc>
              <a:spcBef>
                <a:spcPts val="0"/>
              </a:spcBef>
            </a:pPr>
            <a:r>
              <a:rPr lang="el-GR" dirty="0">
                <a:solidFill>
                  <a:schemeClr val="accent1">
                    <a:lumMod val="75000"/>
                  </a:schemeClr>
                </a:solidFill>
              </a:rPr>
              <a:t>  </a:t>
            </a:r>
            <a:endParaRPr lang="en-GR" dirty="0">
              <a:solidFill>
                <a:schemeClr val="accent1">
                  <a:lumMod val="75000"/>
                </a:schemeClr>
              </a:solidFill>
            </a:endParaRPr>
          </a:p>
          <a:p>
            <a:pPr algn="just">
              <a:lnSpc>
                <a:spcPct val="120000"/>
              </a:lnSpc>
              <a:spcBef>
                <a:spcPts val="0"/>
              </a:spcBef>
            </a:pPr>
            <a:r>
              <a:rPr lang="el-GR" dirty="0">
                <a:solidFill>
                  <a:schemeClr val="accent1">
                    <a:lumMod val="75000"/>
                  </a:schemeClr>
                </a:solidFill>
              </a:rPr>
              <a:t>3) </a:t>
            </a:r>
            <a:r>
              <a:rPr lang="en-US" dirty="0">
                <a:solidFill>
                  <a:schemeClr val="accent1">
                    <a:lumMod val="75000"/>
                  </a:schemeClr>
                </a:solidFill>
              </a:rPr>
              <a:t>RESEARCH</a:t>
            </a:r>
            <a:r>
              <a:rPr lang="el-GR" dirty="0">
                <a:solidFill>
                  <a:schemeClr val="accent1">
                    <a:lumMod val="75000"/>
                  </a:schemeClr>
                </a:solidFill>
              </a:rPr>
              <a:t> </a:t>
            </a:r>
            <a:r>
              <a:rPr lang="fr-FR" dirty="0">
                <a:solidFill>
                  <a:schemeClr val="accent1">
                    <a:lumMod val="75000"/>
                  </a:schemeClr>
                </a:solidFill>
                <a:sym typeface="Wingdings" pitchFamily="2" charset="2"/>
              </a:rPr>
              <a:t></a:t>
            </a:r>
            <a:r>
              <a:rPr lang="el-GR" dirty="0">
                <a:solidFill>
                  <a:schemeClr val="accent1">
                    <a:lumMod val="75000"/>
                  </a:schemeClr>
                </a:solidFill>
              </a:rPr>
              <a:t> </a:t>
            </a:r>
            <a:r>
              <a:rPr lang="en-US" dirty="0">
                <a:solidFill>
                  <a:schemeClr val="accent1">
                    <a:lumMod val="75000"/>
                  </a:schemeClr>
                </a:solidFill>
              </a:rPr>
              <a:t>Books, papers, field research</a:t>
            </a:r>
            <a:r>
              <a:rPr lang="el-GR" dirty="0">
                <a:solidFill>
                  <a:schemeClr val="accent1">
                    <a:lumMod val="75000"/>
                  </a:schemeClr>
                </a:solidFill>
              </a:rPr>
              <a:t>. </a:t>
            </a:r>
            <a:r>
              <a:rPr lang="en-US" dirty="0">
                <a:solidFill>
                  <a:schemeClr val="accent1">
                    <a:lumMod val="75000"/>
                  </a:schemeClr>
                </a:solidFill>
              </a:rPr>
              <a:t>Traditional research (library) – digital/online research</a:t>
            </a:r>
            <a:r>
              <a:rPr lang="el-GR" dirty="0">
                <a:solidFill>
                  <a:schemeClr val="accent1">
                    <a:lumMod val="75000"/>
                  </a:schemeClr>
                </a:solidFill>
              </a:rPr>
              <a:t> </a:t>
            </a:r>
            <a:r>
              <a:rPr lang="fr-FR" dirty="0">
                <a:solidFill>
                  <a:schemeClr val="accent1">
                    <a:lumMod val="75000"/>
                  </a:schemeClr>
                </a:solidFill>
                <a:sym typeface="Wingdings" pitchFamily="2" charset="2"/>
              </a:rPr>
              <a:t></a:t>
            </a:r>
            <a:r>
              <a:rPr lang="el-GR" dirty="0">
                <a:solidFill>
                  <a:schemeClr val="accent1">
                    <a:lumMod val="75000"/>
                  </a:schemeClr>
                </a:solidFill>
              </a:rPr>
              <a:t> </a:t>
            </a:r>
            <a:r>
              <a:rPr lang="en-US" dirty="0">
                <a:solidFill>
                  <a:schemeClr val="accent1">
                    <a:lumMod val="75000"/>
                  </a:schemeClr>
                </a:solidFill>
              </a:rPr>
              <a:t>Amendment of I.T.P. # I</a:t>
            </a:r>
            <a:endParaRPr lang="en-GR" dirty="0">
              <a:solidFill>
                <a:schemeClr val="accent1">
                  <a:lumMod val="75000"/>
                </a:schemeClr>
              </a:solidFill>
            </a:endParaRPr>
          </a:p>
          <a:p>
            <a:pPr algn="just">
              <a:lnSpc>
                <a:spcPct val="120000"/>
              </a:lnSpc>
              <a:spcBef>
                <a:spcPts val="0"/>
              </a:spcBef>
            </a:pPr>
            <a:r>
              <a:rPr lang="el-GR" dirty="0">
                <a:solidFill>
                  <a:schemeClr val="accent1">
                    <a:lumMod val="75000"/>
                  </a:schemeClr>
                </a:solidFill>
              </a:rPr>
              <a:t> </a:t>
            </a:r>
            <a:endParaRPr lang="en-GR" dirty="0">
              <a:solidFill>
                <a:schemeClr val="accent1">
                  <a:lumMod val="75000"/>
                </a:schemeClr>
              </a:solidFill>
            </a:endParaRPr>
          </a:p>
          <a:p>
            <a:pPr algn="just">
              <a:lnSpc>
                <a:spcPct val="120000"/>
              </a:lnSpc>
              <a:spcBef>
                <a:spcPts val="0"/>
              </a:spcBef>
            </a:pPr>
            <a:r>
              <a:rPr lang="el-GR" dirty="0">
                <a:solidFill>
                  <a:schemeClr val="accent1">
                    <a:lumMod val="75000"/>
                  </a:schemeClr>
                </a:solidFill>
              </a:rPr>
              <a:t>4) </a:t>
            </a:r>
            <a:r>
              <a:rPr lang="en-US" dirty="0">
                <a:solidFill>
                  <a:schemeClr val="accent1">
                    <a:lumMod val="75000"/>
                  </a:schemeClr>
                </a:solidFill>
              </a:rPr>
              <a:t>RESEARCH</a:t>
            </a:r>
            <a:r>
              <a:rPr lang="el-GR" dirty="0">
                <a:solidFill>
                  <a:schemeClr val="accent1">
                    <a:lumMod val="75000"/>
                  </a:schemeClr>
                </a:solidFill>
              </a:rPr>
              <a:t> </a:t>
            </a:r>
            <a:r>
              <a:rPr lang="fr-FR" dirty="0">
                <a:solidFill>
                  <a:schemeClr val="accent1">
                    <a:lumMod val="75000"/>
                  </a:schemeClr>
                </a:solidFill>
                <a:sym typeface="Wingdings" pitchFamily="2" charset="2"/>
              </a:rPr>
              <a:t></a:t>
            </a:r>
            <a:r>
              <a:rPr lang="el-GR" dirty="0">
                <a:solidFill>
                  <a:schemeClr val="accent1">
                    <a:lumMod val="75000"/>
                  </a:schemeClr>
                </a:solidFill>
              </a:rPr>
              <a:t> </a:t>
            </a:r>
            <a:r>
              <a:rPr lang="en-US" dirty="0">
                <a:solidFill>
                  <a:schemeClr val="accent1">
                    <a:lumMod val="75000"/>
                  </a:schemeClr>
                </a:solidFill>
              </a:rPr>
              <a:t>On material and “in the head”</a:t>
            </a:r>
            <a:r>
              <a:rPr lang="el-GR" dirty="0">
                <a:solidFill>
                  <a:schemeClr val="accent1">
                    <a:lumMod val="75000"/>
                  </a:schemeClr>
                </a:solidFill>
              </a:rPr>
              <a:t> </a:t>
            </a:r>
            <a:r>
              <a:rPr lang="fr-FR" dirty="0">
                <a:solidFill>
                  <a:schemeClr val="accent1">
                    <a:lumMod val="75000"/>
                  </a:schemeClr>
                </a:solidFill>
                <a:sym typeface="Wingdings" pitchFamily="2" charset="2"/>
              </a:rPr>
              <a:t></a:t>
            </a:r>
            <a:r>
              <a:rPr lang="el-GR" dirty="0">
                <a:solidFill>
                  <a:schemeClr val="accent1">
                    <a:lumMod val="75000"/>
                  </a:schemeClr>
                </a:solidFill>
              </a:rPr>
              <a:t> </a:t>
            </a:r>
            <a:r>
              <a:rPr lang="en-US" dirty="0">
                <a:solidFill>
                  <a:schemeClr val="accent1">
                    <a:lumMod val="75000"/>
                  </a:schemeClr>
                </a:solidFill>
              </a:rPr>
              <a:t>Taking notes on ideas, draft ideas, draft structure. Taking notes from material, with provisional titles. This phase leads to </a:t>
            </a:r>
            <a:r>
              <a:rPr lang="el-GR" dirty="0">
                <a:solidFill>
                  <a:schemeClr val="accent1">
                    <a:lumMod val="75000"/>
                  </a:schemeClr>
                </a:solidFill>
                <a:sym typeface="Wingdings" pitchFamily="2" charset="2"/>
              </a:rPr>
              <a:t></a:t>
            </a:r>
            <a:endParaRPr lang="en-GR" dirty="0">
              <a:solidFill>
                <a:schemeClr val="accent1">
                  <a:lumMod val="75000"/>
                </a:schemeClr>
              </a:solidFill>
            </a:endParaRPr>
          </a:p>
          <a:p>
            <a:pPr algn="just">
              <a:lnSpc>
                <a:spcPct val="120000"/>
              </a:lnSpc>
              <a:spcBef>
                <a:spcPts val="0"/>
              </a:spcBef>
            </a:pPr>
            <a:r>
              <a:rPr lang="el-GR" dirty="0">
                <a:solidFill>
                  <a:schemeClr val="accent1">
                    <a:lumMod val="75000"/>
                  </a:schemeClr>
                </a:solidFill>
              </a:rPr>
              <a:t> </a:t>
            </a:r>
            <a:endParaRPr lang="en-GR" dirty="0">
              <a:solidFill>
                <a:schemeClr val="accent1">
                  <a:lumMod val="75000"/>
                </a:schemeClr>
              </a:solidFill>
            </a:endParaRPr>
          </a:p>
          <a:p>
            <a:pPr algn="just">
              <a:lnSpc>
                <a:spcPct val="120000"/>
              </a:lnSpc>
              <a:spcBef>
                <a:spcPts val="0"/>
              </a:spcBef>
            </a:pPr>
            <a:r>
              <a:rPr lang="el-GR" b="1" dirty="0">
                <a:solidFill>
                  <a:schemeClr val="accent1">
                    <a:lumMod val="75000"/>
                  </a:schemeClr>
                </a:solidFill>
              </a:rPr>
              <a:t>5) </a:t>
            </a:r>
            <a:r>
              <a:rPr lang="en-US" b="1" dirty="0">
                <a:solidFill>
                  <a:schemeClr val="accent1">
                    <a:lumMod val="75000"/>
                  </a:schemeClr>
                </a:solidFill>
              </a:rPr>
              <a:t>IDENTIFYING THE PB #</a:t>
            </a:r>
            <a:r>
              <a:rPr lang="el-GR" b="1" dirty="0">
                <a:solidFill>
                  <a:schemeClr val="accent1">
                    <a:lumMod val="75000"/>
                  </a:schemeClr>
                </a:solidFill>
              </a:rPr>
              <a:t> </a:t>
            </a:r>
            <a:r>
              <a:rPr lang="en-US" b="1" dirty="0">
                <a:solidFill>
                  <a:schemeClr val="accent1">
                    <a:lumMod val="75000"/>
                  </a:schemeClr>
                </a:solidFill>
              </a:rPr>
              <a:t>I</a:t>
            </a:r>
            <a:r>
              <a:rPr lang="el-GR" b="1" dirty="0">
                <a:solidFill>
                  <a:schemeClr val="accent1">
                    <a:lumMod val="75000"/>
                  </a:schemeClr>
                </a:solidFill>
              </a:rPr>
              <a:t>Ι</a:t>
            </a:r>
            <a:r>
              <a:rPr lang="en-US" b="1" dirty="0">
                <a:solidFill>
                  <a:schemeClr val="accent1">
                    <a:lumMod val="75000"/>
                  </a:schemeClr>
                </a:solidFill>
              </a:rPr>
              <a:t>, DISSERTATION PLAN</a:t>
            </a:r>
            <a:r>
              <a:rPr lang="el-GR" b="1" dirty="0">
                <a:solidFill>
                  <a:schemeClr val="accent1">
                    <a:lumMod val="75000"/>
                  </a:schemeClr>
                </a:solidFill>
              </a:rPr>
              <a:t>, </a:t>
            </a:r>
            <a:r>
              <a:rPr lang="en-US" b="1" dirty="0">
                <a:solidFill>
                  <a:schemeClr val="accent1">
                    <a:lumMod val="75000"/>
                  </a:schemeClr>
                </a:solidFill>
              </a:rPr>
              <a:t>TEXT OF THE DISSERTATION</a:t>
            </a:r>
            <a:r>
              <a:rPr lang="el-GR" b="1" dirty="0">
                <a:solidFill>
                  <a:schemeClr val="accent1">
                    <a:lumMod val="75000"/>
                  </a:schemeClr>
                </a:solidFill>
              </a:rPr>
              <a:t>! </a:t>
            </a:r>
            <a:endParaRPr lang="en-GR" b="1" dirty="0">
              <a:solidFill>
                <a:schemeClr val="accent1">
                  <a:lumMod val="75000"/>
                </a:schemeClr>
              </a:solidFill>
            </a:endParaRPr>
          </a:p>
        </p:txBody>
      </p:sp>
      <p:sp>
        <p:nvSpPr>
          <p:cNvPr id="6" name="TextBox 5">
            <a:extLst>
              <a:ext uri="{FF2B5EF4-FFF2-40B4-BE49-F238E27FC236}">
                <a16:creationId xmlns:a16="http://schemas.microsoft.com/office/drawing/2014/main" id="{1B6A4101-BD34-CC4C-AB8D-8BCEDF2F0526}"/>
              </a:ext>
            </a:extLst>
          </p:cNvPr>
          <p:cNvSpPr txBox="1"/>
          <p:nvPr/>
        </p:nvSpPr>
        <p:spPr>
          <a:xfrm>
            <a:off x="3297382" y="2743200"/>
            <a:ext cx="184731" cy="369332"/>
          </a:xfrm>
          <a:prstGeom prst="rect">
            <a:avLst/>
          </a:prstGeom>
          <a:noFill/>
        </p:spPr>
        <p:txBody>
          <a:bodyPr wrap="none" rtlCol="0">
            <a:spAutoFit/>
          </a:bodyPr>
          <a:lstStyle/>
          <a:p>
            <a:endParaRPr lang="en-GR" dirty="0"/>
          </a:p>
        </p:txBody>
      </p:sp>
    </p:spTree>
    <p:extLst>
      <p:ext uri="{BB962C8B-B14F-4D97-AF65-F5344CB8AC3E}">
        <p14:creationId xmlns:p14="http://schemas.microsoft.com/office/powerpoint/2010/main" val="1340434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CEE664A-C94B-FD40-A95B-B7C7853B3835}"/>
              </a:ext>
            </a:extLst>
          </p:cNvPr>
          <p:cNvSpPr>
            <a:spLocks noGrp="1"/>
          </p:cNvSpPr>
          <p:nvPr>
            <p:ph type="subTitle" idx="1"/>
          </p:nvPr>
        </p:nvSpPr>
        <p:spPr>
          <a:xfrm>
            <a:off x="1524000" y="268941"/>
            <a:ext cx="9144000" cy="6110837"/>
          </a:xfrm>
        </p:spPr>
        <p:txBody>
          <a:bodyPr>
            <a:normAutofit lnSpcReduction="10000"/>
          </a:bodyPr>
          <a:lstStyle/>
          <a:p>
            <a:endParaRPr lang="el-GR" dirty="0"/>
          </a:p>
          <a:p>
            <a:r>
              <a:rPr lang="en-US" b="1" dirty="0">
                <a:solidFill>
                  <a:srgbClr val="C00000"/>
                </a:solidFill>
              </a:rPr>
              <a:t>DISSERTATION PARTS</a:t>
            </a:r>
            <a:endParaRPr lang="en-GR" dirty="0">
              <a:solidFill>
                <a:srgbClr val="C00000"/>
              </a:solidFill>
            </a:endParaRPr>
          </a:p>
          <a:p>
            <a:r>
              <a:rPr lang="el-GR" dirty="0"/>
              <a:t> </a:t>
            </a:r>
            <a:endParaRPr lang="en-GR" dirty="0"/>
          </a:p>
          <a:p>
            <a:pPr algn="just">
              <a:lnSpc>
                <a:spcPct val="110000"/>
              </a:lnSpc>
              <a:spcBef>
                <a:spcPts val="0"/>
              </a:spcBef>
            </a:pPr>
            <a:r>
              <a:rPr lang="en-US" sz="2600" b="1" dirty="0">
                <a:solidFill>
                  <a:srgbClr val="00B050"/>
                </a:solidFill>
              </a:rPr>
              <a:t>FOREWORD</a:t>
            </a:r>
            <a:r>
              <a:rPr lang="el-GR" sz="2600" b="1" dirty="0">
                <a:solidFill>
                  <a:srgbClr val="00B050"/>
                </a:solidFill>
              </a:rPr>
              <a:t>:</a:t>
            </a:r>
            <a:r>
              <a:rPr lang="el-GR" sz="2600" dirty="0">
                <a:solidFill>
                  <a:srgbClr val="00B050"/>
                </a:solidFill>
              </a:rPr>
              <a:t> </a:t>
            </a:r>
            <a:r>
              <a:rPr lang="en-US" sz="2600" b="1" dirty="0">
                <a:solidFill>
                  <a:schemeClr val="accent1">
                    <a:lumMod val="75000"/>
                  </a:schemeClr>
                </a:solidFill>
              </a:rPr>
              <a:t>Not a part of the dissertation!: </a:t>
            </a:r>
            <a:r>
              <a:rPr lang="en-US" sz="2600" dirty="0">
                <a:solidFill>
                  <a:schemeClr val="accent1">
                    <a:lumMod val="75000"/>
                  </a:schemeClr>
                </a:solidFill>
              </a:rPr>
              <a:t>Ideas and thoughts that come before: Why this dissertation was chosen, which are the challenges, difficulties</a:t>
            </a:r>
            <a:r>
              <a:rPr lang="el-GR" sz="2600" dirty="0">
                <a:solidFill>
                  <a:schemeClr val="accent1">
                    <a:lumMod val="75000"/>
                  </a:schemeClr>
                </a:solidFill>
              </a:rPr>
              <a:t>, </a:t>
            </a:r>
            <a:r>
              <a:rPr lang="en-US" sz="2600" dirty="0">
                <a:solidFill>
                  <a:schemeClr val="accent1">
                    <a:lumMod val="75000"/>
                  </a:schemeClr>
                </a:solidFill>
              </a:rPr>
              <a:t>adversities, points of view chosen, auto-limitations….</a:t>
            </a:r>
            <a:r>
              <a:rPr lang="el-GR" sz="2600" dirty="0">
                <a:solidFill>
                  <a:schemeClr val="accent1">
                    <a:lumMod val="75000"/>
                  </a:schemeClr>
                </a:solidFill>
              </a:rPr>
              <a:t> </a:t>
            </a:r>
            <a:r>
              <a:rPr lang="en-US" sz="2600" dirty="0">
                <a:solidFill>
                  <a:schemeClr val="accent1">
                    <a:lumMod val="75000"/>
                  </a:schemeClr>
                </a:solidFill>
              </a:rPr>
              <a:t>NOT</a:t>
            </a:r>
            <a:r>
              <a:rPr lang="el-GR" sz="2600" dirty="0">
                <a:solidFill>
                  <a:schemeClr val="accent1">
                    <a:lumMod val="75000"/>
                  </a:schemeClr>
                </a:solidFill>
              </a:rPr>
              <a:t> </a:t>
            </a:r>
            <a:r>
              <a:rPr lang="en-US" sz="2600" dirty="0">
                <a:solidFill>
                  <a:schemeClr val="accent1">
                    <a:lumMod val="75000"/>
                  </a:schemeClr>
                </a:solidFill>
              </a:rPr>
              <a:t>MANDATORY TO EXIST!</a:t>
            </a:r>
            <a:endParaRPr lang="en-GR" sz="2600" dirty="0">
              <a:solidFill>
                <a:schemeClr val="accent1">
                  <a:lumMod val="75000"/>
                </a:schemeClr>
              </a:solidFill>
            </a:endParaRPr>
          </a:p>
          <a:p>
            <a:pPr algn="just">
              <a:lnSpc>
                <a:spcPct val="110000"/>
              </a:lnSpc>
              <a:spcBef>
                <a:spcPts val="0"/>
              </a:spcBef>
            </a:pPr>
            <a:r>
              <a:rPr lang="el-GR" sz="2600" dirty="0"/>
              <a:t> </a:t>
            </a:r>
            <a:endParaRPr lang="en-GR" sz="2600" dirty="0"/>
          </a:p>
          <a:p>
            <a:pPr algn="just">
              <a:lnSpc>
                <a:spcPct val="110000"/>
              </a:lnSpc>
              <a:spcBef>
                <a:spcPts val="0"/>
              </a:spcBef>
            </a:pPr>
            <a:r>
              <a:rPr lang="en-US" sz="2600" b="1" dirty="0">
                <a:solidFill>
                  <a:srgbClr val="00B050"/>
                </a:solidFill>
              </a:rPr>
              <a:t>(GENERAL) INTRODUCTION</a:t>
            </a:r>
            <a:r>
              <a:rPr lang="el-GR" sz="2600" b="1">
                <a:solidFill>
                  <a:srgbClr val="00B050"/>
                </a:solidFill>
              </a:rPr>
              <a:t>: </a:t>
            </a:r>
            <a:r>
              <a:rPr lang="en-US" sz="2600">
                <a:solidFill>
                  <a:schemeClr val="accent1">
                    <a:lumMod val="75000"/>
                  </a:schemeClr>
                </a:solidFill>
              </a:rPr>
              <a:t>THIS </a:t>
            </a:r>
            <a:r>
              <a:rPr lang="en-US" sz="2600" dirty="0">
                <a:solidFill>
                  <a:schemeClr val="accent1">
                    <a:lumMod val="75000"/>
                  </a:schemeClr>
                </a:solidFill>
              </a:rPr>
              <a:t>IS PART OF THE DISSERTATION</a:t>
            </a:r>
            <a:r>
              <a:rPr lang="el-GR" sz="2600" dirty="0">
                <a:solidFill>
                  <a:schemeClr val="accent1">
                    <a:lumMod val="75000"/>
                  </a:schemeClr>
                </a:solidFill>
              </a:rPr>
              <a:t>!! </a:t>
            </a:r>
            <a:r>
              <a:rPr lang="en-US" sz="2600" dirty="0">
                <a:solidFill>
                  <a:schemeClr val="accent1">
                    <a:lumMod val="75000"/>
                  </a:schemeClr>
                </a:solidFill>
              </a:rPr>
              <a:t>It is recommended to write it in the end</a:t>
            </a:r>
            <a:r>
              <a:rPr lang="el-GR" sz="2600" dirty="0">
                <a:solidFill>
                  <a:schemeClr val="accent1">
                    <a:lumMod val="75000"/>
                  </a:schemeClr>
                </a:solidFill>
              </a:rPr>
              <a:t>! </a:t>
            </a:r>
            <a:r>
              <a:rPr lang="en-US" sz="2600" dirty="0">
                <a:solidFill>
                  <a:schemeClr val="accent1">
                    <a:lumMod val="75000"/>
                  </a:schemeClr>
                </a:solidFill>
              </a:rPr>
              <a:t>Start with a key phrase, in the heart of the dissertation topic - a “statement”.</a:t>
            </a:r>
            <a:r>
              <a:rPr lang="el-GR" sz="2600" dirty="0">
                <a:solidFill>
                  <a:schemeClr val="accent1">
                    <a:lumMod val="75000"/>
                  </a:schemeClr>
                </a:solidFill>
              </a:rPr>
              <a:t> </a:t>
            </a:r>
            <a:r>
              <a:rPr lang="en-US" sz="2600" b="1" dirty="0">
                <a:solidFill>
                  <a:schemeClr val="accent1">
                    <a:lumMod val="75000"/>
                  </a:schemeClr>
                </a:solidFill>
              </a:rPr>
              <a:t>Content</a:t>
            </a:r>
            <a:r>
              <a:rPr lang="el-GR" sz="2600" b="1" dirty="0">
                <a:solidFill>
                  <a:schemeClr val="accent1">
                    <a:lumMod val="75000"/>
                  </a:schemeClr>
                </a:solidFill>
              </a:rPr>
              <a:t>:</a:t>
            </a:r>
            <a:r>
              <a:rPr lang="el-GR" sz="2600" dirty="0">
                <a:solidFill>
                  <a:schemeClr val="accent1">
                    <a:lumMod val="75000"/>
                  </a:schemeClr>
                </a:solidFill>
              </a:rPr>
              <a:t> </a:t>
            </a:r>
            <a:r>
              <a:rPr lang="en-US" sz="2600" dirty="0">
                <a:solidFill>
                  <a:schemeClr val="accent1">
                    <a:lumMod val="75000"/>
                  </a:schemeClr>
                </a:solidFill>
              </a:rPr>
              <a:t>Basic definitions – any historical elements – clarification of basic notions – refinement of concepts – delimitation of the subject (“what is in, what is out”), Problem identification, preparation/explanation of the main parts.</a:t>
            </a:r>
            <a:endParaRPr lang="en-GR" sz="2600" dirty="0"/>
          </a:p>
        </p:txBody>
      </p:sp>
      <p:sp>
        <p:nvSpPr>
          <p:cNvPr id="6" name="TextBox 5">
            <a:extLst>
              <a:ext uri="{FF2B5EF4-FFF2-40B4-BE49-F238E27FC236}">
                <a16:creationId xmlns:a16="http://schemas.microsoft.com/office/drawing/2014/main" id="{1B6A4101-BD34-CC4C-AB8D-8BCEDF2F0526}"/>
              </a:ext>
            </a:extLst>
          </p:cNvPr>
          <p:cNvSpPr txBox="1"/>
          <p:nvPr/>
        </p:nvSpPr>
        <p:spPr>
          <a:xfrm>
            <a:off x="3297382" y="2743200"/>
            <a:ext cx="184731" cy="369332"/>
          </a:xfrm>
          <a:prstGeom prst="rect">
            <a:avLst/>
          </a:prstGeom>
          <a:noFill/>
        </p:spPr>
        <p:txBody>
          <a:bodyPr wrap="none" rtlCol="0">
            <a:spAutoFit/>
          </a:bodyPr>
          <a:lstStyle/>
          <a:p>
            <a:endParaRPr lang="en-GR" dirty="0"/>
          </a:p>
        </p:txBody>
      </p:sp>
    </p:spTree>
    <p:extLst>
      <p:ext uri="{BB962C8B-B14F-4D97-AF65-F5344CB8AC3E}">
        <p14:creationId xmlns:p14="http://schemas.microsoft.com/office/powerpoint/2010/main" val="968663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CEE664A-C94B-FD40-A95B-B7C7853B3835}"/>
              </a:ext>
            </a:extLst>
          </p:cNvPr>
          <p:cNvSpPr>
            <a:spLocks noGrp="1"/>
          </p:cNvSpPr>
          <p:nvPr>
            <p:ph type="subTitle" idx="1"/>
          </p:nvPr>
        </p:nvSpPr>
        <p:spPr>
          <a:xfrm>
            <a:off x="1524000" y="609599"/>
            <a:ext cx="9144000" cy="5770179"/>
          </a:xfrm>
        </p:spPr>
        <p:txBody>
          <a:bodyPr>
            <a:normAutofit/>
          </a:bodyPr>
          <a:lstStyle/>
          <a:p>
            <a:endParaRPr lang="el-GR" dirty="0"/>
          </a:p>
          <a:p>
            <a:pPr algn="just">
              <a:lnSpc>
                <a:spcPct val="100000"/>
              </a:lnSpc>
              <a:spcBef>
                <a:spcPts val="0"/>
              </a:spcBef>
            </a:pPr>
            <a:r>
              <a:rPr lang="en-US" sz="2600" b="1" dirty="0">
                <a:solidFill>
                  <a:srgbClr val="00B050"/>
                </a:solidFill>
              </a:rPr>
              <a:t>CHAPTERS</a:t>
            </a:r>
            <a:r>
              <a:rPr lang="el-GR" sz="2600" b="1" dirty="0">
                <a:solidFill>
                  <a:srgbClr val="00B050"/>
                </a:solidFill>
              </a:rPr>
              <a:t>:</a:t>
            </a:r>
            <a:r>
              <a:rPr lang="el-GR" sz="2600" b="1" dirty="0"/>
              <a:t> </a:t>
            </a:r>
            <a:r>
              <a:rPr lang="el-GR" sz="2600" b="1" dirty="0">
                <a:solidFill>
                  <a:schemeClr val="accent1">
                    <a:lumMod val="75000"/>
                  </a:schemeClr>
                </a:solidFill>
              </a:rPr>
              <a:t>Α</a:t>
            </a:r>
            <a:r>
              <a:rPr lang="en-US" sz="2600" b="1" dirty="0">
                <a:solidFill>
                  <a:schemeClr val="accent1">
                    <a:lumMod val="75000"/>
                  </a:schemeClr>
                </a:solidFill>
              </a:rPr>
              <a:t>UTONOMOUS MODULES</a:t>
            </a:r>
            <a:r>
              <a:rPr lang="el-GR" sz="2600" b="1" dirty="0">
                <a:solidFill>
                  <a:schemeClr val="accent1">
                    <a:lumMod val="75000"/>
                  </a:schemeClr>
                </a:solidFill>
              </a:rPr>
              <a:t>! </a:t>
            </a:r>
            <a:r>
              <a:rPr lang="en-GB" sz="2600" dirty="0">
                <a:solidFill>
                  <a:schemeClr val="accent1">
                    <a:lumMod val="75000"/>
                  </a:schemeClr>
                </a:solidFill>
              </a:rPr>
              <a:t>There must be symmetry in terms of their size. Should be grouped in “Parts”. They are divided into sub-sections, each of which must have a title.</a:t>
            </a:r>
            <a:r>
              <a:rPr lang="el-GR" sz="2600" dirty="0">
                <a:solidFill>
                  <a:schemeClr val="accent1">
                    <a:lumMod val="75000"/>
                  </a:schemeClr>
                </a:solidFill>
              </a:rPr>
              <a:t> </a:t>
            </a:r>
            <a:r>
              <a:rPr lang="en-US" sz="2600" dirty="0">
                <a:solidFill>
                  <a:schemeClr val="accent1">
                    <a:lumMod val="75000"/>
                  </a:schemeClr>
                </a:solidFill>
              </a:rPr>
              <a:t>Numbering</a:t>
            </a:r>
            <a:r>
              <a:rPr lang="el-GR" sz="2600" dirty="0">
                <a:solidFill>
                  <a:schemeClr val="accent1">
                    <a:lumMod val="75000"/>
                  </a:schemeClr>
                </a:solidFill>
              </a:rPr>
              <a:t> : </a:t>
            </a:r>
            <a:r>
              <a:rPr lang="en-US" sz="2600" dirty="0">
                <a:solidFill>
                  <a:schemeClr val="accent1">
                    <a:lumMod val="75000"/>
                  </a:schemeClr>
                </a:solidFill>
              </a:rPr>
              <a:t>free</a:t>
            </a:r>
            <a:r>
              <a:rPr lang="el-GR" sz="2600" dirty="0">
                <a:solidFill>
                  <a:schemeClr val="accent1">
                    <a:lumMod val="75000"/>
                  </a:schemeClr>
                </a:solidFill>
              </a:rPr>
              <a:t> (</a:t>
            </a:r>
            <a:r>
              <a:rPr lang="en-US" sz="2600" dirty="0">
                <a:solidFill>
                  <a:schemeClr val="accent1">
                    <a:lumMod val="75000"/>
                  </a:schemeClr>
                </a:solidFill>
              </a:rPr>
              <a:t>e.g.</a:t>
            </a:r>
            <a:r>
              <a:rPr lang="el-GR" sz="2600" dirty="0">
                <a:solidFill>
                  <a:schemeClr val="accent1">
                    <a:lumMod val="75000"/>
                  </a:schemeClr>
                </a:solidFill>
              </a:rPr>
              <a:t> </a:t>
            </a:r>
            <a:r>
              <a:rPr lang="en-US" sz="2600" dirty="0">
                <a:solidFill>
                  <a:schemeClr val="accent1">
                    <a:lumMod val="75000"/>
                  </a:schemeClr>
                </a:solidFill>
              </a:rPr>
              <a:t>Part</a:t>
            </a:r>
            <a:r>
              <a:rPr lang="el-GR" sz="2600" dirty="0">
                <a:solidFill>
                  <a:schemeClr val="accent1">
                    <a:lumMod val="75000"/>
                  </a:schemeClr>
                </a:solidFill>
              </a:rPr>
              <a:t> Ι </a:t>
            </a:r>
            <a:r>
              <a:rPr lang="el-GR" sz="2600" dirty="0">
                <a:solidFill>
                  <a:schemeClr val="accent1">
                    <a:lumMod val="75000"/>
                  </a:schemeClr>
                </a:solidFill>
                <a:sym typeface="Wingdings" pitchFamily="2" charset="2"/>
              </a:rPr>
              <a:t> </a:t>
            </a:r>
            <a:r>
              <a:rPr lang="en-US" sz="2600" dirty="0">
                <a:solidFill>
                  <a:schemeClr val="accent1">
                    <a:lumMod val="75000"/>
                  </a:schemeClr>
                </a:solidFill>
                <a:sym typeface="Wingdings" pitchFamily="2" charset="2"/>
              </a:rPr>
              <a:t>Chapter </a:t>
            </a:r>
            <a:r>
              <a:rPr lang="el-GR" sz="2600" dirty="0">
                <a:solidFill>
                  <a:schemeClr val="accent1">
                    <a:lumMod val="75000"/>
                  </a:schemeClr>
                </a:solidFill>
                <a:sym typeface="Wingdings" pitchFamily="2" charset="2"/>
              </a:rPr>
              <a:t>1</a:t>
            </a:r>
            <a:r>
              <a:rPr lang="en-US" sz="2600" baseline="30000" dirty="0" err="1">
                <a:solidFill>
                  <a:schemeClr val="accent1">
                    <a:lumMod val="75000"/>
                  </a:schemeClr>
                </a:solidFill>
                <a:sym typeface="Wingdings" pitchFamily="2" charset="2"/>
              </a:rPr>
              <a:t>st</a:t>
            </a:r>
            <a:r>
              <a:rPr lang="en-US" sz="2600" baseline="30000" dirty="0">
                <a:solidFill>
                  <a:schemeClr val="accent1">
                    <a:lumMod val="75000"/>
                  </a:schemeClr>
                </a:solidFill>
                <a:sym typeface="Wingdings" pitchFamily="2" charset="2"/>
              </a:rPr>
              <a:t> </a:t>
            </a:r>
            <a:r>
              <a:rPr lang="el-GR" sz="2600" dirty="0">
                <a:solidFill>
                  <a:schemeClr val="accent1">
                    <a:lumMod val="75000"/>
                  </a:schemeClr>
                </a:solidFill>
                <a:sym typeface="Wingdings" pitchFamily="2" charset="2"/>
              </a:rPr>
              <a:t>  Α. – Β.  1) 2)  </a:t>
            </a:r>
            <a:r>
              <a:rPr lang="en-US" sz="2600" dirty="0">
                <a:solidFill>
                  <a:schemeClr val="accent1">
                    <a:lumMod val="75000"/>
                  </a:schemeClr>
                </a:solidFill>
                <a:sym typeface="Wingdings" pitchFamily="2" charset="2"/>
              </a:rPr>
              <a:t>a</a:t>
            </a:r>
            <a:r>
              <a:rPr lang="el-GR" sz="2600" dirty="0">
                <a:solidFill>
                  <a:schemeClr val="accent1">
                    <a:lumMod val="75000"/>
                  </a:schemeClr>
                </a:solidFill>
                <a:sym typeface="Wingdings" pitchFamily="2" charset="2"/>
              </a:rPr>
              <a:t>) </a:t>
            </a:r>
            <a:r>
              <a:rPr lang="en-US" sz="2600" dirty="0">
                <a:solidFill>
                  <a:schemeClr val="accent1">
                    <a:lumMod val="75000"/>
                  </a:schemeClr>
                </a:solidFill>
                <a:sym typeface="Wingdings" pitchFamily="2" charset="2"/>
              </a:rPr>
              <a:t>b</a:t>
            </a:r>
            <a:r>
              <a:rPr lang="el-GR" sz="2600" dirty="0">
                <a:solidFill>
                  <a:schemeClr val="accent1">
                    <a:lumMod val="75000"/>
                  </a:schemeClr>
                </a:solidFill>
                <a:sym typeface="Wingdings" pitchFamily="2" charset="2"/>
              </a:rPr>
              <a:t>)  </a:t>
            </a:r>
            <a:r>
              <a:rPr lang="en-US" sz="2600" dirty="0" err="1">
                <a:solidFill>
                  <a:schemeClr val="accent1">
                    <a:lumMod val="75000"/>
                  </a:schemeClr>
                </a:solidFill>
                <a:sym typeface="Wingdings" pitchFamily="2" charset="2"/>
              </a:rPr>
              <a:t>i</a:t>
            </a:r>
            <a:r>
              <a:rPr lang="en-US" sz="2600" dirty="0">
                <a:solidFill>
                  <a:schemeClr val="accent1">
                    <a:lumMod val="75000"/>
                  </a:schemeClr>
                </a:solidFill>
                <a:sym typeface="Wingdings" pitchFamily="2" charset="2"/>
              </a:rPr>
              <a:t>) ii)</a:t>
            </a:r>
            <a:r>
              <a:rPr lang="el-GR" sz="2600" dirty="0">
                <a:solidFill>
                  <a:schemeClr val="accent1">
                    <a:lumMod val="75000"/>
                  </a:schemeClr>
                </a:solidFill>
              </a:rPr>
              <a:t>.</a:t>
            </a:r>
            <a:r>
              <a:rPr lang="en-US" sz="2600" dirty="0">
                <a:solidFill>
                  <a:schemeClr val="accent1">
                    <a:lumMod val="75000"/>
                  </a:schemeClr>
                </a:solidFill>
              </a:rPr>
              <a:t> Each chapter should have its own introduction and conclusions, and, in the end, it should refer to  next chapter. </a:t>
            </a:r>
          </a:p>
          <a:p>
            <a:pPr algn="just">
              <a:lnSpc>
                <a:spcPct val="100000"/>
              </a:lnSpc>
              <a:spcBef>
                <a:spcPts val="0"/>
              </a:spcBef>
            </a:pPr>
            <a:r>
              <a:rPr lang="el-GR" sz="2600" b="1" dirty="0"/>
              <a:t>  </a:t>
            </a:r>
          </a:p>
          <a:p>
            <a:pPr algn="just">
              <a:lnSpc>
                <a:spcPct val="100000"/>
              </a:lnSpc>
              <a:spcBef>
                <a:spcPts val="0"/>
              </a:spcBef>
            </a:pPr>
            <a:r>
              <a:rPr lang="en-US" sz="2600" b="1" dirty="0">
                <a:solidFill>
                  <a:srgbClr val="00B050"/>
                </a:solidFill>
              </a:rPr>
              <a:t>CONCLUSION(S)</a:t>
            </a:r>
            <a:r>
              <a:rPr lang="el-GR" sz="2600" b="1" dirty="0">
                <a:solidFill>
                  <a:srgbClr val="00B050"/>
                </a:solidFill>
              </a:rPr>
              <a:t>:</a:t>
            </a:r>
            <a:r>
              <a:rPr lang="el-GR" sz="2600" b="1" dirty="0"/>
              <a:t> </a:t>
            </a:r>
            <a:r>
              <a:rPr lang="en-US" sz="2600" b="1" dirty="0">
                <a:solidFill>
                  <a:schemeClr val="accent1">
                    <a:lumMod val="75000"/>
                  </a:schemeClr>
                </a:solidFill>
              </a:rPr>
              <a:t>In order to close the dissertation. </a:t>
            </a:r>
            <a:r>
              <a:rPr lang="en-GB" sz="2600" dirty="0">
                <a:solidFill>
                  <a:schemeClr val="accent1">
                    <a:lumMod val="75000"/>
                  </a:schemeClr>
                </a:solidFill>
              </a:rPr>
              <a:t>They “condense” the chapters, and may contain, even in bullets, the conclusions drawn from ALL the work. It may be found that some issues cannot be resolved at this stage. </a:t>
            </a:r>
            <a:r>
              <a:rPr lang="en-GB" sz="2600" b="1" dirty="0">
                <a:solidFill>
                  <a:schemeClr val="accent1">
                    <a:lumMod val="75000"/>
                  </a:schemeClr>
                </a:solidFill>
              </a:rPr>
              <a:t>IN GENERAL, IT REASONABLY CORRESPONDS TO THE PROBLEM, OF WHICH CONSTITUTES THE FINAL ANSWER</a:t>
            </a:r>
            <a:r>
              <a:rPr lang="el-GR" sz="2600" b="1" dirty="0">
                <a:solidFill>
                  <a:schemeClr val="accent1">
                    <a:lumMod val="75000"/>
                  </a:schemeClr>
                </a:solidFill>
              </a:rPr>
              <a:t>!…</a:t>
            </a:r>
          </a:p>
          <a:p>
            <a:endParaRPr lang="en-GR" dirty="0"/>
          </a:p>
        </p:txBody>
      </p:sp>
      <p:sp>
        <p:nvSpPr>
          <p:cNvPr id="6" name="TextBox 5">
            <a:extLst>
              <a:ext uri="{FF2B5EF4-FFF2-40B4-BE49-F238E27FC236}">
                <a16:creationId xmlns:a16="http://schemas.microsoft.com/office/drawing/2014/main" id="{1B6A4101-BD34-CC4C-AB8D-8BCEDF2F0526}"/>
              </a:ext>
            </a:extLst>
          </p:cNvPr>
          <p:cNvSpPr txBox="1"/>
          <p:nvPr/>
        </p:nvSpPr>
        <p:spPr>
          <a:xfrm>
            <a:off x="3297382" y="2743200"/>
            <a:ext cx="184731" cy="369332"/>
          </a:xfrm>
          <a:prstGeom prst="rect">
            <a:avLst/>
          </a:prstGeom>
          <a:noFill/>
        </p:spPr>
        <p:txBody>
          <a:bodyPr wrap="none" rtlCol="0">
            <a:spAutoFit/>
          </a:bodyPr>
          <a:lstStyle/>
          <a:p>
            <a:endParaRPr lang="en-GR" dirty="0"/>
          </a:p>
        </p:txBody>
      </p:sp>
    </p:spTree>
    <p:extLst>
      <p:ext uri="{BB962C8B-B14F-4D97-AF65-F5344CB8AC3E}">
        <p14:creationId xmlns:p14="http://schemas.microsoft.com/office/powerpoint/2010/main" val="2363988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CEE664A-C94B-FD40-A95B-B7C7853B3835}"/>
              </a:ext>
            </a:extLst>
          </p:cNvPr>
          <p:cNvSpPr>
            <a:spLocks noGrp="1"/>
          </p:cNvSpPr>
          <p:nvPr>
            <p:ph type="subTitle" idx="1"/>
          </p:nvPr>
        </p:nvSpPr>
        <p:spPr>
          <a:xfrm>
            <a:off x="1524000" y="609599"/>
            <a:ext cx="9144000" cy="5770179"/>
          </a:xfrm>
        </p:spPr>
        <p:txBody>
          <a:bodyPr>
            <a:normAutofit lnSpcReduction="10000"/>
          </a:bodyPr>
          <a:lstStyle/>
          <a:p>
            <a:endParaRPr lang="el-GR" dirty="0"/>
          </a:p>
          <a:p>
            <a:r>
              <a:rPr lang="en-US" b="1" dirty="0">
                <a:solidFill>
                  <a:srgbClr val="C00000"/>
                </a:solidFill>
              </a:rPr>
              <a:t>FOOTNOTES/ENDNOTES</a:t>
            </a:r>
            <a:r>
              <a:rPr lang="el-GR" dirty="0"/>
              <a:t> </a:t>
            </a:r>
            <a:endParaRPr lang="en-GR" dirty="0"/>
          </a:p>
          <a:p>
            <a:pPr algn="just">
              <a:lnSpc>
                <a:spcPct val="110000"/>
              </a:lnSpc>
              <a:spcBef>
                <a:spcPts val="0"/>
              </a:spcBef>
            </a:pPr>
            <a:r>
              <a:rPr lang="en-GB" dirty="0">
                <a:solidFill>
                  <a:schemeClr val="accent1">
                    <a:lumMod val="75000"/>
                  </a:schemeClr>
                </a:solidFill>
              </a:rPr>
              <a:t>Necessary. They are an indication of the depth and completeness of the research. We  put there elements that would otherwise burden the flow of the text, while at the same time they are necessary to exist. </a:t>
            </a:r>
            <a:r>
              <a:rPr lang="en-GB" b="1" dirty="0">
                <a:solidFill>
                  <a:schemeClr val="accent1">
                    <a:lumMod val="75000"/>
                  </a:schemeClr>
                </a:solidFill>
              </a:rPr>
              <a:t>Not excessive (proportionate to the text – app. </a:t>
            </a:r>
            <a:r>
              <a:rPr lang="el-GR" b="1" dirty="0">
                <a:solidFill>
                  <a:schemeClr val="accent1">
                    <a:lumMod val="75000"/>
                  </a:schemeClr>
                </a:solidFill>
              </a:rPr>
              <a:t>15%).</a:t>
            </a:r>
            <a:endParaRPr lang="en-GR" b="1" dirty="0">
              <a:solidFill>
                <a:schemeClr val="accent1">
                  <a:lumMod val="75000"/>
                </a:schemeClr>
              </a:solidFill>
            </a:endParaRPr>
          </a:p>
          <a:p>
            <a:pPr algn="just">
              <a:lnSpc>
                <a:spcPct val="110000"/>
              </a:lnSpc>
              <a:spcBef>
                <a:spcPts val="0"/>
              </a:spcBef>
            </a:pPr>
            <a:r>
              <a:rPr lang="el-GR" dirty="0">
                <a:solidFill>
                  <a:schemeClr val="accent1">
                    <a:lumMod val="75000"/>
                  </a:schemeClr>
                </a:solidFill>
              </a:rPr>
              <a:t> </a:t>
            </a:r>
            <a:endParaRPr lang="en-GR" dirty="0">
              <a:solidFill>
                <a:schemeClr val="accent1">
                  <a:lumMod val="75000"/>
                </a:schemeClr>
              </a:solidFill>
            </a:endParaRPr>
          </a:p>
          <a:p>
            <a:pPr algn="just">
              <a:lnSpc>
                <a:spcPct val="110000"/>
              </a:lnSpc>
              <a:spcBef>
                <a:spcPts val="0"/>
              </a:spcBef>
            </a:pPr>
            <a:r>
              <a:rPr lang="en-GB" dirty="0">
                <a:solidFill>
                  <a:schemeClr val="accent1">
                    <a:lumMod val="75000"/>
                  </a:schemeClr>
                </a:solidFill>
              </a:rPr>
              <a:t>Footnotes include</a:t>
            </a:r>
            <a:r>
              <a:rPr lang="el-GR" dirty="0">
                <a:solidFill>
                  <a:schemeClr val="accent1">
                    <a:lumMod val="75000"/>
                  </a:schemeClr>
                </a:solidFill>
              </a:rPr>
              <a:t>:</a:t>
            </a:r>
            <a:r>
              <a:rPr lang="en-GB" dirty="0">
                <a:solidFill>
                  <a:schemeClr val="accent1">
                    <a:lumMod val="75000"/>
                  </a:schemeClr>
                </a:solidFill>
              </a:rPr>
              <a:t> a) Opinions/views of other authors - exchange of views. b) Reference to other authors or to the dissertation itself c) reference to texts (e.g. treaties, UN resolutions…) or other primary material (e.g. domestic laws) d) Clarifications or explanations</a:t>
            </a:r>
            <a:r>
              <a:rPr lang="el-GR" dirty="0">
                <a:solidFill>
                  <a:schemeClr val="accent1">
                    <a:lumMod val="75000"/>
                  </a:schemeClr>
                </a:solidFill>
              </a:rPr>
              <a:t> (</a:t>
            </a:r>
            <a:r>
              <a:rPr lang="en-US" dirty="0">
                <a:solidFill>
                  <a:schemeClr val="accent1">
                    <a:lumMod val="75000"/>
                  </a:schemeClr>
                </a:solidFill>
              </a:rPr>
              <a:t>e.g.</a:t>
            </a:r>
            <a:r>
              <a:rPr lang="el-GR" dirty="0">
                <a:solidFill>
                  <a:schemeClr val="accent1">
                    <a:lumMod val="75000"/>
                  </a:schemeClr>
                </a:solidFill>
              </a:rPr>
              <a:t> </a:t>
            </a:r>
            <a:r>
              <a:rPr lang="fr-FR" dirty="0">
                <a:solidFill>
                  <a:schemeClr val="accent1">
                    <a:lumMod val="75000"/>
                  </a:schemeClr>
                </a:solidFill>
              </a:rPr>
              <a:t>FIR</a:t>
            </a:r>
            <a:r>
              <a:rPr lang="el-GR" dirty="0">
                <a:solidFill>
                  <a:schemeClr val="accent1">
                    <a:lumMod val="75000"/>
                  </a:schemeClr>
                </a:solidFill>
              </a:rPr>
              <a:t>, </a:t>
            </a:r>
            <a:r>
              <a:rPr lang="fr-FR" dirty="0" err="1">
                <a:solidFill>
                  <a:schemeClr val="accent1">
                    <a:lumMod val="75000"/>
                  </a:schemeClr>
                </a:solidFill>
              </a:rPr>
              <a:t>transponder</a:t>
            </a:r>
            <a:r>
              <a:rPr lang="el-GR" dirty="0">
                <a:solidFill>
                  <a:schemeClr val="accent1">
                    <a:lumMod val="75000"/>
                  </a:schemeClr>
                </a:solidFill>
              </a:rPr>
              <a:t>,</a:t>
            </a:r>
            <a:r>
              <a:rPr lang="en-US" dirty="0">
                <a:solidFill>
                  <a:schemeClr val="accent1">
                    <a:lumMod val="75000"/>
                  </a:schemeClr>
                </a:solidFill>
              </a:rPr>
              <a:t> radio-beacon,</a:t>
            </a:r>
            <a:r>
              <a:rPr lang="el-GR" dirty="0">
                <a:solidFill>
                  <a:schemeClr val="accent1">
                    <a:lumMod val="75000"/>
                  </a:schemeClr>
                </a:solidFill>
              </a:rPr>
              <a:t> </a:t>
            </a:r>
            <a:r>
              <a:rPr lang="fr-FR" dirty="0" err="1">
                <a:solidFill>
                  <a:schemeClr val="accent1">
                    <a:lumMod val="75000"/>
                  </a:schemeClr>
                </a:solidFill>
              </a:rPr>
              <a:t>etc</a:t>
            </a:r>
            <a:r>
              <a:rPr lang="el-GR" dirty="0">
                <a:solidFill>
                  <a:schemeClr val="accent1">
                    <a:lumMod val="75000"/>
                  </a:schemeClr>
                </a:solidFill>
              </a:rPr>
              <a:t>.).</a:t>
            </a:r>
            <a:endParaRPr lang="en-GR" dirty="0">
              <a:solidFill>
                <a:schemeClr val="accent1">
                  <a:lumMod val="75000"/>
                </a:schemeClr>
              </a:solidFill>
            </a:endParaRPr>
          </a:p>
          <a:p>
            <a:pPr algn="just">
              <a:lnSpc>
                <a:spcPct val="110000"/>
              </a:lnSpc>
              <a:spcBef>
                <a:spcPts val="0"/>
              </a:spcBef>
            </a:pPr>
            <a:r>
              <a:rPr lang="el-GR" dirty="0">
                <a:solidFill>
                  <a:schemeClr val="accent1">
                    <a:lumMod val="75000"/>
                  </a:schemeClr>
                </a:solidFill>
              </a:rPr>
              <a:t> </a:t>
            </a:r>
            <a:endParaRPr lang="en-GR" dirty="0">
              <a:solidFill>
                <a:schemeClr val="accent1">
                  <a:lumMod val="75000"/>
                </a:schemeClr>
              </a:solidFill>
            </a:endParaRPr>
          </a:p>
          <a:p>
            <a:pPr algn="just">
              <a:lnSpc>
                <a:spcPct val="110000"/>
              </a:lnSpc>
              <a:spcBef>
                <a:spcPts val="0"/>
              </a:spcBef>
            </a:pPr>
            <a:r>
              <a:rPr lang="en-US" dirty="0">
                <a:solidFill>
                  <a:schemeClr val="accent1">
                    <a:lumMod val="75000"/>
                  </a:schemeClr>
                </a:solidFill>
              </a:rPr>
              <a:t>References</a:t>
            </a:r>
            <a:r>
              <a:rPr lang="fr-FR" dirty="0">
                <a:solidFill>
                  <a:schemeClr val="accent1">
                    <a:lumMod val="75000"/>
                  </a:schemeClr>
                </a:solidFill>
              </a:rPr>
              <a:t>: </a:t>
            </a:r>
            <a:r>
              <a:rPr lang="fr-FR" b="1" i="1" dirty="0">
                <a:solidFill>
                  <a:schemeClr val="accent1">
                    <a:lumMod val="75000"/>
                  </a:schemeClr>
                </a:solidFill>
              </a:rPr>
              <a:t>supra, infra, op.cit., contra, </a:t>
            </a:r>
            <a:r>
              <a:rPr lang="en-US" b="1" i="1" dirty="0">
                <a:solidFill>
                  <a:schemeClr val="accent1">
                    <a:lumMod val="75000"/>
                  </a:schemeClr>
                </a:solidFill>
              </a:rPr>
              <a:t>et seq.</a:t>
            </a:r>
            <a:r>
              <a:rPr lang="fr-FR" b="1" dirty="0">
                <a:solidFill>
                  <a:schemeClr val="accent1">
                    <a:lumMod val="75000"/>
                  </a:schemeClr>
                </a:solidFill>
              </a:rPr>
              <a:t>, </a:t>
            </a:r>
            <a:r>
              <a:rPr lang="fr-FR" b="1" i="1" dirty="0">
                <a:solidFill>
                  <a:schemeClr val="accent1">
                    <a:lumMod val="75000"/>
                  </a:schemeClr>
                </a:solidFill>
              </a:rPr>
              <a:t>idem</a:t>
            </a:r>
            <a:r>
              <a:rPr lang="fr-FR" b="1" dirty="0">
                <a:solidFill>
                  <a:schemeClr val="accent1">
                    <a:lumMod val="75000"/>
                  </a:schemeClr>
                </a:solidFill>
              </a:rPr>
              <a:t> </a:t>
            </a:r>
            <a:r>
              <a:rPr lang="fr-FR" dirty="0">
                <a:solidFill>
                  <a:schemeClr val="accent1">
                    <a:lumMod val="75000"/>
                  </a:schemeClr>
                </a:solidFill>
              </a:rPr>
              <a:t>(2</a:t>
            </a:r>
            <a:r>
              <a:rPr lang="fr-FR" baseline="30000" dirty="0">
                <a:solidFill>
                  <a:schemeClr val="accent1">
                    <a:lumMod val="75000"/>
                  </a:schemeClr>
                </a:solidFill>
              </a:rPr>
              <a:t>nd</a:t>
            </a:r>
            <a:r>
              <a:rPr lang="fr-FR" dirty="0">
                <a:solidFill>
                  <a:schemeClr val="accent1">
                    <a:lumMod val="75000"/>
                  </a:schemeClr>
                </a:solidFill>
              </a:rPr>
              <a:t> time), </a:t>
            </a:r>
            <a:r>
              <a:rPr lang="fr-FR" b="1" i="1" dirty="0">
                <a:solidFill>
                  <a:schemeClr val="accent1">
                    <a:lumMod val="75000"/>
                  </a:schemeClr>
                </a:solidFill>
              </a:rPr>
              <a:t>ibid. (</a:t>
            </a:r>
            <a:r>
              <a:rPr lang="fr-FR" b="1" i="1" dirty="0" err="1">
                <a:solidFill>
                  <a:schemeClr val="accent1">
                    <a:lumMod val="75000"/>
                  </a:schemeClr>
                </a:solidFill>
              </a:rPr>
              <a:t>after</a:t>
            </a:r>
            <a:r>
              <a:rPr lang="fr-FR" b="1" i="1" dirty="0">
                <a:solidFill>
                  <a:schemeClr val="accent1">
                    <a:lumMod val="75000"/>
                  </a:schemeClr>
                </a:solidFill>
              </a:rPr>
              <a:t> the 3rd)</a:t>
            </a:r>
            <a:r>
              <a:rPr lang="el-GR" b="1" i="1" dirty="0">
                <a:solidFill>
                  <a:schemeClr val="accent1">
                    <a:lumMod val="75000"/>
                  </a:schemeClr>
                </a:solidFill>
              </a:rPr>
              <a:t>, </a:t>
            </a:r>
            <a:r>
              <a:rPr lang="en-US" b="1" i="1" dirty="0">
                <a:solidFill>
                  <a:schemeClr val="accent1">
                    <a:lumMod val="75000"/>
                  </a:schemeClr>
                </a:solidFill>
              </a:rPr>
              <a:t>in </a:t>
            </a:r>
            <a:r>
              <a:rPr lang="en-US" dirty="0">
                <a:solidFill>
                  <a:schemeClr val="accent1">
                    <a:lumMod val="75000"/>
                  </a:schemeClr>
                </a:solidFill>
              </a:rPr>
              <a:t>(italics</a:t>
            </a:r>
            <a:r>
              <a:rPr lang="el-GR" dirty="0">
                <a:solidFill>
                  <a:schemeClr val="accent1">
                    <a:lumMod val="75000"/>
                  </a:schemeClr>
                </a:solidFill>
              </a:rPr>
              <a:t>!!).</a:t>
            </a:r>
            <a:endParaRPr lang="en-GR" dirty="0">
              <a:solidFill>
                <a:schemeClr val="accent1">
                  <a:lumMod val="75000"/>
                </a:schemeClr>
              </a:solidFill>
            </a:endParaRPr>
          </a:p>
          <a:p>
            <a:endParaRPr lang="en-GR" dirty="0"/>
          </a:p>
        </p:txBody>
      </p:sp>
      <p:sp>
        <p:nvSpPr>
          <p:cNvPr id="6" name="TextBox 5">
            <a:extLst>
              <a:ext uri="{FF2B5EF4-FFF2-40B4-BE49-F238E27FC236}">
                <a16:creationId xmlns:a16="http://schemas.microsoft.com/office/drawing/2014/main" id="{1B6A4101-BD34-CC4C-AB8D-8BCEDF2F0526}"/>
              </a:ext>
            </a:extLst>
          </p:cNvPr>
          <p:cNvSpPr txBox="1"/>
          <p:nvPr/>
        </p:nvSpPr>
        <p:spPr>
          <a:xfrm>
            <a:off x="3297382" y="2743200"/>
            <a:ext cx="184731" cy="369332"/>
          </a:xfrm>
          <a:prstGeom prst="rect">
            <a:avLst/>
          </a:prstGeom>
          <a:noFill/>
        </p:spPr>
        <p:txBody>
          <a:bodyPr wrap="none" rtlCol="0">
            <a:spAutoFit/>
          </a:bodyPr>
          <a:lstStyle/>
          <a:p>
            <a:endParaRPr lang="en-GR" dirty="0"/>
          </a:p>
        </p:txBody>
      </p:sp>
    </p:spTree>
    <p:extLst>
      <p:ext uri="{BB962C8B-B14F-4D97-AF65-F5344CB8AC3E}">
        <p14:creationId xmlns:p14="http://schemas.microsoft.com/office/powerpoint/2010/main" val="1186267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CEE664A-C94B-FD40-A95B-B7C7853B3835}"/>
              </a:ext>
            </a:extLst>
          </p:cNvPr>
          <p:cNvSpPr>
            <a:spLocks noGrp="1"/>
          </p:cNvSpPr>
          <p:nvPr>
            <p:ph type="subTitle" idx="1"/>
          </p:nvPr>
        </p:nvSpPr>
        <p:spPr>
          <a:xfrm>
            <a:off x="1524000" y="609599"/>
            <a:ext cx="9144000" cy="5770179"/>
          </a:xfrm>
        </p:spPr>
        <p:txBody>
          <a:bodyPr>
            <a:normAutofit lnSpcReduction="10000"/>
          </a:bodyPr>
          <a:lstStyle/>
          <a:p>
            <a:endParaRPr lang="el-GR" dirty="0"/>
          </a:p>
          <a:p>
            <a:r>
              <a:rPr lang="en-US" b="1" dirty="0">
                <a:solidFill>
                  <a:srgbClr val="C00000"/>
                </a:solidFill>
              </a:rPr>
              <a:t>BIBLIOGRAPHY (in the end)</a:t>
            </a:r>
            <a:endParaRPr lang="en-GR" dirty="0">
              <a:solidFill>
                <a:srgbClr val="C00000"/>
              </a:solidFill>
            </a:endParaRPr>
          </a:p>
          <a:p>
            <a:r>
              <a:rPr lang="el-GR" dirty="0"/>
              <a:t> </a:t>
            </a:r>
            <a:endParaRPr lang="en-GR" dirty="0"/>
          </a:p>
          <a:p>
            <a:pPr algn="just">
              <a:lnSpc>
                <a:spcPct val="110000"/>
              </a:lnSpc>
              <a:spcBef>
                <a:spcPts val="0"/>
              </a:spcBef>
            </a:pPr>
            <a:r>
              <a:rPr lang="en-GB" dirty="0">
                <a:solidFill>
                  <a:schemeClr val="accent1">
                    <a:lumMod val="50000"/>
                  </a:schemeClr>
                </a:solidFill>
              </a:rPr>
              <a:t>Bibliography structure: Depending on the sources or the topic.</a:t>
            </a:r>
            <a:br>
              <a:rPr lang="en-GB" dirty="0">
                <a:solidFill>
                  <a:schemeClr val="accent1">
                    <a:lumMod val="50000"/>
                  </a:schemeClr>
                </a:solidFill>
              </a:rPr>
            </a:br>
            <a:br>
              <a:rPr lang="en-GB" dirty="0">
                <a:solidFill>
                  <a:schemeClr val="accent1">
                    <a:lumMod val="50000"/>
                  </a:schemeClr>
                </a:solidFill>
              </a:rPr>
            </a:br>
            <a:r>
              <a:rPr lang="en-GB" dirty="0">
                <a:solidFill>
                  <a:schemeClr val="accent1">
                    <a:lumMod val="50000"/>
                  </a:schemeClr>
                </a:solidFill>
              </a:rPr>
              <a:t>Alphabetical ranking, by author, from most recent to oldest.</a:t>
            </a:r>
          </a:p>
          <a:p>
            <a:pPr algn="just">
              <a:lnSpc>
                <a:spcPct val="110000"/>
              </a:lnSpc>
              <a:spcBef>
                <a:spcPts val="0"/>
              </a:spcBef>
            </a:pPr>
            <a:r>
              <a:rPr lang="el-GR" dirty="0">
                <a:solidFill>
                  <a:schemeClr val="accent1">
                    <a:lumMod val="50000"/>
                  </a:schemeClr>
                </a:solidFill>
              </a:rPr>
              <a:t> </a:t>
            </a:r>
            <a:endParaRPr lang="en-GR" dirty="0">
              <a:solidFill>
                <a:schemeClr val="accent1">
                  <a:lumMod val="50000"/>
                </a:schemeClr>
              </a:solidFill>
            </a:endParaRPr>
          </a:p>
          <a:p>
            <a:pPr algn="just">
              <a:lnSpc>
                <a:spcPct val="110000"/>
              </a:lnSpc>
              <a:spcBef>
                <a:spcPts val="0"/>
              </a:spcBef>
            </a:pPr>
            <a:r>
              <a:rPr lang="en-US" b="1" u="sng" dirty="0">
                <a:solidFill>
                  <a:srgbClr val="00B050"/>
                </a:solidFill>
              </a:rPr>
              <a:t>Books</a:t>
            </a:r>
            <a:r>
              <a:rPr lang="el-GR" b="1" dirty="0">
                <a:solidFill>
                  <a:srgbClr val="00B050"/>
                </a:solidFill>
              </a:rPr>
              <a:t>:</a:t>
            </a:r>
            <a:r>
              <a:rPr lang="el-GR" dirty="0">
                <a:solidFill>
                  <a:schemeClr val="accent1">
                    <a:lumMod val="50000"/>
                  </a:schemeClr>
                </a:solidFill>
              </a:rPr>
              <a:t> </a:t>
            </a:r>
            <a:r>
              <a:rPr lang="en-US" dirty="0">
                <a:solidFill>
                  <a:schemeClr val="accent1">
                    <a:lumMod val="50000"/>
                  </a:schemeClr>
                </a:solidFill>
              </a:rPr>
              <a:t>LAST NAME</a:t>
            </a:r>
            <a:r>
              <a:rPr lang="el-GR" dirty="0">
                <a:solidFill>
                  <a:schemeClr val="accent1">
                    <a:lumMod val="50000"/>
                  </a:schemeClr>
                </a:solidFill>
              </a:rPr>
              <a:t> </a:t>
            </a:r>
            <a:r>
              <a:rPr lang="en-US" dirty="0">
                <a:solidFill>
                  <a:schemeClr val="accent1">
                    <a:lumMod val="50000"/>
                  </a:schemeClr>
                </a:solidFill>
              </a:rPr>
              <a:t>First Name,</a:t>
            </a:r>
            <a:r>
              <a:rPr lang="el-GR" dirty="0">
                <a:solidFill>
                  <a:schemeClr val="accent1">
                    <a:lumMod val="50000"/>
                  </a:schemeClr>
                </a:solidFill>
              </a:rPr>
              <a:t> </a:t>
            </a:r>
            <a:r>
              <a:rPr lang="el-GR" i="1" dirty="0">
                <a:solidFill>
                  <a:schemeClr val="accent1">
                    <a:lumMod val="50000"/>
                  </a:schemeClr>
                </a:solidFill>
              </a:rPr>
              <a:t>Τ</a:t>
            </a:r>
            <a:r>
              <a:rPr lang="en-US" i="1" dirty="0" err="1">
                <a:solidFill>
                  <a:schemeClr val="accent1">
                    <a:lumMod val="50000"/>
                  </a:schemeClr>
                </a:solidFill>
              </a:rPr>
              <a:t>itle</a:t>
            </a:r>
            <a:r>
              <a:rPr lang="en-US" i="1" dirty="0">
                <a:solidFill>
                  <a:schemeClr val="accent1">
                    <a:lumMod val="50000"/>
                  </a:schemeClr>
                </a:solidFill>
              </a:rPr>
              <a:t> of the Book</a:t>
            </a:r>
            <a:r>
              <a:rPr lang="el-GR" dirty="0">
                <a:solidFill>
                  <a:schemeClr val="accent1">
                    <a:lumMod val="50000"/>
                  </a:schemeClr>
                </a:solidFill>
              </a:rPr>
              <a:t>, </a:t>
            </a:r>
            <a:r>
              <a:rPr lang="en-US" dirty="0">
                <a:solidFill>
                  <a:schemeClr val="accent1">
                    <a:lumMod val="50000"/>
                  </a:schemeClr>
                </a:solidFill>
              </a:rPr>
              <a:t>Publisher. Place  of issue, </a:t>
            </a:r>
            <a:r>
              <a:rPr lang="el-GR" dirty="0">
                <a:solidFill>
                  <a:schemeClr val="accent1">
                    <a:lumMod val="50000"/>
                  </a:schemeClr>
                </a:solidFill>
              </a:rPr>
              <a:t>(</a:t>
            </a:r>
            <a:r>
              <a:rPr lang="en-US" dirty="0">
                <a:solidFill>
                  <a:schemeClr val="accent1">
                    <a:lumMod val="50000"/>
                  </a:schemeClr>
                </a:solidFill>
              </a:rPr>
              <a:t>any newer edition</a:t>
            </a:r>
            <a:r>
              <a:rPr lang="el-GR" dirty="0">
                <a:solidFill>
                  <a:schemeClr val="accent1">
                    <a:lumMod val="50000"/>
                  </a:schemeClr>
                </a:solidFill>
              </a:rPr>
              <a:t>), </a:t>
            </a:r>
            <a:r>
              <a:rPr lang="en-US" dirty="0">
                <a:solidFill>
                  <a:schemeClr val="accent1">
                    <a:lumMod val="50000"/>
                  </a:schemeClr>
                </a:solidFill>
              </a:rPr>
              <a:t>Year of Publication</a:t>
            </a:r>
            <a:r>
              <a:rPr lang="el-GR" dirty="0">
                <a:solidFill>
                  <a:schemeClr val="accent1">
                    <a:lumMod val="50000"/>
                  </a:schemeClr>
                </a:solidFill>
              </a:rPr>
              <a:t>, (</a:t>
            </a:r>
            <a:r>
              <a:rPr lang="en-US" dirty="0">
                <a:solidFill>
                  <a:schemeClr val="accent1">
                    <a:lumMod val="50000"/>
                  </a:schemeClr>
                </a:solidFill>
              </a:rPr>
              <a:t>Total</a:t>
            </a:r>
            <a:r>
              <a:rPr lang="el-GR" dirty="0">
                <a:solidFill>
                  <a:schemeClr val="accent1">
                    <a:lumMod val="50000"/>
                  </a:schemeClr>
                </a:solidFill>
              </a:rPr>
              <a:t>) </a:t>
            </a:r>
            <a:r>
              <a:rPr lang="en-US" dirty="0">
                <a:solidFill>
                  <a:schemeClr val="accent1">
                    <a:lumMod val="50000"/>
                  </a:schemeClr>
                </a:solidFill>
              </a:rPr>
              <a:t>number of pages</a:t>
            </a:r>
            <a:r>
              <a:rPr lang="el-GR" dirty="0">
                <a:solidFill>
                  <a:schemeClr val="accent1">
                    <a:lumMod val="50000"/>
                  </a:schemeClr>
                </a:solidFill>
              </a:rPr>
              <a:t>.</a:t>
            </a:r>
            <a:endParaRPr lang="en-GR" dirty="0">
              <a:solidFill>
                <a:schemeClr val="accent1">
                  <a:lumMod val="50000"/>
                </a:schemeClr>
              </a:solidFill>
            </a:endParaRPr>
          </a:p>
          <a:p>
            <a:pPr algn="just">
              <a:lnSpc>
                <a:spcPct val="110000"/>
              </a:lnSpc>
              <a:spcBef>
                <a:spcPts val="0"/>
              </a:spcBef>
            </a:pPr>
            <a:r>
              <a:rPr lang="el-GR" dirty="0">
                <a:solidFill>
                  <a:schemeClr val="accent1">
                    <a:lumMod val="50000"/>
                  </a:schemeClr>
                </a:solidFill>
              </a:rPr>
              <a:t> </a:t>
            </a:r>
            <a:endParaRPr lang="en-GR" dirty="0">
              <a:solidFill>
                <a:schemeClr val="accent1">
                  <a:lumMod val="50000"/>
                </a:schemeClr>
              </a:solidFill>
            </a:endParaRPr>
          </a:p>
          <a:p>
            <a:pPr algn="just">
              <a:lnSpc>
                <a:spcPct val="110000"/>
              </a:lnSpc>
              <a:spcBef>
                <a:spcPts val="0"/>
              </a:spcBef>
            </a:pPr>
            <a:r>
              <a:rPr lang="en-US" b="1" u="sng" dirty="0">
                <a:solidFill>
                  <a:srgbClr val="00B050"/>
                </a:solidFill>
              </a:rPr>
              <a:t>Papers</a:t>
            </a:r>
            <a:r>
              <a:rPr lang="el-GR" b="1" dirty="0">
                <a:solidFill>
                  <a:srgbClr val="00B050"/>
                </a:solidFill>
              </a:rPr>
              <a:t>: </a:t>
            </a:r>
            <a:r>
              <a:rPr lang="en-US" dirty="0">
                <a:solidFill>
                  <a:schemeClr val="accent1">
                    <a:lumMod val="50000"/>
                  </a:schemeClr>
                </a:solidFill>
              </a:rPr>
              <a:t>LAST NAME</a:t>
            </a:r>
            <a:r>
              <a:rPr lang="el-GR" dirty="0">
                <a:solidFill>
                  <a:schemeClr val="accent1">
                    <a:lumMod val="50000"/>
                  </a:schemeClr>
                </a:solidFill>
              </a:rPr>
              <a:t> </a:t>
            </a:r>
            <a:r>
              <a:rPr lang="en-US" dirty="0">
                <a:solidFill>
                  <a:schemeClr val="accent1">
                    <a:lumMod val="50000"/>
                  </a:schemeClr>
                </a:solidFill>
              </a:rPr>
              <a:t>First Name</a:t>
            </a:r>
            <a:r>
              <a:rPr lang="el-GR" dirty="0">
                <a:solidFill>
                  <a:schemeClr val="accent1">
                    <a:lumMod val="50000"/>
                  </a:schemeClr>
                </a:solidFill>
              </a:rPr>
              <a:t>, «</a:t>
            </a:r>
            <a:r>
              <a:rPr lang="en-US" dirty="0">
                <a:solidFill>
                  <a:schemeClr val="accent1">
                    <a:lumMod val="50000"/>
                  </a:schemeClr>
                </a:solidFill>
              </a:rPr>
              <a:t>Exact Title of the Paper</a:t>
            </a:r>
            <a:r>
              <a:rPr lang="el-GR" dirty="0">
                <a:solidFill>
                  <a:schemeClr val="accent1">
                    <a:lumMod val="50000"/>
                  </a:schemeClr>
                </a:solidFill>
              </a:rPr>
              <a:t>», </a:t>
            </a:r>
            <a:r>
              <a:rPr lang="en-US" i="1" dirty="0">
                <a:solidFill>
                  <a:schemeClr val="accent1">
                    <a:lumMod val="50000"/>
                  </a:schemeClr>
                </a:solidFill>
              </a:rPr>
              <a:t>Journal – Review – Yearbook, etc.,</a:t>
            </a:r>
            <a:r>
              <a:rPr lang="el-GR" dirty="0">
                <a:solidFill>
                  <a:schemeClr val="accent1">
                    <a:lumMod val="50000"/>
                  </a:schemeClr>
                </a:solidFill>
              </a:rPr>
              <a:t> </a:t>
            </a:r>
            <a:r>
              <a:rPr lang="en-US" dirty="0">
                <a:solidFill>
                  <a:schemeClr val="accent1">
                    <a:lumMod val="50000"/>
                  </a:schemeClr>
                </a:solidFill>
              </a:rPr>
              <a:t>Volume, Number, Year, pages (beginning-end)</a:t>
            </a:r>
            <a:r>
              <a:rPr lang="el-GR" dirty="0">
                <a:solidFill>
                  <a:schemeClr val="accent1">
                    <a:lumMod val="50000"/>
                  </a:schemeClr>
                </a:solidFill>
              </a:rPr>
              <a:t>.</a:t>
            </a:r>
            <a:endParaRPr lang="en-GR" dirty="0">
              <a:solidFill>
                <a:schemeClr val="accent1">
                  <a:lumMod val="50000"/>
                </a:schemeClr>
              </a:solidFill>
            </a:endParaRPr>
          </a:p>
          <a:p>
            <a:endParaRPr lang="en-GR" dirty="0"/>
          </a:p>
        </p:txBody>
      </p:sp>
      <p:sp>
        <p:nvSpPr>
          <p:cNvPr id="6" name="TextBox 5">
            <a:extLst>
              <a:ext uri="{FF2B5EF4-FFF2-40B4-BE49-F238E27FC236}">
                <a16:creationId xmlns:a16="http://schemas.microsoft.com/office/drawing/2014/main" id="{1B6A4101-BD34-CC4C-AB8D-8BCEDF2F0526}"/>
              </a:ext>
            </a:extLst>
          </p:cNvPr>
          <p:cNvSpPr txBox="1"/>
          <p:nvPr/>
        </p:nvSpPr>
        <p:spPr>
          <a:xfrm>
            <a:off x="3297382" y="2743200"/>
            <a:ext cx="184731" cy="369332"/>
          </a:xfrm>
          <a:prstGeom prst="rect">
            <a:avLst/>
          </a:prstGeom>
          <a:noFill/>
        </p:spPr>
        <p:txBody>
          <a:bodyPr wrap="none" rtlCol="0">
            <a:spAutoFit/>
          </a:bodyPr>
          <a:lstStyle/>
          <a:p>
            <a:endParaRPr lang="en-GR" dirty="0"/>
          </a:p>
        </p:txBody>
      </p:sp>
    </p:spTree>
    <p:extLst>
      <p:ext uri="{BB962C8B-B14F-4D97-AF65-F5344CB8AC3E}">
        <p14:creationId xmlns:p14="http://schemas.microsoft.com/office/powerpoint/2010/main" val="1369226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CEE664A-C94B-FD40-A95B-B7C7853B3835}"/>
              </a:ext>
            </a:extLst>
          </p:cNvPr>
          <p:cNvSpPr>
            <a:spLocks noGrp="1"/>
          </p:cNvSpPr>
          <p:nvPr>
            <p:ph type="subTitle" idx="1"/>
          </p:nvPr>
        </p:nvSpPr>
        <p:spPr>
          <a:xfrm>
            <a:off x="1524000" y="609599"/>
            <a:ext cx="9144000" cy="5770179"/>
          </a:xfrm>
        </p:spPr>
        <p:txBody>
          <a:bodyPr>
            <a:normAutofit fontScale="92500"/>
          </a:bodyPr>
          <a:lstStyle/>
          <a:p>
            <a:endParaRPr lang="el-GR" dirty="0"/>
          </a:p>
          <a:p>
            <a:r>
              <a:rPr lang="en-US" b="1" dirty="0">
                <a:solidFill>
                  <a:srgbClr val="C00000"/>
                </a:solidFill>
              </a:rPr>
              <a:t>BIBLIOGRAPHY </a:t>
            </a:r>
            <a:endParaRPr lang="el-GR" b="1" dirty="0">
              <a:solidFill>
                <a:srgbClr val="C00000"/>
              </a:solidFill>
            </a:endParaRPr>
          </a:p>
          <a:p>
            <a:pPr algn="l"/>
            <a:endParaRPr lang="en-US" dirty="0">
              <a:solidFill>
                <a:schemeClr val="accent1">
                  <a:lumMod val="50000"/>
                </a:schemeClr>
              </a:solidFill>
            </a:endParaRPr>
          </a:p>
          <a:p>
            <a:pPr algn="l"/>
            <a:r>
              <a:rPr lang="en-US" sz="2600" b="1" dirty="0">
                <a:solidFill>
                  <a:schemeClr val="accent1">
                    <a:lumMod val="50000"/>
                  </a:schemeClr>
                </a:solidFill>
              </a:rPr>
              <a:t>International treaties</a:t>
            </a:r>
            <a:r>
              <a:rPr lang="el-GR" sz="2600" b="1" dirty="0">
                <a:solidFill>
                  <a:schemeClr val="accent1">
                    <a:lumMod val="50000"/>
                  </a:schemeClr>
                </a:solidFill>
              </a:rPr>
              <a:t>:</a:t>
            </a:r>
          </a:p>
          <a:p>
            <a:pPr algn="just">
              <a:lnSpc>
                <a:spcPct val="110000"/>
              </a:lnSpc>
            </a:pPr>
            <a:endParaRPr lang="el-GR" sz="2600" b="1" dirty="0">
              <a:solidFill>
                <a:srgbClr val="00B050"/>
              </a:solidFill>
            </a:endParaRPr>
          </a:p>
          <a:p>
            <a:pPr algn="just">
              <a:lnSpc>
                <a:spcPct val="110000"/>
              </a:lnSpc>
            </a:pPr>
            <a:r>
              <a:rPr lang="en-GB" sz="2600" b="1" i="1" dirty="0">
                <a:solidFill>
                  <a:srgbClr val="00B050"/>
                </a:solidFill>
              </a:rPr>
              <a:t>Treaty on Principles Governing the Activities of States in the Exploration and Use of Outer Space, including the Moon and Other Celestial Bodies</a:t>
            </a:r>
            <a:r>
              <a:rPr lang="en-GB" sz="2600" b="1" dirty="0">
                <a:solidFill>
                  <a:srgbClr val="00B050"/>
                </a:solidFill>
              </a:rPr>
              <a:t>, adopted on 19 December 1966, opened for signature on 27 January 1967, entered into force on 10 October 1967, 610/U.N.T.S./205</a:t>
            </a:r>
            <a:r>
              <a:rPr lang="el-GR" sz="2600" b="1" dirty="0">
                <a:solidFill>
                  <a:srgbClr val="00B050"/>
                </a:solidFill>
              </a:rPr>
              <a:t>.</a:t>
            </a:r>
            <a:endParaRPr lang="en-GR" sz="2600" dirty="0"/>
          </a:p>
        </p:txBody>
      </p:sp>
      <p:sp>
        <p:nvSpPr>
          <p:cNvPr id="6" name="TextBox 5">
            <a:extLst>
              <a:ext uri="{FF2B5EF4-FFF2-40B4-BE49-F238E27FC236}">
                <a16:creationId xmlns:a16="http://schemas.microsoft.com/office/drawing/2014/main" id="{1B6A4101-BD34-CC4C-AB8D-8BCEDF2F0526}"/>
              </a:ext>
            </a:extLst>
          </p:cNvPr>
          <p:cNvSpPr txBox="1"/>
          <p:nvPr/>
        </p:nvSpPr>
        <p:spPr>
          <a:xfrm>
            <a:off x="3297382" y="2743200"/>
            <a:ext cx="184731" cy="369332"/>
          </a:xfrm>
          <a:prstGeom prst="rect">
            <a:avLst/>
          </a:prstGeom>
          <a:noFill/>
        </p:spPr>
        <p:txBody>
          <a:bodyPr wrap="none" rtlCol="0">
            <a:spAutoFit/>
          </a:bodyPr>
          <a:lstStyle/>
          <a:p>
            <a:endParaRPr lang="en-GR" dirty="0"/>
          </a:p>
        </p:txBody>
      </p:sp>
    </p:spTree>
    <p:extLst>
      <p:ext uri="{BB962C8B-B14F-4D97-AF65-F5344CB8AC3E}">
        <p14:creationId xmlns:p14="http://schemas.microsoft.com/office/powerpoint/2010/main" val="5304546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14677</TotalTime>
  <Words>1005</Words>
  <Application>Microsoft Macintosh PowerPoint</Application>
  <PresentationFormat>Widescreen</PresentationFormat>
  <Paragraphs>77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Wingdings</vt:lpstr>
      <vt:lpstr>Office Theme</vt:lpstr>
      <vt:lpstr>How to write and structure a dissertation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Περί απαλλακτικών εργασιών</dc:title>
  <dc:creator>George Kyriakopoulos</dc:creator>
  <cp:lastModifiedBy>Georgios Kyriakopoulos</cp:lastModifiedBy>
  <cp:revision>37</cp:revision>
  <cp:lastPrinted>2020-10-29T15:14:03Z</cp:lastPrinted>
  <dcterms:created xsi:type="dcterms:W3CDTF">2020-03-26T15:08:24Z</dcterms:created>
  <dcterms:modified xsi:type="dcterms:W3CDTF">2024-09-30T19:50:06Z</dcterms:modified>
</cp:coreProperties>
</file>