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2" r:id="rId5"/>
    <p:sldId id="263" r:id="rId6"/>
    <p:sldId id="281" r:id="rId7"/>
    <p:sldId id="284" r:id="rId8"/>
    <p:sldId id="283" r:id="rId9"/>
    <p:sldId id="285" r:id="rId10"/>
    <p:sldId id="286" r:id="rId11"/>
    <p:sldId id="287" r:id="rId12"/>
    <p:sldId id="288" r:id="rId13"/>
    <p:sldId id="28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97650F-09CE-44DE-B4DB-69CB61C3A1F0}" v="157" dt="2020-04-05T12:29:14.1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4" d="100"/>
          <a:sy n="64" d="100"/>
        </p:scale>
        <p:origin x="102" y="24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s Zoumpoulis" userId="8bf8103f89de5a88" providerId="OrgId" clId="{8A97650F-09CE-44DE-B4DB-69CB61C3A1F0}"/>
    <pc:docChg chg="undo redo custSel modSld">
      <pc:chgData name="Christos Zoumpoulis" userId="8bf8103f89de5a88" providerId="OrgId" clId="{8A97650F-09CE-44DE-B4DB-69CB61C3A1F0}" dt="2020-04-05T12:37:35.424" v="3757" actId="113"/>
      <pc:docMkLst>
        <pc:docMk/>
      </pc:docMkLst>
      <pc:sldChg chg="modSp modAnim">
        <pc:chgData name="Christos Zoumpoulis" userId="8bf8103f89de5a88" providerId="OrgId" clId="{8A97650F-09CE-44DE-B4DB-69CB61C3A1F0}" dt="2020-04-05T09:54:50.240" v="285" actId="313"/>
        <pc:sldMkLst>
          <pc:docMk/>
          <pc:sldMk cId="3811158751" sldId="256"/>
        </pc:sldMkLst>
        <pc:spChg chg="mod">
          <ac:chgData name="Christos Zoumpoulis" userId="8bf8103f89de5a88" providerId="OrgId" clId="{8A97650F-09CE-44DE-B4DB-69CB61C3A1F0}" dt="2020-04-05T09:54:50.240" v="285" actId="313"/>
          <ac:spMkLst>
            <pc:docMk/>
            <pc:sldMk cId="3811158751" sldId="256"/>
            <ac:spMk id="3" creationId="{00000000-0000-0000-0000-000000000000}"/>
          </ac:spMkLst>
        </pc:spChg>
      </pc:sldChg>
      <pc:sldChg chg="delSp modSp">
        <pc:chgData name="Christos Zoumpoulis" userId="8bf8103f89de5a88" providerId="OrgId" clId="{8A97650F-09CE-44DE-B4DB-69CB61C3A1F0}" dt="2020-04-05T09:56:13.876" v="371"/>
        <pc:sldMkLst>
          <pc:docMk/>
          <pc:sldMk cId="2693693839" sldId="260"/>
        </pc:sldMkLst>
        <pc:spChg chg="mod">
          <ac:chgData name="Christos Zoumpoulis" userId="8bf8103f89de5a88" providerId="OrgId" clId="{8A97650F-09CE-44DE-B4DB-69CB61C3A1F0}" dt="2020-04-05T09:52:43.216" v="225" actId="20577"/>
          <ac:spMkLst>
            <pc:docMk/>
            <pc:sldMk cId="2693693839" sldId="260"/>
            <ac:spMk id="5" creationId="{00000000-0000-0000-0000-000000000000}"/>
          </ac:spMkLst>
        </pc:spChg>
        <pc:spChg chg="mod">
          <ac:chgData name="Christos Zoumpoulis" userId="8bf8103f89de5a88" providerId="OrgId" clId="{8A97650F-09CE-44DE-B4DB-69CB61C3A1F0}" dt="2020-04-05T09:52:59.601" v="228" actId="20577"/>
          <ac:spMkLst>
            <pc:docMk/>
            <pc:sldMk cId="2693693839" sldId="260"/>
            <ac:spMk id="13" creationId="{00000000-0000-0000-0000-000000000000}"/>
          </ac:spMkLst>
        </pc:spChg>
        <pc:spChg chg="mod">
          <ac:chgData name="Christos Zoumpoulis" userId="8bf8103f89de5a88" providerId="OrgId" clId="{8A97650F-09CE-44DE-B4DB-69CB61C3A1F0}" dt="2020-04-05T09:55:50.656" v="365" actId="20577"/>
          <ac:spMkLst>
            <pc:docMk/>
            <pc:sldMk cId="2693693839" sldId="260"/>
            <ac:spMk id="14" creationId="{00000000-0000-0000-0000-000000000000}"/>
          </ac:spMkLst>
        </pc:spChg>
        <pc:spChg chg="del mod">
          <ac:chgData name="Christos Zoumpoulis" userId="8bf8103f89de5a88" providerId="OrgId" clId="{8A97650F-09CE-44DE-B4DB-69CB61C3A1F0}" dt="2020-04-05T09:56:13.876" v="371"/>
          <ac:spMkLst>
            <pc:docMk/>
            <pc:sldMk cId="2693693839" sldId="260"/>
            <ac:spMk id="15" creationId="{00000000-0000-0000-0000-000000000000}"/>
          </ac:spMkLst>
        </pc:spChg>
      </pc:sldChg>
      <pc:sldChg chg="modSp">
        <pc:chgData name="Christos Zoumpoulis" userId="8bf8103f89de5a88" providerId="OrgId" clId="{8A97650F-09CE-44DE-B4DB-69CB61C3A1F0}" dt="2020-04-05T10:04:44.910" v="1061" actId="20577"/>
        <pc:sldMkLst>
          <pc:docMk/>
          <pc:sldMk cId="1048387448" sldId="261"/>
        </pc:sldMkLst>
        <pc:spChg chg="mod">
          <ac:chgData name="Christos Zoumpoulis" userId="8bf8103f89de5a88" providerId="OrgId" clId="{8A97650F-09CE-44DE-B4DB-69CB61C3A1F0}" dt="2020-04-05T10:04:44.910" v="1061" actId="20577"/>
          <ac:spMkLst>
            <pc:docMk/>
            <pc:sldMk cId="1048387448" sldId="261"/>
            <ac:spMk id="3" creationId="{00000000-0000-0000-0000-000000000000}"/>
          </ac:spMkLst>
        </pc:spChg>
      </pc:sldChg>
      <pc:sldChg chg="modSp">
        <pc:chgData name="Christos Zoumpoulis" userId="8bf8103f89de5a88" providerId="OrgId" clId="{8A97650F-09CE-44DE-B4DB-69CB61C3A1F0}" dt="2020-04-05T10:08:45.848" v="1379" actId="20577"/>
        <pc:sldMkLst>
          <pc:docMk/>
          <pc:sldMk cId="2253898748" sldId="262"/>
        </pc:sldMkLst>
        <pc:spChg chg="mod">
          <ac:chgData name="Christos Zoumpoulis" userId="8bf8103f89de5a88" providerId="OrgId" clId="{8A97650F-09CE-44DE-B4DB-69CB61C3A1F0}" dt="2020-04-05T10:08:45.848" v="1379" actId="20577"/>
          <ac:spMkLst>
            <pc:docMk/>
            <pc:sldMk cId="2253898748" sldId="262"/>
            <ac:spMk id="3" creationId="{00000000-0000-0000-0000-000000000000}"/>
          </ac:spMkLst>
        </pc:spChg>
      </pc:sldChg>
      <pc:sldChg chg="modSp">
        <pc:chgData name="Christos Zoumpoulis" userId="8bf8103f89de5a88" providerId="OrgId" clId="{8A97650F-09CE-44DE-B4DB-69CB61C3A1F0}" dt="2020-04-05T10:14:42.335" v="1919" actId="20577"/>
        <pc:sldMkLst>
          <pc:docMk/>
          <pc:sldMk cId="353370909" sldId="263"/>
        </pc:sldMkLst>
        <pc:spChg chg="mod">
          <ac:chgData name="Christos Zoumpoulis" userId="8bf8103f89de5a88" providerId="OrgId" clId="{8A97650F-09CE-44DE-B4DB-69CB61C3A1F0}" dt="2020-04-05T10:14:42.335" v="1919" actId="20577"/>
          <ac:spMkLst>
            <pc:docMk/>
            <pc:sldMk cId="353370909" sldId="263"/>
            <ac:spMk id="3" creationId="{00000000-0000-0000-0000-000000000000}"/>
          </ac:spMkLst>
        </pc:spChg>
      </pc:sldChg>
      <pc:sldChg chg="modSp">
        <pc:chgData name="Christos Zoumpoulis" userId="8bf8103f89de5a88" providerId="OrgId" clId="{8A97650F-09CE-44DE-B4DB-69CB61C3A1F0}" dt="2020-04-05T10:17:37.590" v="2280" actId="20577"/>
        <pc:sldMkLst>
          <pc:docMk/>
          <pc:sldMk cId="2424468414" sldId="281"/>
        </pc:sldMkLst>
        <pc:spChg chg="mod">
          <ac:chgData name="Christos Zoumpoulis" userId="8bf8103f89de5a88" providerId="OrgId" clId="{8A97650F-09CE-44DE-B4DB-69CB61C3A1F0}" dt="2020-04-05T10:17:37.590" v="2280" actId="20577"/>
          <ac:spMkLst>
            <pc:docMk/>
            <pc:sldMk cId="2424468414" sldId="281"/>
            <ac:spMk id="3" creationId="{00000000-0000-0000-0000-000000000000}"/>
          </ac:spMkLst>
        </pc:spChg>
      </pc:sldChg>
      <pc:sldChg chg="modSp">
        <pc:chgData name="Christos Zoumpoulis" userId="8bf8103f89de5a88" providerId="OrgId" clId="{8A97650F-09CE-44DE-B4DB-69CB61C3A1F0}" dt="2020-04-05T12:25:54.579" v="2963" actId="115"/>
        <pc:sldMkLst>
          <pc:docMk/>
          <pc:sldMk cId="1102841085" sldId="283"/>
        </pc:sldMkLst>
        <pc:spChg chg="mod">
          <ac:chgData name="Christos Zoumpoulis" userId="8bf8103f89de5a88" providerId="OrgId" clId="{8A97650F-09CE-44DE-B4DB-69CB61C3A1F0}" dt="2020-04-05T12:25:54.579" v="2963" actId="115"/>
          <ac:spMkLst>
            <pc:docMk/>
            <pc:sldMk cId="1102841085" sldId="283"/>
            <ac:spMk id="3" creationId="{00000000-0000-0000-0000-000000000000}"/>
          </ac:spMkLst>
        </pc:spChg>
      </pc:sldChg>
      <pc:sldChg chg="modSp">
        <pc:chgData name="Christos Zoumpoulis" userId="8bf8103f89de5a88" providerId="OrgId" clId="{8A97650F-09CE-44DE-B4DB-69CB61C3A1F0}" dt="2020-04-05T10:22:39.638" v="2849" actId="20577"/>
        <pc:sldMkLst>
          <pc:docMk/>
          <pc:sldMk cId="2580682176" sldId="284"/>
        </pc:sldMkLst>
        <pc:spChg chg="mod">
          <ac:chgData name="Christos Zoumpoulis" userId="8bf8103f89de5a88" providerId="OrgId" clId="{8A97650F-09CE-44DE-B4DB-69CB61C3A1F0}" dt="2020-04-05T10:22:39.638" v="2849" actId="20577"/>
          <ac:spMkLst>
            <pc:docMk/>
            <pc:sldMk cId="2580682176" sldId="284"/>
            <ac:spMk id="3" creationId="{00000000-0000-0000-0000-000000000000}"/>
          </ac:spMkLst>
        </pc:spChg>
      </pc:sldChg>
      <pc:sldChg chg="modSp">
        <pc:chgData name="Christos Zoumpoulis" userId="8bf8103f89de5a88" providerId="OrgId" clId="{8A97650F-09CE-44DE-B4DB-69CB61C3A1F0}" dt="2020-04-05T12:26:27.556" v="2966" actId="113"/>
        <pc:sldMkLst>
          <pc:docMk/>
          <pc:sldMk cId="1215637640" sldId="285"/>
        </pc:sldMkLst>
        <pc:spChg chg="mod">
          <ac:chgData name="Christos Zoumpoulis" userId="8bf8103f89de5a88" providerId="OrgId" clId="{8A97650F-09CE-44DE-B4DB-69CB61C3A1F0}" dt="2020-04-05T12:26:27.556" v="2966" actId="113"/>
          <ac:spMkLst>
            <pc:docMk/>
            <pc:sldMk cId="1215637640" sldId="285"/>
            <ac:spMk id="3" creationId="{00000000-0000-0000-0000-000000000000}"/>
          </ac:spMkLst>
        </pc:spChg>
      </pc:sldChg>
      <pc:sldChg chg="modSp">
        <pc:chgData name="Christos Zoumpoulis" userId="8bf8103f89de5a88" providerId="OrgId" clId="{8A97650F-09CE-44DE-B4DB-69CB61C3A1F0}" dt="2020-04-05T12:29:43.452" v="3143" actId="20577"/>
        <pc:sldMkLst>
          <pc:docMk/>
          <pc:sldMk cId="2097283533" sldId="286"/>
        </pc:sldMkLst>
        <pc:spChg chg="mod">
          <ac:chgData name="Christos Zoumpoulis" userId="8bf8103f89de5a88" providerId="OrgId" clId="{8A97650F-09CE-44DE-B4DB-69CB61C3A1F0}" dt="2020-04-05T12:29:43.452" v="3143" actId="20577"/>
          <ac:spMkLst>
            <pc:docMk/>
            <pc:sldMk cId="2097283533" sldId="286"/>
            <ac:spMk id="3" creationId="{00000000-0000-0000-0000-000000000000}"/>
          </ac:spMkLst>
        </pc:spChg>
      </pc:sldChg>
      <pc:sldChg chg="modSp">
        <pc:chgData name="Christos Zoumpoulis" userId="8bf8103f89de5a88" providerId="OrgId" clId="{8A97650F-09CE-44DE-B4DB-69CB61C3A1F0}" dt="2020-04-05T12:31:43.210" v="3274" actId="20577"/>
        <pc:sldMkLst>
          <pc:docMk/>
          <pc:sldMk cId="3588467052" sldId="287"/>
        </pc:sldMkLst>
        <pc:spChg chg="mod">
          <ac:chgData name="Christos Zoumpoulis" userId="8bf8103f89de5a88" providerId="OrgId" clId="{8A97650F-09CE-44DE-B4DB-69CB61C3A1F0}" dt="2020-04-05T12:31:43.210" v="3274" actId="20577"/>
          <ac:spMkLst>
            <pc:docMk/>
            <pc:sldMk cId="3588467052" sldId="287"/>
            <ac:spMk id="3" creationId="{00000000-0000-0000-0000-000000000000}"/>
          </ac:spMkLst>
        </pc:spChg>
      </pc:sldChg>
      <pc:sldChg chg="modSp">
        <pc:chgData name="Christos Zoumpoulis" userId="8bf8103f89de5a88" providerId="OrgId" clId="{8A97650F-09CE-44DE-B4DB-69CB61C3A1F0}" dt="2020-04-05T12:32:20.817" v="3285" actId="114"/>
        <pc:sldMkLst>
          <pc:docMk/>
          <pc:sldMk cId="2734133644" sldId="288"/>
        </pc:sldMkLst>
        <pc:spChg chg="mod">
          <ac:chgData name="Christos Zoumpoulis" userId="8bf8103f89de5a88" providerId="OrgId" clId="{8A97650F-09CE-44DE-B4DB-69CB61C3A1F0}" dt="2020-04-05T12:32:20.817" v="3285" actId="114"/>
          <ac:spMkLst>
            <pc:docMk/>
            <pc:sldMk cId="2734133644" sldId="288"/>
            <ac:spMk id="3" creationId="{00000000-0000-0000-0000-000000000000}"/>
          </ac:spMkLst>
        </pc:spChg>
      </pc:sldChg>
      <pc:sldChg chg="modSp">
        <pc:chgData name="Christos Zoumpoulis" userId="8bf8103f89de5a88" providerId="OrgId" clId="{8A97650F-09CE-44DE-B4DB-69CB61C3A1F0}" dt="2020-04-05T12:37:35.424" v="3757" actId="113"/>
        <pc:sldMkLst>
          <pc:docMk/>
          <pc:sldMk cId="3953885258" sldId="289"/>
        </pc:sldMkLst>
        <pc:spChg chg="mod">
          <ac:chgData name="Christos Zoumpoulis" userId="8bf8103f89de5a88" providerId="OrgId" clId="{8A97650F-09CE-44DE-B4DB-69CB61C3A1F0}" dt="2020-04-05T12:37:35.424" v="3757" actId="113"/>
          <ac:spMkLst>
            <pc:docMk/>
            <pc:sldMk cId="3953885258" sldId="28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5/10/2021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5/10/2021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5/10/2021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5/10/2021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5/10/2021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5/10/2021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5/10/2021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2800" dirty="0" err="1">
                <a:solidFill>
                  <a:srgbClr val="FF0000"/>
                </a:solidFill>
              </a:rPr>
              <a:t>Στοιχεια</a:t>
            </a:r>
            <a:r>
              <a:rPr lang="el-GR" sz="2800" dirty="0">
                <a:solidFill>
                  <a:srgbClr val="FF0000"/>
                </a:solidFill>
              </a:rPr>
              <a:t> </a:t>
            </a:r>
            <a:r>
              <a:rPr lang="el-GR" sz="2800" dirty="0" err="1">
                <a:solidFill>
                  <a:srgbClr val="FF0000"/>
                </a:solidFill>
              </a:rPr>
              <a:t>διεθνουσ</a:t>
            </a:r>
            <a:r>
              <a:rPr lang="el-GR" sz="2800" dirty="0">
                <a:solidFill>
                  <a:srgbClr val="FF0000"/>
                </a:solidFill>
              </a:rPr>
              <a:t> </a:t>
            </a:r>
            <a:r>
              <a:rPr lang="el-GR" sz="2800" dirty="0" err="1">
                <a:solidFill>
                  <a:srgbClr val="FF0000"/>
                </a:solidFill>
              </a:rPr>
              <a:t>φορολογικου</a:t>
            </a:r>
            <a:r>
              <a:rPr lang="el-GR" sz="2800" dirty="0">
                <a:solidFill>
                  <a:srgbClr val="FF0000"/>
                </a:solidFill>
              </a:rPr>
              <a:t> </a:t>
            </a:r>
            <a:r>
              <a:rPr lang="el-GR" sz="2800" dirty="0" err="1">
                <a:solidFill>
                  <a:srgbClr val="FF0000"/>
                </a:solidFill>
              </a:rPr>
              <a:t>δικαιου</a:t>
            </a:r>
            <a:r>
              <a:rPr lang="en-US" sz="2800" dirty="0"/>
              <a:t>					</a:t>
            </a:r>
            <a:endParaRPr lang="el-GR" sz="2800" dirty="0"/>
          </a:p>
        </p:txBody>
      </p:sp>
      <p:sp>
        <p:nvSpPr>
          <p:cNvPr id="3" name="Subtitle 2"/>
          <p:cNvSpPr>
            <a:spLocks noGrp="1"/>
          </p:cNvSpPr>
          <p:nvPr>
            <p:ph type="subTitle" idx="1"/>
          </p:nvPr>
        </p:nvSpPr>
        <p:spPr/>
        <p:txBody>
          <a:bodyPr>
            <a:normAutofit fontScale="62500" lnSpcReduction="20000"/>
          </a:bodyPr>
          <a:lstStyle/>
          <a:p>
            <a:r>
              <a:rPr lang="fr-FR" sz="3200" dirty="0">
                <a:solidFill>
                  <a:srgbClr val="7030A0"/>
                </a:solidFill>
              </a:rPr>
              <a:t>B</a:t>
            </a:r>
            <a:r>
              <a:rPr lang="el-GR" sz="3200" dirty="0">
                <a:solidFill>
                  <a:srgbClr val="7030A0"/>
                </a:solidFill>
              </a:rPr>
              <a:t>’ εξάμηνο ΜΠΣ ΙΔΔ &amp; ΔΔΣ 2020-2021 (ΔΔΣ)</a:t>
            </a:r>
          </a:p>
          <a:p>
            <a:r>
              <a:rPr lang="el-GR" sz="3200" dirty="0">
                <a:solidFill>
                  <a:srgbClr val="7030A0"/>
                </a:solidFill>
              </a:rPr>
              <a:t>Δρ. Χρήστος Ζουμπούλης, Ειδικός Επιστημονικός Συνεργάτης ΕΚΠΑ</a:t>
            </a:r>
          </a:p>
        </p:txBody>
      </p:sp>
    </p:spTree>
    <p:extLst>
      <p:ext uri="{BB962C8B-B14F-4D97-AF65-F5344CB8AC3E}">
        <p14:creationId xmlns:p14="http://schemas.microsoft.com/office/powerpoint/2010/main" val="381115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marL="0" indent="0" algn="just">
              <a:lnSpc>
                <a:spcPct val="150000"/>
              </a:lnSpc>
              <a:spcBef>
                <a:spcPts val="0"/>
              </a:spcBef>
              <a:buNone/>
            </a:pPr>
            <a:r>
              <a:rPr lang="el-GR" sz="1800" dirty="0">
                <a:solidFill>
                  <a:schemeClr val="bg1"/>
                </a:solidFill>
              </a:rPr>
              <a:t>Στο διεθνές πεδίο ο κανόνας είναι ότι η φορολογητέα ύλη </a:t>
            </a:r>
            <a:r>
              <a:rPr lang="el-GR" sz="1800" b="1" dirty="0">
                <a:solidFill>
                  <a:schemeClr val="bg1"/>
                </a:solidFill>
              </a:rPr>
              <a:t>διαμοιράζεται</a:t>
            </a:r>
            <a:r>
              <a:rPr lang="el-GR" sz="1800" dirty="0">
                <a:solidFill>
                  <a:schemeClr val="bg1"/>
                </a:solidFill>
              </a:rPr>
              <a:t> ανάμεσα στο κράτος της έδρας και στο κράτος εντός της επικράτειας το οποίου βρίσκεται η πηγή του εισοδήματος.</a:t>
            </a:r>
          </a:p>
          <a:p>
            <a:pPr marL="0" indent="0" algn="just">
              <a:lnSpc>
                <a:spcPct val="120000"/>
              </a:lnSpc>
              <a:spcBef>
                <a:spcPts val="0"/>
              </a:spcBef>
              <a:buNone/>
            </a:pPr>
            <a:endParaRPr lang="en-US" sz="1800" dirty="0">
              <a:solidFill>
                <a:schemeClr val="bg1"/>
              </a:solidFill>
            </a:endParaRPr>
          </a:p>
          <a:p>
            <a:pPr marL="0" indent="0" algn="just">
              <a:lnSpc>
                <a:spcPct val="150000"/>
              </a:lnSpc>
              <a:spcBef>
                <a:spcPts val="0"/>
              </a:spcBef>
              <a:buNone/>
            </a:pPr>
            <a:r>
              <a:rPr lang="el-GR" sz="1800" b="1" dirty="0">
                <a:solidFill>
                  <a:schemeClr val="bg1"/>
                </a:solidFill>
              </a:rPr>
              <a:t>Μόνη εξαίρεση </a:t>
            </a:r>
            <a:r>
              <a:rPr lang="el-GR" sz="1800" dirty="0">
                <a:solidFill>
                  <a:schemeClr val="bg1"/>
                </a:solidFill>
              </a:rPr>
              <a:t>στον κανόνα αυτόν έχουμε με τις λεγόμενες</a:t>
            </a:r>
            <a:r>
              <a:rPr lang="en-US" sz="1800" dirty="0">
                <a:solidFill>
                  <a:schemeClr val="bg1"/>
                </a:solidFill>
              </a:rPr>
              <a:t> </a:t>
            </a:r>
            <a:r>
              <a:rPr lang="el-GR" sz="1800" b="1" dirty="0">
                <a:solidFill>
                  <a:schemeClr val="bg1"/>
                </a:solidFill>
              </a:rPr>
              <a:t>Ελεγχόμενες Αλλοδαπές Εταιρείες </a:t>
            </a:r>
            <a:r>
              <a:rPr lang="el-GR" sz="1800" dirty="0">
                <a:solidFill>
                  <a:schemeClr val="bg1"/>
                </a:solidFill>
              </a:rPr>
              <a:t>(</a:t>
            </a:r>
            <a:r>
              <a:rPr lang="fr-FR" sz="1800" i="1" dirty="0">
                <a:solidFill>
                  <a:schemeClr val="bg1"/>
                </a:solidFill>
              </a:rPr>
              <a:t>C</a:t>
            </a:r>
            <a:r>
              <a:rPr lang="el-GR" sz="1800" i="1" dirty="0" err="1">
                <a:solidFill>
                  <a:schemeClr val="bg1"/>
                </a:solidFill>
              </a:rPr>
              <a:t>ontrolled</a:t>
            </a:r>
            <a:r>
              <a:rPr lang="el-GR" sz="1800" i="1" dirty="0">
                <a:solidFill>
                  <a:schemeClr val="bg1"/>
                </a:solidFill>
              </a:rPr>
              <a:t> </a:t>
            </a:r>
            <a:r>
              <a:rPr lang="fr-FR" sz="1800" i="1" dirty="0" err="1">
                <a:solidFill>
                  <a:schemeClr val="bg1"/>
                </a:solidFill>
              </a:rPr>
              <a:t>F</a:t>
            </a:r>
            <a:r>
              <a:rPr lang="el-GR" sz="1800" i="1" dirty="0" err="1">
                <a:solidFill>
                  <a:schemeClr val="bg1"/>
                </a:solidFill>
              </a:rPr>
              <a:t>oreign</a:t>
            </a:r>
            <a:r>
              <a:rPr lang="el-GR" sz="1800" i="1" dirty="0">
                <a:solidFill>
                  <a:schemeClr val="bg1"/>
                </a:solidFill>
              </a:rPr>
              <a:t> </a:t>
            </a:r>
            <a:r>
              <a:rPr lang="fr-FR" sz="1800" i="1" dirty="0">
                <a:solidFill>
                  <a:schemeClr val="bg1"/>
                </a:solidFill>
              </a:rPr>
              <a:t>C</a:t>
            </a:r>
            <a:r>
              <a:rPr lang="el-GR" sz="1800" i="1" dirty="0" err="1">
                <a:solidFill>
                  <a:schemeClr val="bg1"/>
                </a:solidFill>
              </a:rPr>
              <a:t>ompanies</a:t>
            </a:r>
            <a:r>
              <a:rPr lang="fr-FR" sz="1800" i="1" dirty="0">
                <a:solidFill>
                  <a:schemeClr val="bg1"/>
                </a:solidFill>
              </a:rPr>
              <a:t> </a:t>
            </a:r>
            <a:r>
              <a:rPr lang="el-GR" sz="1800" i="1" dirty="0">
                <a:solidFill>
                  <a:schemeClr val="bg1"/>
                </a:solidFill>
              </a:rPr>
              <a:t>ή </a:t>
            </a:r>
            <a:r>
              <a:rPr lang="fr-FR" sz="1800" i="1" dirty="0" err="1">
                <a:solidFill>
                  <a:schemeClr val="bg1"/>
                </a:solidFill>
              </a:rPr>
              <a:t>CFCs</a:t>
            </a:r>
            <a:r>
              <a:rPr lang="en-US" sz="1800" i="1" dirty="0">
                <a:solidFill>
                  <a:schemeClr val="bg1"/>
                </a:solidFill>
              </a:rPr>
              <a:t>)</a:t>
            </a:r>
            <a:r>
              <a:rPr lang="el-GR" sz="1800" dirty="0">
                <a:solidFill>
                  <a:schemeClr val="bg1"/>
                </a:solidFill>
              </a:rPr>
              <a:t>, όπου σύμφωνα με τον ελληνικό νόμο, περιλαμβάνεται στο φορολογητέο εισόδημα ελληνικής εταιρείας </a:t>
            </a:r>
            <a:r>
              <a:rPr lang="el-GR" sz="1800" b="1" i="1" dirty="0">
                <a:solidFill>
                  <a:schemeClr val="bg1"/>
                </a:solidFill>
              </a:rPr>
              <a:t>το μη διανεμηθέν εισόδημα που </a:t>
            </a:r>
            <a:r>
              <a:rPr lang="el-GR" sz="1800" b="1" i="1" dirty="0" err="1">
                <a:solidFill>
                  <a:schemeClr val="bg1"/>
                </a:solidFill>
              </a:rPr>
              <a:t>έxει</a:t>
            </a:r>
            <a:r>
              <a:rPr lang="el-GR" sz="1800" b="1" i="1" dirty="0">
                <a:solidFill>
                  <a:schemeClr val="bg1"/>
                </a:solidFill>
              </a:rPr>
              <a:t> λάβει αλλοδαπή θυγατρική της από συναλλαγές με συνδεδεμένες εταιρείες </a:t>
            </a:r>
            <a:r>
              <a:rPr lang="el-GR" sz="1800" dirty="0">
                <a:solidFill>
                  <a:schemeClr val="bg1"/>
                </a:solidFill>
              </a:rPr>
              <a:t>(</a:t>
            </a:r>
            <a:r>
              <a:rPr lang="el-GR" sz="1800" dirty="0" err="1">
                <a:solidFill>
                  <a:schemeClr val="bg1"/>
                </a:solidFill>
              </a:rPr>
              <a:t>π.x</a:t>
            </a:r>
            <a:r>
              <a:rPr lang="el-GR" sz="1800" dirty="0">
                <a:solidFill>
                  <a:schemeClr val="bg1"/>
                </a:solidFill>
              </a:rPr>
              <a:t>. έσοδα από μερίσματα, τόκους, δικαιώματα κ.λπ.).</a:t>
            </a:r>
          </a:p>
          <a:p>
            <a:pPr marL="0" indent="0" algn="ctr">
              <a:lnSpc>
                <a:spcPct val="120000"/>
              </a:lnSpc>
              <a:spcBef>
                <a:spcPts val="0"/>
              </a:spcBef>
              <a:buNone/>
            </a:pPr>
            <a:endParaRPr lang="el-GR" b="1" dirty="0">
              <a:solidFill>
                <a:schemeClr val="bg1"/>
              </a:solidFill>
            </a:endParaRPr>
          </a:p>
        </p:txBody>
      </p:sp>
      <p:sp>
        <p:nvSpPr>
          <p:cNvPr id="5" name="TextBox 4"/>
          <p:cNvSpPr txBox="1"/>
          <p:nvPr/>
        </p:nvSpPr>
        <p:spPr>
          <a:xfrm>
            <a:off x="3077961" y="1058314"/>
            <a:ext cx="8886825" cy="461665"/>
          </a:xfrm>
          <a:prstGeom prst="rect">
            <a:avLst/>
          </a:prstGeom>
          <a:noFill/>
        </p:spPr>
        <p:txBody>
          <a:bodyPr wrap="square" rtlCol="0">
            <a:spAutoFit/>
          </a:bodyPr>
          <a:lstStyle/>
          <a:p>
            <a:pPr algn="ctr"/>
            <a:r>
              <a:rPr lang="en-US" sz="2400" i="1" dirty="0">
                <a:solidFill>
                  <a:schemeClr val="accent5">
                    <a:lumMod val="50000"/>
                  </a:schemeClr>
                </a:solidFill>
                <a:effectLst>
                  <a:outerShdw blurRad="38100" dist="38100" dir="2700000" algn="tl">
                    <a:srgbClr val="000000">
                      <a:alpha val="43137"/>
                    </a:srgbClr>
                  </a:outerShdw>
                </a:effectLst>
              </a:rPr>
              <a:t>E</a:t>
            </a:r>
            <a:r>
              <a:rPr lang="el-GR" sz="2400" i="1" dirty="0" err="1">
                <a:solidFill>
                  <a:schemeClr val="accent5">
                    <a:lumMod val="50000"/>
                  </a:schemeClr>
                </a:solidFill>
                <a:effectLst>
                  <a:outerShdw blurRad="38100" dist="38100" dir="2700000" algn="tl">
                    <a:srgbClr val="000000">
                      <a:alpha val="43137"/>
                    </a:srgbClr>
                  </a:outerShdw>
                </a:effectLst>
              </a:rPr>
              <a:t>λεγχόμενες</a:t>
            </a:r>
            <a:r>
              <a:rPr lang="el-GR" sz="2400" i="1" dirty="0">
                <a:solidFill>
                  <a:schemeClr val="accent5">
                    <a:lumMod val="50000"/>
                  </a:schemeClr>
                </a:solidFill>
                <a:effectLst>
                  <a:outerShdw blurRad="38100" dist="38100" dir="2700000" algn="tl">
                    <a:srgbClr val="000000">
                      <a:alpha val="43137"/>
                    </a:srgbClr>
                  </a:outerShdw>
                </a:effectLst>
              </a:rPr>
              <a:t> Αλλοδαπές Εταιρείες</a:t>
            </a:r>
          </a:p>
        </p:txBody>
      </p:sp>
    </p:spTree>
    <p:extLst>
      <p:ext uri="{BB962C8B-B14F-4D97-AF65-F5344CB8AC3E}">
        <p14:creationId xmlns:p14="http://schemas.microsoft.com/office/powerpoint/2010/main" val="20972835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5E-6 -1.48148E-6 C 0.06901 -1.48148E-6 0.125 0.05602 0.125 0.125 C 0.125 0.19398 0.06901 0.25 -2.5E-6 0.25 C -0.06901 0.25 -0.125 0.19398 -0.125 0.125 C -0.125 0.05602 -0.06901 -1.48148E-6 -2.5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a:lnSpc>
                <a:spcPct val="120000"/>
              </a:lnSpc>
              <a:spcBef>
                <a:spcPts val="0"/>
              </a:spcBef>
              <a:buFont typeface="Wingdings" panose="05000000000000000000" pitchFamily="2" charset="2"/>
              <a:buChar char="Ø"/>
            </a:pPr>
            <a:r>
              <a:rPr lang="el-GR" sz="1800" dirty="0">
                <a:solidFill>
                  <a:schemeClr val="bg1"/>
                </a:solidFill>
              </a:rPr>
              <a:t>Αυξημένος κίνδυνος διπλής/πολλαπλής φορολόγησης.</a:t>
            </a:r>
          </a:p>
          <a:p>
            <a:pPr>
              <a:lnSpc>
                <a:spcPct val="120000"/>
              </a:lnSpc>
              <a:spcBef>
                <a:spcPts val="0"/>
              </a:spcBef>
              <a:buFont typeface="Wingdings" panose="05000000000000000000" pitchFamily="2" charset="2"/>
              <a:buChar char="Ø"/>
            </a:pPr>
            <a:r>
              <a:rPr lang="el-GR" sz="1800" dirty="0">
                <a:solidFill>
                  <a:schemeClr val="bg1"/>
                </a:solidFill>
              </a:rPr>
              <a:t>Για να λυθεί αυτό το πρόβλημα τα περισσότερα κράτη ακολουθούν την μέθοδο της ελαφρύτερης φορολόγησης του μετόχου. </a:t>
            </a:r>
          </a:p>
          <a:p>
            <a:pPr>
              <a:lnSpc>
                <a:spcPct val="120000"/>
              </a:lnSpc>
              <a:spcBef>
                <a:spcPts val="0"/>
              </a:spcBef>
              <a:buFont typeface="Wingdings" panose="05000000000000000000" pitchFamily="2" charset="2"/>
              <a:buChar char="Ø"/>
            </a:pPr>
            <a:r>
              <a:rPr lang="el-GR" sz="1800" dirty="0">
                <a:solidFill>
                  <a:schemeClr val="bg1"/>
                </a:solidFill>
              </a:rPr>
              <a:t>Επίσης το θέμα ρυθμίζεται από τις ΣΑΔΦ. </a:t>
            </a:r>
          </a:p>
          <a:p>
            <a:pPr>
              <a:lnSpc>
                <a:spcPct val="120000"/>
              </a:lnSpc>
              <a:spcBef>
                <a:spcPts val="0"/>
              </a:spcBef>
              <a:buFont typeface="Wingdings" panose="05000000000000000000" pitchFamily="2" charset="2"/>
              <a:buChar char="Ø"/>
            </a:pPr>
            <a:r>
              <a:rPr lang="el-GR" sz="1800" dirty="0">
                <a:solidFill>
                  <a:schemeClr val="bg1"/>
                </a:solidFill>
              </a:rPr>
              <a:t>Στο επίπεδο του Κοινοτικού Δικαίου έχουμε την Οδηγία για το κοινό φορολογικό καθεστώς μητρικών-θυγατρικών εταιρειών (90/435/ΕΚ) που επιλαμβάνεται του ζητήματος, </a:t>
            </a:r>
            <a:r>
              <a:rPr lang="el-GR" sz="1800" i="1" dirty="0">
                <a:solidFill>
                  <a:schemeClr val="bg1"/>
                </a:solidFill>
              </a:rPr>
              <a:t>αλλά αφορά μόνον τους μετόχους που είναι νομικά πρόσωπα</a:t>
            </a:r>
            <a:r>
              <a:rPr lang="el-GR" sz="1800" dirty="0">
                <a:solidFill>
                  <a:schemeClr val="bg1"/>
                </a:solidFill>
              </a:rPr>
              <a:t>.</a:t>
            </a:r>
          </a:p>
          <a:p>
            <a:pPr marL="0" indent="0" algn="ctr">
              <a:lnSpc>
                <a:spcPct val="120000"/>
              </a:lnSpc>
              <a:spcBef>
                <a:spcPts val="0"/>
              </a:spcBef>
              <a:buNone/>
            </a:pPr>
            <a:endParaRPr lang="el-GR" sz="1800" dirty="0">
              <a:solidFill>
                <a:schemeClr val="bg1"/>
              </a:solidFill>
            </a:endParaRPr>
          </a:p>
          <a:p>
            <a:pPr marL="0" indent="0" algn="ctr">
              <a:lnSpc>
                <a:spcPct val="120000"/>
              </a:lnSpc>
              <a:spcBef>
                <a:spcPts val="0"/>
              </a:spcBef>
              <a:buNone/>
            </a:pPr>
            <a:r>
              <a:rPr lang="el-GR" sz="1800" dirty="0">
                <a:solidFill>
                  <a:schemeClr val="bg1"/>
                </a:solidFill>
              </a:rPr>
              <a:t> </a:t>
            </a:r>
          </a:p>
        </p:txBody>
      </p:sp>
      <p:sp>
        <p:nvSpPr>
          <p:cNvPr id="5" name="TextBox 4"/>
          <p:cNvSpPr txBox="1"/>
          <p:nvPr/>
        </p:nvSpPr>
        <p:spPr>
          <a:xfrm>
            <a:off x="3305175" y="1016750"/>
            <a:ext cx="8886825" cy="830997"/>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Φορολόγηση της διανομής των κερδών – φορολόγηση των διασυνοριακών ροών κεφαλαίων</a:t>
            </a:r>
          </a:p>
        </p:txBody>
      </p:sp>
    </p:spTree>
    <p:extLst>
      <p:ext uri="{BB962C8B-B14F-4D97-AF65-F5344CB8AC3E}">
        <p14:creationId xmlns:p14="http://schemas.microsoft.com/office/powerpoint/2010/main" val="35884670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1.85185E-6 C 0.06901 -1.85185E-6 0.125 0.05602 0.125 0.125 C 0.125 0.19398 0.06901 0.25 -2.29167E-6 0.25 C -0.06901 0.25 -0.125 0.19398 -0.125 0.125 C -0.125 0.05602 -0.06901 -1.85185E-6 -2.29167E-6 -1.85185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a:lnSpc>
                <a:spcPct val="120000"/>
              </a:lnSpc>
              <a:spcBef>
                <a:spcPts val="0"/>
              </a:spcBef>
              <a:buFont typeface="Wingdings" panose="05000000000000000000" pitchFamily="2" charset="2"/>
              <a:buChar char="Ø"/>
            </a:pPr>
            <a:r>
              <a:rPr lang="el-GR" sz="1800" dirty="0">
                <a:solidFill>
                  <a:schemeClr val="bg1"/>
                </a:solidFill>
              </a:rPr>
              <a:t>Το πρόβλημα επιλύεται μέσω της </a:t>
            </a:r>
            <a:r>
              <a:rPr lang="el-GR" sz="1800" b="1" dirty="0">
                <a:solidFill>
                  <a:schemeClr val="bg1"/>
                </a:solidFill>
              </a:rPr>
              <a:t>συνεργασίας των Κρατών.</a:t>
            </a:r>
          </a:p>
          <a:p>
            <a:pPr>
              <a:lnSpc>
                <a:spcPct val="120000"/>
              </a:lnSpc>
              <a:spcBef>
                <a:spcPts val="0"/>
              </a:spcBef>
              <a:buFont typeface="Wingdings" panose="05000000000000000000" pitchFamily="2" charset="2"/>
              <a:buChar char="Ø"/>
            </a:pPr>
            <a:r>
              <a:rPr lang="el-GR" sz="1800" dirty="0">
                <a:solidFill>
                  <a:schemeClr val="bg1"/>
                </a:solidFill>
              </a:rPr>
              <a:t>Αυτή η συνεργασία επιτυγχάνεται </a:t>
            </a:r>
            <a:r>
              <a:rPr lang="el-GR" sz="1800" b="1" dirty="0">
                <a:solidFill>
                  <a:schemeClr val="bg1"/>
                </a:solidFill>
              </a:rPr>
              <a:t>αφενός</a:t>
            </a:r>
            <a:r>
              <a:rPr lang="el-GR" sz="1800" dirty="0">
                <a:solidFill>
                  <a:schemeClr val="bg1"/>
                </a:solidFill>
              </a:rPr>
              <a:t> μέσω των κανόνων φορολογικού διεθνούς δικαίου των Κρατών και </a:t>
            </a:r>
            <a:r>
              <a:rPr lang="el-GR" sz="1800" b="1" dirty="0">
                <a:solidFill>
                  <a:schemeClr val="bg1"/>
                </a:solidFill>
              </a:rPr>
              <a:t>αφετέρου</a:t>
            </a:r>
            <a:r>
              <a:rPr lang="el-GR" sz="1800" dirty="0">
                <a:solidFill>
                  <a:schemeClr val="bg1"/>
                </a:solidFill>
              </a:rPr>
              <a:t> μέσω των ΣΑΔΦ.</a:t>
            </a:r>
          </a:p>
          <a:p>
            <a:pPr marL="0" indent="0">
              <a:lnSpc>
                <a:spcPct val="120000"/>
              </a:lnSpc>
              <a:spcBef>
                <a:spcPts val="0"/>
              </a:spcBef>
              <a:buNone/>
            </a:pPr>
            <a:endParaRPr lang="el-GR" sz="1800" dirty="0">
              <a:solidFill>
                <a:schemeClr val="bg1"/>
              </a:solidFill>
            </a:endParaRPr>
          </a:p>
          <a:p>
            <a:pPr marL="0" indent="0">
              <a:lnSpc>
                <a:spcPct val="120000"/>
              </a:lnSpc>
              <a:spcBef>
                <a:spcPts val="0"/>
              </a:spcBef>
              <a:buNone/>
            </a:pPr>
            <a:r>
              <a:rPr lang="el-GR" sz="1800" u="sng" dirty="0">
                <a:solidFill>
                  <a:schemeClr val="bg1"/>
                </a:solidFill>
              </a:rPr>
              <a:t>Δύο μέθοδοι</a:t>
            </a:r>
            <a:r>
              <a:rPr lang="en-US" sz="1800" u="sng" dirty="0">
                <a:solidFill>
                  <a:schemeClr val="bg1"/>
                </a:solidFill>
              </a:rPr>
              <a:t>:</a:t>
            </a:r>
            <a:endParaRPr lang="el-GR" sz="1800" u="sng" dirty="0">
              <a:solidFill>
                <a:schemeClr val="bg1"/>
              </a:solidFill>
            </a:endParaRPr>
          </a:p>
          <a:p>
            <a:pPr marL="0" indent="0">
              <a:lnSpc>
                <a:spcPct val="120000"/>
              </a:lnSpc>
              <a:spcBef>
                <a:spcPts val="0"/>
              </a:spcBef>
              <a:buNone/>
            </a:pPr>
            <a:endParaRPr lang="el-GR" sz="1800" u="sng" dirty="0">
              <a:solidFill>
                <a:schemeClr val="bg1"/>
              </a:solidFill>
            </a:endParaRPr>
          </a:p>
          <a:p>
            <a:pPr lvl="2">
              <a:lnSpc>
                <a:spcPct val="120000"/>
              </a:lnSpc>
              <a:spcBef>
                <a:spcPts val="0"/>
              </a:spcBef>
            </a:pPr>
            <a:r>
              <a:rPr lang="el-GR" dirty="0">
                <a:solidFill>
                  <a:schemeClr val="bg1"/>
                </a:solidFill>
              </a:rPr>
              <a:t>Μέθοδος της φορολογικής πίστωσης (</a:t>
            </a:r>
            <a:r>
              <a:rPr lang="el-GR" i="1" dirty="0" err="1">
                <a:solidFill>
                  <a:schemeClr val="bg1"/>
                </a:solidFill>
              </a:rPr>
              <a:t>credit</a:t>
            </a:r>
            <a:r>
              <a:rPr lang="el-GR" i="1" dirty="0">
                <a:solidFill>
                  <a:schemeClr val="bg1"/>
                </a:solidFill>
              </a:rPr>
              <a:t> </a:t>
            </a:r>
            <a:r>
              <a:rPr lang="el-GR" i="1" dirty="0" err="1">
                <a:solidFill>
                  <a:schemeClr val="bg1"/>
                </a:solidFill>
              </a:rPr>
              <a:t>method</a:t>
            </a:r>
            <a:r>
              <a:rPr lang="el-GR" dirty="0">
                <a:solidFill>
                  <a:schemeClr val="bg1"/>
                </a:solidFill>
              </a:rPr>
              <a:t>) </a:t>
            </a:r>
          </a:p>
          <a:p>
            <a:pPr marL="914400" lvl="2" indent="0">
              <a:lnSpc>
                <a:spcPct val="120000"/>
              </a:lnSpc>
              <a:spcBef>
                <a:spcPts val="0"/>
              </a:spcBef>
              <a:buNone/>
            </a:pPr>
            <a:endParaRPr lang="el-GR" dirty="0">
              <a:solidFill>
                <a:schemeClr val="bg1"/>
              </a:solidFill>
            </a:endParaRPr>
          </a:p>
          <a:p>
            <a:pPr lvl="2">
              <a:lnSpc>
                <a:spcPct val="120000"/>
              </a:lnSpc>
              <a:spcBef>
                <a:spcPts val="0"/>
              </a:spcBef>
            </a:pPr>
            <a:r>
              <a:rPr lang="el-GR" dirty="0">
                <a:solidFill>
                  <a:schemeClr val="bg1"/>
                </a:solidFill>
              </a:rPr>
              <a:t>Μέθοδος της απαλλαγής (</a:t>
            </a:r>
            <a:r>
              <a:rPr lang="el-GR" i="1" dirty="0" err="1">
                <a:solidFill>
                  <a:schemeClr val="bg1"/>
                </a:solidFill>
              </a:rPr>
              <a:t>exemption</a:t>
            </a:r>
            <a:r>
              <a:rPr lang="el-GR" i="1" dirty="0">
                <a:solidFill>
                  <a:schemeClr val="bg1"/>
                </a:solidFill>
              </a:rPr>
              <a:t> </a:t>
            </a:r>
            <a:r>
              <a:rPr lang="el-GR" i="1" dirty="0" err="1">
                <a:solidFill>
                  <a:schemeClr val="bg1"/>
                </a:solidFill>
              </a:rPr>
              <a:t>method</a:t>
            </a:r>
            <a:r>
              <a:rPr lang="el-GR" dirty="0">
                <a:solidFill>
                  <a:schemeClr val="bg1"/>
                </a:solidFill>
              </a:rPr>
              <a:t>).</a:t>
            </a:r>
          </a:p>
          <a:p>
            <a:pPr marL="0" indent="0">
              <a:lnSpc>
                <a:spcPct val="120000"/>
              </a:lnSpc>
              <a:spcBef>
                <a:spcPts val="0"/>
              </a:spcBef>
              <a:buNone/>
            </a:pPr>
            <a:endParaRPr lang="el-GR" sz="2400" dirty="0">
              <a:solidFill>
                <a:schemeClr val="bg1"/>
              </a:solidFill>
            </a:endParaRPr>
          </a:p>
          <a:p>
            <a:pPr marL="0" indent="0" algn="ctr">
              <a:lnSpc>
                <a:spcPct val="120000"/>
              </a:lnSpc>
              <a:spcBef>
                <a:spcPts val="0"/>
              </a:spcBef>
              <a:buNone/>
            </a:pPr>
            <a:r>
              <a:rPr lang="el-GR" sz="1800" dirty="0">
                <a:solidFill>
                  <a:schemeClr val="bg1"/>
                </a:solidFill>
              </a:rPr>
              <a:t> </a:t>
            </a:r>
          </a:p>
        </p:txBody>
      </p:sp>
      <p:sp>
        <p:nvSpPr>
          <p:cNvPr id="5" name="TextBox 4"/>
          <p:cNvSpPr txBox="1"/>
          <p:nvPr/>
        </p:nvSpPr>
        <p:spPr>
          <a:xfrm>
            <a:off x="3305175" y="1016750"/>
            <a:ext cx="8886825" cy="830997"/>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Αλληλεπικαλύψεις Φορολογικών Κυριαρχιών</a:t>
            </a:r>
            <a:r>
              <a:rPr lang="en-US" sz="2400" i="1" dirty="0">
                <a:solidFill>
                  <a:schemeClr val="accent5">
                    <a:lumMod val="50000"/>
                  </a:schemeClr>
                </a:solidFill>
                <a:effectLst>
                  <a:outerShdw blurRad="38100" dist="38100" dir="2700000" algn="tl">
                    <a:srgbClr val="000000">
                      <a:alpha val="43137"/>
                    </a:srgbClr>
                  </a:outerShdw>
                </a:effectLst>
              </a:rPr>
              <a:t>: </a:t>
            </a:r>
            <a:r>
              <a:rPr lang="el-GR" sz="2400" i="1" dirty="0">
                <a:solidFill>
                  <a:schemeClr val="accent5">
                    <a:lumMod val="50000"/>
                  </a:schemeClr>
                </a:solidFill>
                <a:effectLst>
                  <a:outerShdw blurRad="38100" dist="38100" dir="2700000" algn="tl">
                    <a:srgbClr val="000000">
                      <a:alpha val="43137"/>
                    </a:srgbClr>
                  </a:outerShdw>
                </a:effectLst>
              </a:rPr>
              <a:t>το πρόβλημα της Διπλής Φορολόγησης</a:t>
            </a:r>
          </a:p>
        </p:txBody>
      </p:sp>
    </p:spTree>
    <p:extLst>
      <p:ext uri="{BB962C8B-B14F-4D97-AF65-F5344CB8AC3E}">
        <p14:creationId xmlns:p14="http://schemas.microsoft.com/office/powerpoint/2010/main" val="27341336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1.85185E-6 C 0.06901 -1.85185E-6 0.125 0.05602 0.125 0.125 C 0.125 0.19398 0.06901 0.25 -2.29167E-6 0.25 C -0.06901 0.25 -0.125 0.19398 -0.125 0.125 C -0.125 0.05602 -0.06901 -1.85185E-6 -2.29167E-6 -1.85185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fontScale="55000" lnSpcReduction="20000"/>
          </a:bodyPr>
          <a:lstStyle/>
          <a:p>
            <a:pPr marL="0" indent="0">
              <a:lnSpc>
                <a:spcPct val="120000"/>
              </a:lnSpc>
              <a:spcBef>
                <a:spcPts val="0"/>
              </a:spcBef>
              <a:buNone/>
            </a:pPr>
            <a:r>
              <a:rPr lang="el-GR" sz="2400" b="1" u="sng" dirty="0">
                <a:solidFill>
                  <a:schemeClr val="bg1"/>
                </a:solidFill>
                <a:effectLst>
                  <a:outerShdw blurRad="38100" dist="38100" dir="2700000" algn="tl">
                    <a:srgbClr val="000000">
                      <a:alpha val="43137"/>
                    </a:srgbClr>
                  </a:outerShdw>
                </a:effectLst>
              </a:rPr>
              <a:t>Μέθοδος απαλλαγής/εξαίρεσης (</a:t>
            </a:r>
            <a:r>
              <a:rPr lang="en-US" sz="2400" b="1" i="1" u="sng" dirty="0">
                <a:solidFill>
                  <a:schemeClr val="bg1"/>
                </a:solidFill>
                <a:effectLst>
                  <a:outerShdw blurRad="38100" dist="38100" dir="2700000" algn="tl">
                    <a:srgbClr val="000000">
                      <a:alpha val="43137"/>
                    </a:srgbClr>
                  </a:outerShdw>
                </a:effectLst>
              </a:rPr>
              <a:t>exemption method</a:t>
            </a:r>
            <a:r>
              <a:rPr lang="en-US" sz="2400" b="1" u="sng" dirty="0">
                <a:solidFill>
                  <a:schemeClr val="bg1"/>
                </a:solidFill>
                <a:effectLst>
                  <a:outerShdw blurRad="38100" dist="38100" dir="2700000" algn="tl">
                    <a:srgbClr val="000000">
                      <a:alpha val="43137"/>
                    </a:srgbClr>
                  </a:outerShdw>
                </a:effectLst>
              </a:rPr>
              <a:t>): </a:t>
            </a:r>
          </a:p>
          <a:p>
            <a:pPr marL="0" indent="0" algn="just">
              <a:lnSpc>
                <a:spcPct val="120000"/>
              </a:lnSpc>
              <a:spcBef>
                <a:spcPts val="0"/>
              </a:spcBef>
              <a:buNone/>
            </a:pPr>
            <a:r>
              <a:rPr lang="el-GR" sz="2400" dirty="0">
                <a:solidFill>
                  <a:schemeClr val="bg1"/>
                </a:solidFill>
              </a:rPr>
              <a:t>Τα εισοδήματα από τα υποκαταστήματα και λοιπές μόνιμες εγκαταστάσεις μίας εταιρείας που έχει τη φορολογική της έδρα εντός του κράτους που φορολογεί, τα οποία (εισοδήματα) φορολογούνται στο κράτος όπου αυτές οι μόνιμες εγκαταστάσεις βρίσκονται εγκατεστημένες (κράτος της πηγής του εισοδήματος), </a:t>
            </a:r>
            <a:r>
              <a:rPr lang="el-GR" sz="2400" b="1" dirty="0">
                <a:solidFill>
                  <a:schemeClr val="bg1"/>
                </a:solidFill>
              </a:rPr>
              <a:t>εξαιρούνται τελείως από τη φορολογητέα ύλη στο κράτος της έδρας</a:t>
            </a:r>
            <a:r>
              <a:rPr lang="el-GR" sz="2400" dirty="0">
                <a:solidFill>
                  <a:schemeClr val="bg1"/>
                </a:solidFill>
              </a:rPr>
              <a:t>. </a:t>
            </a:r>
          </a:p>
          <a:p>
            <a:pPr marL="0" indent="0" algn="just">
              <a:lnSpc>
                <a:spcPct val="120000"/>
              </a:lnSpc>
              <a:spcBef>
                <a:spcPts val="0"/>
              </a:spcBef>
              <a:buNone/>
            </a:pPr>
            <a:r>
              <a:rPr lang="el-GR" sz="2400" dirty="0">
                <a:solidFill>
                  <a:schemeClr val="bg1"/>
                </a:solidFill>
              </a:rPr>
              <a:t>[Προάγεται ο ανταγωνισμός μεταξύ των εθνικών νομοθετών].</a:t>
            </a:r>
          </a:p>
          <a:p>
            <a:pPr marL="0" indent="0" algn="just">
              <a:lnSpc>
                <a:spcPct val="120000"/>
              </a:lnSpc>
              <a:spcBef>
                <a:spcPts val="0"/>
              </a:spcBef>
              <a:buNone/>
            </a:pPr>
            <a:endParaRPr lang="el-GR" sz="2400" dirty="0">
              <a:solidFill>
                <a:schemeClr val="bg1"/>
              </a:solidFill>
            </a:endParaRPr>
          </a:p>
          <a:p>
            <a:pPr marL="0" indent="0" algn="just">
              <a:lnSpc>
                <a:spcPct val="120000"/>
              </a:lnSpc>
              <a:spcBef>
                <a:spcPts val="0"/>
              </a:spcBef>
              <a:buNone/>
            </a:pPr>
            <a:r>
              <a:rPr lang="el-GR" sz="2400" b="1" u="sng" dirty="0">
                <a:solidFill>
                  <a:schemeClr val="bg1"/>
                </a:solidFill>
                <a:effectLst>
                  <a:outerShdw blurRad="38100" dist="38100" dir="2700000" algn="tl">
                    <a:srgbClr val="000000">
                      <a:alpha val="43137"/>
                    </a:srgbClr>
                  </a:outerShdw>
                </a:effectLst>
              </a:rPr>
              <a:t>Μέθοδος πίστωσης (</a:t>
            </a:r>
            <a:r>
              <a:rPr lang="fr-FR" sz="2400" b="1" i="1" u="sng" dirty="0" err="1">
                <a:solidFill>
                  <a:schemeClr val="bg1"/>
                </a:solidFill>
                <a:effectLst>
                  <a:outerShdw blurRad="38100" dist="38100" dir="2700000" algn="tl">
                    <a:srgbClr val="000000">
                      <a:alpha val="43137"/>
                    </a:srgbClr>
                  </a:outerShdw>
                </a:effectLst>
              </a:rPr>
              <a:t>credit</a:t>
            </a:r>
            <a:r>
              <a:rPr lang="fr-FR" sz="2400" b="1" i="1" u="sng" dirty="0">
                <a:solidFill>
                  <a:schemeClr val="bg1"/>
                </a:solidFill>
                <a:effectLst>
                  <a:outerShdw blurRad="38100" dist="38100" dir="2700000" algn="tl">
                    <a:srgbClr val="000000">
                      <a:alpha val="43137"/>
                    </a:srgbClr>
                  </a:outerShdw>
                </a:effectLst>
              </a:rPr>
              <a:t> </a:t>
            </a:r>
            <a:r>
              <a:rPr lang="en-US" sz="2400" b="1" i="1" u="sng" dirty="0">
                <a:solidFill>
                  <a:schemeClr val="bg1"/>
                </a:solidFill>
                <a:effectLst>
                  <a:outerShdw blurRad="38100" dist="38100" dir="2700000" algn="tl">
                    <a:srgbClr val="000000">
                      <a:alpha val="43137"/>
                    </a:srgbClr>
                  </a:outerShdw>
                </a:effectLst>
              </a:rPr>
              <a:t>method</a:t>
            </a:r>
            <a:r>
              <a:rPr lang="en-US" sz="2400" b="1" u="sng" dirty="0">
                <a:solidFill>
                  <a:schemeClr val="bg1"/>
                </a:solidFill>
                <a:effectLst>
                  <a:outerShdw blurRad="38100" dist="38100" dir="2700000" algn="tl">
                    <a:srgbClr val="000000">
                      <a:alpha val="43137"/>
                    </a:srgbClr>
                  </a:outerShdw>
                </a:effectLst>
              </a:rPr>
              <a:t>):</a:t>
            </a:r>
          </a:p>
          <a:p>
            <a:pPr marL="0" indent="0" algn="just">
              <a:lnSpc>
                <a:spcPct val="120000"/>
              </a:lnSpc>
              <a:spcBef>
                <a:spcPts val="0"/>
              </a:spcBef>
              <a:buNone/>
            </a:pPr>
            <a:r>
              <a:rPr lang="en-US" sz="2400" dirty="0">
                <a:solidFill>
                  <a:schemeClr val="bg1"/>
                </a:solidFill>
              </a:rPr>
              <a:t>O</a:t>
            </a:r>
            <a:r>
              <a:rPr lang="el-GR" sz="2400" dirty="0">
                <a:solidFill>
                  <a:schemeClr val="bg1"/>
                </a:solidFill>
              </a:rPr>
              <a:t> φόρος που πληρώνεται στο εξωτερικό από τις μόνιμες εγκαταστάσεις της εταιρείας που έχει την έδρα της εντός του κράτους που φορολογεί, εάν είναι κατώτερος του φόρου του κράτους της φορολογικής έδρας, τότε το τελευταίο </a:t>
            </a:r>
            <a:r>
              <a:rPr lang="el-GR" sz="2400" b="1" dirty="0">
                <a:solidFill>
                  <a:schemeClr val="bg1"/>
                </a:solidFill>
              </a:rPr>
              <a:t>εισπράττει την διαφορά</a:t>
            </a:r>
            <a:r>
              <a:rPr lang="el-GR" sz="2400" dirty="0">
                <a:solidFill>
                  <a:schemeClr val="bg1"/>
                </a:solidFill>
              </a:rPr>
              <a:t>, ενώ εάν είναι μεγαλύτερος, δίνει στον φορολογούμενο ισόποση απαλλαγή. </a:t>
            </a:r>
          </a:p>
          <a:p>
            <a:pPr marL="0" indent="0" algn="just">
              <a:lnSpc>
                <a:spcPct val="120000"/>
              </a:lnSpc>
              <a:spcBef>
                <a:spcPts val="0"/>
              </a:spcBef>
              <a:buNone/>
            </a:pPr>
            <a:r>
              <a:rPr lang="el-GR" sz="2400" dirty="0">
                <a:solidFill>
                  <a:schemeClr val="bg1"/>
                </a:solidFill>
              </a:rPr>
              <a:t>[Όπλο κατά της φοροδιαφυγής και εξουδετερώνει επίσης τον ανταγωνισμό μεταξύ των νομοθετών]</a:t>
            </a:r>
          </a:p>
          <a:p>
            <a:pPr marL="0" indent="0" algn="just">
              <a:lnSpc>
                <a:spcPct val="120000"/>
              </a:lnSpc>
              <a:spcBef>
                <a:spcPts val="0"/>
              </a:spcBef>
              <a:buNone/>
            </a:pPr>
            <a:endParaRPr lang="el-GR" sz="2400" dirty="0">
              <a:solidFill>
                <a:schemeClr val="bg1"/>
              </a:solidFill>
            </a:endParaRPr>
          </a:p>
          <a:p>
            <a:pPr marL="0" indent="0" algn="just">
              <a:lnSpc>
                <a:spcPct val="120000"/>
              </a:lnSpc>
              <a:spcBef>
                <a:spcPts val="0"/>
              </a:spcBef>
              <a:buNone/>
            </a:pPr>
            <a:r>
              <a:rPr lang="el-GR" sz="2400" dirty="0">
                <a:solidFill>
                  <a:schemeClr val="bg1"/>
                </a:solidFill>
              </a:rPr>
              <a:t>Η μέθοδος της πίστωσης είναι η πιο δημοφιλής και ακολουθείται επίσης από τον Έλληνα νομοθέτη (άρθρο 9 ΚΦΕ). </a:t>
            </a:r>
          </a:p>
          <a:p>
            <a:pPr marL="0" indent="0" algn="ctr">
              <a:lnSpc>
                <a:spcPct val="120000"/>
              </a:lnSpc>
              <a:spcBef>
                <a:spcPts val="0"/>
              </a:spcBef>
              <a:buNone/>
            </a:pPr>
            <a:endParaRPr lang="el-GR" sz="2400" dirty="0">
              <a:solidFill>
                <a:schemeClr val="bg1"/>
              </a:solidFill>
            </a:endParaRPr>
          </a:p>
          <a:p>
            <a:pPr marL="0" indent="0" algn="ctr">
              <a:lnSpc>
                <a:spcPct val="120000"/>
              </a:lnSpc>
              <a:spcBef>
                <a:spcPts val="0"/>
              </a:spcBef>
              <a:buNone/>
            </a:pPr>
            <a:r>
              <a:rPr lang="el-GR" sz="2400" b="1" i="1" dirty="0">
                <a:solidFill>
                  <a:schemeClr val="bg1"/>
                </a:solidFill>
              </a:rPr>
              <a:t>Άρθρο 9 Πίστωση φόρου αλλοδαπής</a:t>
            </a:r>
          </a:p>
          <a:p>
            <a:pPr marL="0" indent="0" algn="just">
              <a:lnSpc>
                <a:spcPct val="120000"/>
              </a:lnSpc>
              <a:spcBef>
                <a:spcPts val="0"/>
              </a:spcBef>
              <a:buNone/>
            </a:pPr>
            <a:endParaRPr lang="el-GR" sz="2400" b="1" i="1" dirty="0">
              <a:solidFill>
                <a:schemeClr val="bg1"/>
              </a:solidFill>
            </a:endParaRPr>
          </a:p>
          <a:p>
            <a:pPr marL="0" indent="0" algn="just">
              <a:lnSpc>
                <a:spcPct val="120000"/>
              </a:lnSpc>
              <a:spcBef>
                <a:spcPts val="0"/>
              </a:spcBef>
              <a:buNone/>
            </a:pPr>
            <a:r>
              <a:rPr lang="el-GR" sz="2400" i="1" dirty="0">
                <a:solidFill>
                  <a:schemeClr val="bg1"/>
                </a:solidFill>
              </a:rPr>
              <a:t>1. Εάν κατά τη διάρκεια του φορολογικού έτους ένας φορολογούμενος που έχει φορολογική κατοικία στην Ελλάδα αποκτά εισόδημα στην αλλοδαπή, ο καταβλητέος φόρος εισοδήματος του εν</a:t>
            </a:r>
            <a:r>
              <a:rPr lang="en-US" sz="2400" i="1" dirty="0">
                <a:solidFill>
                  <a:schemeClr val="bg1"/>
                </a:solidFill>
              </a:rPr>
              <a:t> </a:t>
            </a:r>
            <a:r>
              <a:rPr lang="el-GR" sz="2400" i="1" dirty="0">
                <a:solidFill>
                  <a:schemeClr val="bg1"/>
                </a:solidFill>
              </a:rPr>
              <a:t>λόγω φορολογούμενου, όσον αφορά στο εν λόγω εισόδημα, μειώνεται κατά το ποσό του φόρου που καταβλήθηκε στην αλλοδαπή για αυτό το εισόδημα. Η καταβολή του ποσού του φόρου στην αλλοδαπή αποδεικνύεται με τα σχετικά δικαιολογητικά έγγραφα, σύμφωνα με τα οριζόμενα στον Κώδικα Φορολογικής Διαδικασίας.</a:t>
            </a:r>
          </a:p>
          <a:p>
            <a:pPr marL="0" indent="0" algn="just">
              <a:lnSpc>
                <a:spcPct val="120000"/>
              </a:lnSpc>
              <a:spcBef>
                <a:spcPts val="0"/>
              </a:spcBef>
              <a:buNone/>
            </a:pPr>
            <a:endParaRPr lang="el-GR" sz="2400" i="1" dirty="0">
              <a:solidFill>
                <a:schemeClr val="bg1"/>
              </a:solidFill>
            </a:endParaRPr>
          </a:p>
          <a:p>
            <a:pPr marL="0" indent="0" algn="just">
              <a:lnSpc>
                <a:spcPct val="120000"/>
              </a:lnSpc>
              <a:spcBef>
                <a:spcPts val="0"/>
              </a:spcBef>
              <a:buNone/>
            </a:pPr>
            <a:r>
              <a:rPr lang="el-GR" sz="2400" i="1" dirty="0">
                <a:solidFill>
                  <a:schemeClr val="bg1"/>
                </a:solidFill>
              </a:rPr>
              <a:t>2. Η μείωση του φόρου εισοδήματος που προβλέπεται στην προηγούμενη παράγραφο δεν δύναται να υπερβαίνει το ποσό του φόρου που αναλογεί για το εισόδημα αυτό στην Ελλάδα.</a:t>
            </a:r>
          </a:p>
          <a:p>
            <a:pPr marL="0" indent="0">
              <a:lnSpc>
                <a:spcPct val="120000"/>
              </a:lnSpc>
              <a:spcBef>
                <a:spcPts val="0"/>
              </a:spcBef>
              <a:buNone/>
            </a:pPr>
            <a:endParaRPr lang="el-GR" sz="2400" dirty="0">
              <a:solidFill>
                <a:schemeClr val="bg1"/>
              </a:solidFill>
            </a:endParaRPr>
          </a:p>
          <a:p>
            <a:pPr marL="0" indent="0" algn="ctr">
              <a:lnSpc>
                <a:spcPct val="120000"/>
              </a:lnSpc>
              <a:spcBef>
                <a:spcPts val="0"/>
              </a:spcBef>
              <a:buNone/>
            </a:pPr>
            <a:r>
              <a:rPr lang="el-GR" sz="1800" dirty="0">
                <a:solidFill>
                  <a:schemeClr val="bg1"/>
                </a:solidFill>
              </a:rPr>
              <a:t> </a:t>
            </a:r>
          </a:p>
        </p:txBody>
      </p:sp>
      <p:sp>
        <p:nvSpPr>
          <p:cNvPr id="5" name="TextBox 4"/>
          <p:cNvSpPr txBox="1"/>
          <p:nvPr/>
        </p:nvSpPr>
        <p:spPr>
          <a:xfrm>
            <a:off x="3305175" y="1016750"/>
            <a:ext cx="8886825" cy="461665"/>
          </a:xfrm>
          <a:prstGeom prst="rect">
            <a:avLst/>
          </a:prstGeom>
          <a:noFill/>
        </p:spPr>
        <p:txBody>
          <a:bodyPr wrap="square" rtlCol="0">
            <a:spAutoFit/>
          </a:bodyPr>
          <a:lstStyle/>
          <a:p>
            <a:pPr algn="ctr"/>
            <a:r>
              <a:rPr lang="fr-FR" sz="2400" i="1" dirty="0" err="1">
                <a:solidFill>
                  <a:schemeClr val="accent5">
                    <a:lumMod val="50000"/>
                  </a:schemeClr>
                </a:solidFill>
                <a:effectLst>
                  <a:outerShdw blurRad="38100" dist="38100" dir="2700000" algn="tl">
                    <a:srgbClr val="000000">
                      <a:alpha val="43137"/>
                    </a:srgbClr>
                  </a:outerShdw>
                </a:effectLst>
              </a:rPr>
              <a:t>Credit</a:t>
            </a:r>
            <a:r>
              <a:rPr lang="fr-FR" sz="2400" i="1" dirty="0">
                <a:solidFill>
                  <a:schemeClr val="accent5">
                    <a:lumMod val="50000"/>
                  </a:schemeClr>
                </a:solidFill>
                <a:effectLst>
                  <a:outerShdw blurRad="38100" dist="38100" dir="2700000" algn="tl">
                    <a:srgbClr val="000000">
                      <a:alpha val="43137"/>
                    </a:srgbClr>
                  </a:outerShdw>
                </a:effectLst>
              </a:rPr>
              <a:t> </a:t>
            </a:r>
            <a:r>
              <a:rPr lang="en-US" sz="2400" i="1" dirty="0">
                <a:solidFill>
                  <a:schemeClr val="accent5">
                    <a:lumMod val="50000"/>
                  </a:schemeClr>
                </a:solidFill>
                <a:effectLst>
                  <a:outerShdw blurRad="38100" dist="38100" dir="2700000" algn="tl">
                    <a:srgbClr val="000000">
                      <a:alpha val="43137"/>
                    </a:srgbClr>
                  </a:outerShdw>
                </a:effectLst>
              </a:rPr>
              <a:t>&amp; Exemption Methods</a:t>
            </a:r>
            <a:endParaRPr lang="el-GR" sz="2400" i="1" dirty="0">
              <a:solidFill>
                <a:schemeClr val="accent5">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38852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1.48148E-6 C 0.06901 -1.48148E-6 0.125 0.05602 0.125 0.125 C 0.125 0.19398 0.06901 0.25 -2.29167E-6 0.25 C -0.06901 0.25 -0.125 0.19398 -0.125 0.125 C -0.125 0.05602 -0.06901 -1.48148E-6 -2.29167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5" name="Rounded Rectangle 4"/>
          <p:cNvSpPr/>
          <p:nvPr/>
        </p:nvSpPr>
        <p:spPr>
          <a:xfrm>
            <a:off x="3918857" y="783771"/>
            <a:ext cx="8081554" cy="778329"/>
          </a:xfrm>
          <a:prstGeom prst="roundRect">
            <a:avLst/>
          </a:prstGeom>
          <a:solidFill>
            <a:schemeClr val="accent4">
              <a:lumMod val="60000"/>
              <a:lumOff val="40000"/>
            </a:schemeClr>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i="1" dirty="0">
                <a:solidFill>
                  <a:srgbClr val="7030A0"/>
                </a:solidFill>
              </a:rPr>
              <a:t>Τ</a:t>
            </a:r>
            <a:r>
              <a:rPr lang="en-US" i="1" dirty="0">
                <a:solidFill>
                  <a:srgbClr val="7030A0"/>
                </a:solidFill>
              </a:rPr>
              <a:t>o</a:t>
            </a:r>
            <a:r>
              <a:rPr lang="el-GR" i="1" dirty="0">
                <a:solidFill>
                  <a:srgbClr val="7030A0"/>
                </a:solidFill>
              </a:rPr>
              <a:t> φορολογικό περικείμενο της διεθνούς εταιρικής κινητικότητας</a:t>
            </a:r>
          </a:p>
        </p:txBody>
      </p:sp>
      <p:sp>
        <p:nvSpPr>
          <p:cNvPr id="13" name="TextBox 12"/>
          <p:cNvSpPr txBox="1"/>
          <p:nvPr/>
        </p:nvSpPr>
        <p:spPr>
          <a:xfrm>
            <a:off x="745767" y="2298420"/>
            <a:ext cx="10345784" cy="2169825"/>
          </a:xfrm>
          <a:prstGeom prst="rect">
            <a:avLst/>
          </a:prstGeom>
          <a:noFill/>
        </p:spPr>
        <p:txBody>
          <a:bodyPr wrap="square" rtlCol="0">
            <a:spAutoFit/>
          </a:bodyPr>
          <a:lstStyle/>
          <a:p>
            <a:pPr marL="1008000" lvl="2" algn="just">
              <a:lnSpc>
                <a:spcPct val="150000"/>
              </a:lnSpc>
              <a:spcAft>
                <a:spcPts val="0"/>
              </a:spcAft>
              <a:tabLst>
                <a:tab pos="1371600" algn="l"/>
              </a:tabLst>
            </a:pPr>
            <a:r>
              <a:rPr lang="el-GR" b="1" dirty="0">
                <a:solidFill>
                  <a:schemeClr val="bg2"/>
                </a:solidFill>
              </a:rPr>
              <a:t>Το πλαίσιο αναφοράς μας είναι ένας τομέας του δικαίου που αποκαλείται ΔΗΜΟΣΙΟ ΔΙΕΘΝΕΣ ΦΟΡΟΛΟΓΙΚΟ ΔΙΚΑΙΟ, το οποίο ασχολείται με το πως </a:t>
            </a:r>
            <a:r>
              <a:rPr lang="el-GR" b="1" dirty="0" err="1">
                <a:solidFill>
                  <a:schemeClr val="bg2"/>
                </a:solidFill>
              </a:rPr>
              <a:t>αλληλεπιδρούν</a:t>
            </a:r>
            <a:r>
              <a:rPr lang="el-GR" b="1" dirty="0">
                <a:solidFill>
                  <a:schemeClr val="bg2"/>
                </a:solidFill>
              </a:rPr>
              <a:t> οι φορολογικές κυριαρχίες των κρατών (</a:t>
            </a:r>
            <a:r>
              <a:rPr lang="fr-FR" b="1" dirty="0">
                <a:solidFill>
                  <a:schemeClr val="bg2"/>
                </a:solidFill>
              </a:rPr>
              <a:t>fiscal </a:t>
            </a:r>
            <a:r>
              <a:rPr lang="fr-FR" b="1" dirty="0" err="1">
                <a:solidFill>
                  <a:schemeClr val="bg2"/>
                </a:solidFill>
              </a:rPr>
              <a:t>sovereignties</a:t>
            </a:r>
            <a:r>
              <a:rPr lang="fr-FR" b="1" dirty="0">
                <a:solidFill>
                  <a:schemeClr val="bg2"/>
                </a:solidFill>
              </a:rPr>
              <a:t>) </a:t>
            </a:r>
            <a:r>
              <a:rPr lang="el-GR" b="1" dirty="0">
                <a:solidFill>
                  <a:schemeClr val="bg2"/>
                </a:solidFill>
              </a:rPr>
              <a:t>σε διεθνές επίπεδο, όταν έχουμε διεθνείς καταστάσεις που εμπλέκουν τις φορολογικές κανονιστικές αρμοδιότητες διαφόρων κρατών.</a:t>
            </a:r>
            <a:endParaRPr lang="el-GR" sz="16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4" name="TextBox 13"/>
          <p:cNvSpPr txBox="1"/>
          <p:nvPr/>
        </p:nvSpPr>
        <p:spPr>
          <a:xfrm>
            <a:off x="1385848" y="4350678"/>
            <a:ext cx="10223865" cy="2031325"/>
          </a:xfrm>
          <a:prstGeom prst="rect">
            <a:avLst/>
          </a:prstGeom>
          <a:noFill/>
        </p:spPr>
        <p:txBody>
          <a:bodyPr wrap="square" rtlCol="0">
            <a:spAutoFit/>
          </a:bodyPr>
          <a:lstStyle/>
          <a:p>
            <a:pPr lvl="0"/>
            <a:r>
              <a:rPr lang="el-GR" b="1" u="sng" dirty="0">
                <a:solidFill>
                  <a:schemeClr val="bg2"/>
                </a:solidFill>
                <a:effectLst>
                  <a:outerShdw blurRad="38100" dist="38100" dir="2700000" algn="tl">
                    <a:srgbClr val="000000">
                      <a:alpha val="43137"/>
                    </a:srgbClr>
                  </a:outerShdw>
                </a:effectLst>
              </a:rPr>
              <a:t>Τα προς απάντηση ερωτήματα </a:t>
            </a:r>
            <a:r>
              <a:rPr lang="en-US" b="1" u="sng" dirty="0">
                <a:solidFill>
                  <a:schemeClr val="bg2"/>
                </a:solidFill>
                <a:effectLst>
                  <a:outerShdw blurRad="38100" dist="38100" dir="2700000" algn="tl">
                    <a:srgbClr val="000000">
                      <a:alpha val="43137"/>
                    </a:srgbClr>
                  </a:outerShdw>
                </a:effectLst>
              </a:rPr>
              <a:t>:</a:t>
            </a:r>
            <a:endParaRPr lang="el-GR" b="1" u="sng" dirty="0">
              <a:solidFill>
                <a:schemeClr val="bg2"/>
              </a:solidFill>
              <a:effectLst>
                <a:outerShdw blurRad="38100" dist="38100" dir="2700000" algn="tl">
                  <a:srgbClr val="000000">
                    <a:alpha val="43137"/>
                  </a:srgbClr>
                </a:outerShdw>
              </a:effectLst>
            </a:endParaRPr>
          </a:p>
          <a:p>
            <a:pPr marL="285750" indent="-285750">
              <a:buFont typeface="Wingdings" panose="05000000000000000000" pitchFamily="2" charset="2"/>
              <a:buChar char="Ø"/>
            </a:pPr>
            <a:r>
              <a:rPr lang="el-GR" b="1" dirty="0">
                <a:solidFill>
                  <a:schemeClr val="bg2"/>
                </a:solidFill>
              </a:rPr>
              <a:t>Πως γίνεται η κατανομή της φορολογικής αρμοδιότητας, δηλ. μέσα σε ποιο πλαίσιο και υπακούοντας σε ποιους κανόνες ο κάθε εθνικός νομοθέτης καθορίζει (καταρχήν μονομερώς) το πεδίο εφαρμογής της φορολογικής του νομοθεσίας;</a:t>
            </a:r>
            <a:endParaRPr lang="el-GR" dirty="0">
              <a:solidFill>
                <a:schemeClr val="bg2"/>
              </a:solidFill>
            </a:endParaRPr>
          </a:p>
          <a:p>
            <a:pPr marL="285750" lvl="0" indent="-285750">
              <a:buFont typeface="Wingdings" panose="05000000000000000000" pitchFamily="2" charset="2"/>
              <a:buChar char="Ø"/>
            </a:pPr>
            <a:r>
              <a:rPr lang="el-GR" b="1" dirty="0">
                <a:solidFill>
                  <a:schemeClr val="bg2"/>
                </a:solidFill>
              </a:rPr>
              <a:t>Πως γίνεται η κατανομή της φορολογητέας ύλης/φορολογικής βάσης σε διεθνές επίπεδο, ώστε να αποφεύγεται η διπλή φορολόγηση;</a:t>
            </a:r>
          </a:p>
          <a:p>
            <a:pPr lvl="0"/>
            <a:endParaRPr lang="el-GR" b="1" dirty="0">
              <a:solidFill>
                <a:schemeClr val="bg2"/>
              </a:solidFill>
            </a:endParaRPr>
          </a:p>
        </p:txBody>
      </p:sp>
    </p:spTree>
    <p:extLst>
      <p:ext uri="{BB962C8B-B14F-4D97-AF65-F5344CB8AC3E}">
        <p14:creationId xmlns:p14="http://schemas.microsoft.com/office/powerpoint/2010/main" val="269369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lvl="0" algn="just">
              <a:lnSpc>
                <a:spcPct val="120000"/>
              </a:lnSpc>
            </a:pPr>
            <a:r>
              <a:rPr lang="el-GR" dirty="0">
                <a:solidFill>
                  <a:schemeClr val="bg2"/>
                </a:solidFill>
              </a:rPr>
              <a:t>Για να αντιληφθούμε τον όρο «Φορολογική Κυριαρχία» </a:t>
            </a:r>
            <a:r>
              <a:rPr lang="fr-FR" dirty="0">
                <a:solidFill>
                  <a:schemeClr val="bg2"/>
                </a:solidFill>
              </a:rPr>
              <a:t>(fiscal </a:t>
            </a:r>
            <a:r>
              <a:rPr lang="fr-FR" dirty="0" err="1">
                <a:solidFill>
                  <a:schemeClr val="bg2"/>
                </a:solidFill>
              </a:rPr>
              <a:t>sovereignty</a:t>
            </a:r>
            <a:r>
              <a:rPr lang="fr-FR" dirty="0">
                <a:solidFill>
                  <a:schemeClr val="bg2"/>
                </a:solidFill>
              </a:rPr>
              <a:t>)</a:t>
            </a:r>
            <a:r>
              <a:rPr lang="el-GR" dirty="0">
                <a:solidFill>
                  <a:schemeClr val="bg2"/>
                </a:solidFill>
              </a:rPr>
              <a:t> πρέπει να γίνει κατανοητό ότι οι φορολογικοί κανόνες των κρατών που αφορούν διεθνείς καταστάσεις, είναι </a:t>
            </a:r>
            <a:r>
              <a:rPr lang="el-GR" b="1" dirty="0">
                <a:solidFill>
                  <a:schemeClr val="bg2"/>
                </a:solidFill>
              </a:rPr>
              <a:t>μονομερείς</a:t>
            </a:r>
            <a:r>
              <a:rPr lang="el-GR" dirty="0">
                <a:solidFill>
                  <a:schemeClr val="bg2"/>
                </a:solidFill>
              </a:rPr>
              <a:t>, δεδομένου ότι κάθε κράτος, με βάση τη Φορολογική Κυριαρχία που απολαμβάνει (η οποία είναι βασικό στοιχείο του </a:t>
            </a:r>
            <a:r>
              <a:rPr lang="el-GR" b="1" dirty="0">
                <a:solidFill>
                  <a:schemeClr val="bg2"/>
                </a:solidFill>
              </a:rPr>
              <a:t>πυρήνα</a:t>
            </a:r>
            <a:r>
              <a:rPr lang="el-GR" dirty="0">
                <a:solidFill>
                  <a:schemeClr val="bg2"/>
                </a:solidFill>
              </a:rPr>
              <a:t> της Εθνικής Κυριαρχίας) έχει το δικαίωμα να θεσπίζει δικούς του φορολογικούς νόμους </a:t>
            </a:r>
            <a:r>
              <a:rPr lang="el-GR" b="1" dirty="0">
                <a:solidFill>
                  <a:schemeClr val="bg2"/>
                </a:solidFill>
              </a:rPr>
              <a:t>χωρίς την υποχρέωση να λαμβάνει υπόψη τους αλλοδαπούς φορολογικούς νόμους </a:t>
            </a:r>
            <a:r>
              <a:rPr lang="el-GR" dirty="0">
                <a:solidFill>
                  <a:schemeClr val="bg2"/>
                </a:solidFill>
              </a:rPr>
              <a:t>και, φυσικά, χωρίς να υπάρχει δυνατότητα από το διεθνές δίκαιο άλλο κράτος ή διεθνής ή υπερεθνικός οργανισμός να επέμβουν στην άσκηση αυτής της κανονιστικής αρμοδιότητας στο φορολογικό πεδίο.</a:t>
            </a:r>
          </a:p>
          <a:p>
            <a:pPr lvl="0" algn="just">
              <a:lnSpc>
                <a:spcPct val="120000"/>
              </a:lnSpc>
            </a:pPr>
            <a:r>
              <a:rPr lang="el-GR" dirty="0">
                <a:solidFill>
                  <a:schemeClr val="bg2"/>
                </a:solidFill>
              </a:rPr>
              <a:t>Συνεπώς, στο διεθνές φορολογικό δίκαιο </a:t>
            </a:r>
            <a:r>
              <a:rPr lang="el-GR" b="1" dirty="0">
                <a:solidFill>
                  <a:schemeClr val="bg2"/>
                </a:solidFill>
              </a:rPr>
              <a:t>δεν υπάρχουν κανόνες σύγκρουσης </a:t>
            </a:r>
            <a:r>
              <a:rPr lang="el-GR" dirty="0">
                <a:solidFill>
                  <a:schemeClr val="bg2"/>
                </a:solidFill>
              </a:rPr>
              <a:t>όπως στο ΙΔΔ. </a:t>
            </a:r>
          </a:p>
          <a:p>
            <a:pPr lvl="0" algn="just">
              <a:lnSpc>
                <a:spcPct val="120000"/>
              </a:lnSpc>
            </a:pPr>
            <a:r>
              <a:rPr lang="el-GR" dirty="0">
                <a:solidFill>
                  <a:schemeClr val="bg2"/>
                </a:solidFill>
              </a:rPr>
              <a:t>Πως λοιπόν επιλύονται προβλήματα </a:t>
            </a:r>
            <a:r>
              <a:rPr lang="el-GR" b="1" dirty="0" err="1">
                <a:solidFill>
                  <a:schemeClr val="bg2"/>
                </a:solidFill>
              </a:rPr>
              <a:t>αλληλεπικάλυψης</a:t>
            </a:r>
            <a:r>
              <a:rPr lang="el-GR" b="1" dirty="0">
                <a:solidFill>
                  <a:schemeClr val="bg2"/>
                </a:solidFill>
              </a:rPr>
              <a:t> των φορολογικών κυριαρχιών, των κανονιστικών αρμοδιοτήτων, </a:t>
            </a:r>
            <a:r>
              <a:rPr lang="el-GR" dirty="0">
                <a:solidFill>
                  <a:schemeClr val="bg2"/>
                </a:solidFill>
              </a:rPr>
              <a:t>των διαφόρων κρατών σε διεθνείς καταστάσεις οι οποίες εμπίπτουν στο πεδίο εφαρμογής της φορολογικής νομοθεσίας περισσότερων κρατών; </a:t>
            </a:r>
          </a:p>
          <a:p>
            <a:pPr lvl="1" algn="just">
              <a:lnSpc>
                <a:spcPct val="120000"/>
              </a:lnSpc>
            </a:pPr>
            <a:r>
              <a:rPr lang="el-GR" dirty="0">
                <a:solidFill>
                  <a:schemeClr val="bg2"/>
                </a:solidFill>
              </a:rPr>
              <a:t>Για παράδειγμα στην απλή περίπτωση που μια εταιρεία παρέχει υπηρεσίες στο εξωτερικό ή στην πιο σύνθετη περίπτωση ενός Ομίλου (</a:t>
            </a:r>
            <a:r>
              <a:rPr lang="fr-FR" dirty="0">
                <a:solidFill>
                  <a:schemeClr val="bg2"/>
                </a:solidFill>
              </a:rPr>
              <a:t>Group</a:t>
            </a:r>
            <a:r>
              <a:rPr lang="el-GR" dirty="0">
                <a:solidFill>
                  <a:schemeClr val="bg2"/>
                </a:solidFill>
              </a:rPr>
              <a:t>)</a:t>
            </a:r>
            <a:r>
              <a:rPr lang="fr-FR" dirty="0">
                <a:solidFill>
                  <a:schemeClr val="bg2"/>
                </a:solidFill>
              </a:rPr>
              <a:t> </a:t>
            </a:r>
            <a:r>
              <a:rPr lang="el-GR" dirty="0">
                <a:solidFill>
                  <a:schemeClr val="bg2"/>
                </a:solidFill>
              </a:rPr>
              <a:t>εταιρειών.</a:t>
            </a:r>
          </a:p>
          <a:p>
            <a:pPr lvl="0" algn="just">
              <a:lnSpc>
                <a:spcPct val="120000"/>
              </a:lnSpc>
            </a:pPr>
            <a:endParaRPr lang="el-GR" dirty="0">
              <a:solidFill>
                <a:schemeClr val="bg2"/>
              </a:solidFill>
            </a:endParaRPr>
          </a:p>
          <a:p>
            <a:pPr lvl="0"/>
            <a:endParaRPr lang="el-GR" dirty="0">
              <a:solidFill>
                <a:schemeClr val="bg2"/>
              </a:solidFill>
            </a:endParaRPr>
          </a:p>
          <a:p>
            <a:pPr marL="0" indent="0">
              <a:buNone/>
            </a:pPr>
            <a:endParaRPr lang="el-GR" dirty="0">
              <a:solidFill>
                <a:srgbClr val="7030A0"/>
              </a:solidFill>
            </a:endParaRPr>
          </a:p>
        </p:txBody>
      </p:sp>
      <p:sp>
        <p:nvSpPr>
          <p:cNvPr id="4" name="Round Diagonal Corner Rectangle 3"/>
          <p:cNvSpPr/>
          <p:nvPr/>
        </p:nvSpPr>
        <p:spPr>
          <a:xfrm>
            <a:off x="5033950" y="741021"/>
            <a:ext cx="6757851" cy="687977"/>
          </a:xfrm>
          <a:prstGeom prst="round2DiagRect">
            <a:avLst/>
          </a:prstGeom>
          <a:gradFill flip="none" rotWithShape="1">
            <a:gsLst>
              <a:gs pos="0">
                <a:srgbClr val="92D050"/>
              </a:gs>
              <a:gs pos="20000">
                <a:schemeClr val="accent4">
                  <a:lumMod val="97000"/>
                  <a:lumOff val="3000"/>
                </a:schemeClr>
              </a:gs>
              <a:gs pos="66000">
                <a:schemeClr val="accent4">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i="1" dirty="0">
                <a:solidFill>
                  <a:schemeClr val="accent1">
                    <a:lumMod val="75000"/>
                  </a:schemeClr>
                </a:solidFill>
                <a:latin typeface="+mj-lt"/>
              </a:rPr>
              <a:t>Φορολογική Κυριαρχία (</a:t>
            </a:r>
            <a:r>
              <a:rPr lang="fr-FR" sz="2000" i="1" dirty="0">
                <a:solidFill>
                  <a:schemeClr val="accent1">
                    <a:lumMod val="75000"/>
                  </a:schemeClr>
                </a:solidFill>
                <a:latin typeface="+mj-lt"/>
              </a:rPr>
              <a:t>fiscal </a:t>
            </a:r>
            <a:r>
              <a:rPr lang="en-US" sz="2000" i="1" dirty="0">
                <a:solidFill>
                  <a:schemeClr val="accent1">
                    <a:lumMod val="75000"/>
                  </a:schemeClr>
                </a:solidFill>
                <a:latin typeface="+mj-lt"/>
              </a:rPr>
              <a:t>sovereignty/</a:t>
            </a:r>
            <a:r>
              <a:rPr lang="fr-FR" sz="2000" i="1" dirty="0">
                <a:solidFill>
                  <a:schemeClr val="accent1">
                    <a:lumMod val="75000"/>
                  </a:schemeClr>
                </a:solidFill>
                <a:latin typeface="+mj-lt"/>
              </a:rPr>
              <a:t>souveraineté fiscale</a:t>
            </a:r>
            <a:r>
              <a:rPr lang="en-US" sz="2000" i="1" dirty="0">
                <a:solidFill>
                  <a:schemeClr val="accent1">
                    <a:lumMod val="75000"/>
                  </a:schemeClr>
                </a:solidFill>
                <a:latin typeface="+mj-lt"/>
              </a:rPr>
              <a:t>)</a:t>
            </a:r>
            <a:endParaRPr lang="el-GR" sz="2000" i="1" dirty="0">
              <a:solidFill>
                <a:schemeClr val="accent1">
                  <a:lumMod val="75000"/>
                </a:schemeClr>
              </a:solidFill>
              <a:latin typeface="+mj-lt"/>
            </a:endParaRPr>
          </a:p>
        </p:txBody>
      </p:sp>
    </p:spTree>
    <p:extLst>
      <p:ext uri="{BB962C8B-B14F-4D97-AF65-F5344CB8AC3E}">
        <p14:creationId xmlns:p14="http://schemas.microsoft.com/office/powerpoint/2010/main" val="104838744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41000">
              <a:schemeClr val="accent2">
                <a:lumMod val="60000"/>
                <a:lumOff val="40000"/>
              </a:schemeClr>
            </a:gs>
            <a:gs pos="100000">
              <a:schemeClr val="accent5">
                <a:lumMod val="45000"/>
                <a:lumOff val="55000"/>
              </a:schemeClr>
            </a:gs>
            <a:gs pos="83000">
              <a:schemeClr val="accent5">
                <a:lumMod val="45000"/>
                <a:lumOff val="55000"/>
              </a:schemeClr>
            </a:gs>
            <a:gs pos="3000">
              <a:schemeClr val="accent5"/>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44434" y="1885950"/>
            <a:ext cx="10820400" cy="4762499"/>
          </a:xfrm>
        </p:spPr>
        <p:txBody>
          <a:bodyPr>
            <a:normAutofit fontScale="92500" lnSpcReduction="20000"/>
          </a:bodyPr>
          <a:lstStyle/>
          <a:p>
            <a:pPr marL="0" indent="0" algn="just">
              <a:buNone/>
            </a:pPr>
            <a:r>
              <a:rPr lang="el-GR" dirty="0">
                <a:solidFill>
                  <a:schemeClr val="bg2"/>
                </a:solidFill>
              </a:rPr>
              <a:t>Οι φραγμοί στην τάση των εθνικών νομοθετών προς </a:t>
            </a:r>
            <a:r>
              <a:rPr lang="el-GR" dirty="0" err="1">
                <a:solidFill>
                  <a:schemeClr val="bg2"/>
                </a:solidFill>
              </a:rPr>
              <a:t>εξω</a:t>
            </a:r>
            <a:r>
              <a:rPr lang="el-GR" dirty="0">
                <a:solidFill>
                  <a:schemeClr val="bg2"/>
                </a:solidFill>
              </a:rPr>
              <a:t>-εδαφική εφαρμογή της φορολογικής τους νομοθεσίας και προς διεύρυνση της κανονιστικής τους αρμοδιότητας στον τομέα του φορολογικού δικαίου τίθενται από το Δημόσιο Διεθνές Δίκαιο.</a:t>
            </a:r>
          </a:p>
          <a:p>
            <a:pPr marL="0" indent="0" algn="just">
              <a:buNone/>
            </a:pPr>
            <a:endParaRPr lang="el-GR" dirty="0">
              <a:solidFill>
                <a:schemeClr val="bg2"/>
              </a:solidFill>
            </a:endParaRPr>
          </a:p>
          <a:p>
            <a:pPr marL="0" indent="0" algn="just">
              <a:buNone/>
            </a:pPr>
            <a:r>
              <a:rPr lang="el-GR" dirty="0">
                <a:solidFill>
                  <a:schemeClr val="bg2"/>
                </a:solidFill>
              </a:rPr>
              <a:t>Σύμφωνα λοιπόν με τον Δημόσιο Διεθνές Δίκαιο, η νομοθετική αρμοδιότητα στο διεθνές φορολογικό δίκαιο μπορεί να ασκηθεί από τους εθνικούς νομοθέτες μόνον διαμέσου δύο συνδέσμων (</a:t>
            </a:r>
            <a:r>
              <a:rPr lang="el-GR" i="1" dirty="0">
                <a:solidFill>
                  <a:schemeClr val="bg2"/>
                </a:solidFill>
              </a:rPr>
              <a:t>εθιμικός κανόνας</a:t>
            </a:r>
            <a:r>
              <a:rPr lang="el-GR" dirty="0">
                <a:solidFill>
                  <a:schemeClr val="bg2"/>
                </a:solidFill>
              </a:rPr>
              <a:t>):</a:t>
            </a:r>
          </a:p>
          <a:p>
            <a:pPr algn="just"/>
            <a:r>
              <a:rPr lang="el-GR" b="1" dirty="0">
                <a:solidFill>
                  <a:schemeClr val="bg2"/>
                </a:solidFill>
              </a:rPr>
              <a:t>την εθνικότητα </a:t>
            </a:r>
            <a:r>
              <a:rPr lang="el-GR" dirty="0">
                <a:solidFill>
                  <a:schemeClr val="bg2"/>
                </a:solidFill>
              </a:rPr>
              <a:t>(παλαιότερα) και σήμερα την </a:t>
            </a:r>
            <a:r>
              <a:rPr lang="el-GR" b="1" u="sng" dirty="0">
                <a:solidFill>
                  <a:schemeClr val="bg2"/>
                </a:solidFill>
              </a:rPr>
              <a:t>κατοικία</a:t>
            </a:r>
            <a:r>
              <a:rPr lang="el-GR" dirty="0">
                <a:solidFill>
                  <a:schemeClr val="bg2"/>
                </a:solidFill>
              </a:rPr>
              <a:t> (</a:t>
            </a:r>
            <a:r>
              <a:rPr lang="en-US" dirty="0">
                <a:solidFill>
                  <a:schemeClr val="bg2"/>
                </a:solidFill>
              </a:rPr>
              <a:t>nationality)</a:t>
            </a:r>
            <a:r>
              <a:rPr lang="el-GR" dirty="0">
                <a:solidFill>
                  <a:schemeClr val="bg2"/>
                </a:solidFill>
              </a:rPr>
              <a:t>, και</a:t>
            </a:r>
          </a:p>
          <a:p>
            <a:pPr algn="just"/>
            <a:r>
              <a:rPr lang="el-GR" b="1" dirty="0">
                <a:solidFill>
                  <a:schemeClr val="bg2"/>
                </a:solidFill>
              </a:rPr>
              <a:t>την </a:t>
            </a:r>
            <a:r>
              <a:rPr lang="el-GR" b="1" u="sng" dirty="0" err="1">
                <a:solidFill>
                  <a:schemeClr val="bg2"/>
                </a:solidFill>
              </a:rPr>
              <a:t>εδαφικότητα</a:t>
            </a:r>
            <a:r>
              <a:rPr lang="en-US" b="1" dirty="0">
                <a:solidFill>
                  <a:schemeClr val="bg2"/>
                </a:solidFill>
              </a:rPr>
              <a:t> </a:t>
            </a:r>
            <a:r>
              <a:rPr lang="en-US" dirty="0">
                <a:solidFill>
                  <a:schemeClr val="bg2"/>
                </a:solidFill>
              </a:rPr>
              <a:t>(territoriality</a:t>
            </a:r>
            <a:r>
              <a:rPr lang="el-GR" dirty="0">
                <a:solidFill>
                  <a:schemeClr val="bg2"/>
                </a:solidFill>
              </a:rPr>
              <a:t>).</a:t>
            </a:r>
          </a:p>
          <a:p>
            <a:pPr marL="0" indent="0" algn="just">
              <a:buNone/>
            </a:pPr>
            <a:endParaRPr lang="el-GR" dirty="0">
              <a:solidFill>
                <a:schemeClr val="bg2"/>
              </a:solidFill>
            </a:endParaRPr>
          </a:p>
          <a:p>
            <a:pPr marL="0" indent="0" algn="just">
              <a:buNone/>
            </a:pPr>
            <a:r>
              <a:rPr lang="el-GR" dirty="0">
                <a:solidFill>
                  <a:schemeClr val="bg2"/>
                </a:solidFill>
              </a:rPr>
              <a:t>Δηλαδή μέσω ενός κριτηρίου προσωπικού (in </a:t>
            </a:r>
            <a:r>
              <a:rPr lang="el-GR" dirty="0" err="1">
                <a:solidFill>
                  <a:schemeClr val="bg2"/>
                </a:solidFill>
              </a:rPr>
              <a:t>personam</a:t>
            </a:r>
            <a:r>
              <a:rPr lang="el-GR" dirty="0">
                <a:solidFill>
                  <a:schemeClr val="bg2"/>
                </a:solidFill>
              </a:rPr>
              <a:t>) και μέσω ενός κριτηρίου εδαφικού.</a:t>
            </a:r>
          </a:p>
          <a:p>
            <a:pPr marL="0" indent="0">
              <a:buNone/>
            </a:pPr>
            <a:endParaRPr lang="el-GR" dirty="0">
              <a:solidFill>
                <a:schemeClr val="bg2"/>
              </a:solidFill>
            </a:endParaRPr>
          </a:p>
          <a:p>
            <a:pPr marL="0" indent="0" algn="just">
              <a:buNone/>
            </a:pPr>
            <a:r>
              <a:rPr lang="el-GR" b="1" u="sng" dirty="0">
                <a:solidFill>
                  <a:schemeClr val="bg2"/>
                </a:solidFill>
              </a:rPr>
              <a:t>Από τα δύο αυτά κριτήρια, πηγάζουν και τα δύο μεγάλα συστήματα φορολόγησης.</a:t>
            </a:r>
          </a:p>
        </p:txBody>
      </p:sp>
      <p:sp>
        <p:nvSpPr>
          <p:cNvPr id="4" name="Rounded Rectangle 3"/>
          <p:cNvSpPr/>
          <p:nvPr/>
        </p:nvSpPr>
        <p:spPr>
          <a:xfrm>
            <a:off x="4737463" y="905691"/>
            <a:ext cx="7045234" cy="618309"/>
          </a:xfrm>
          <a:prstGeom prst="roundRect">
            <a:avLst/>
          </a:prstGeom>
          <a:gradFill>
            <a:gsLst>
              <a:gs pos="11000">
                <a:schemeClr val="accent2">
                  <a:lumMod val="60000"/>
                  <a:lumOff val="40000"/>
                </a:schemeClr>
              </a:gs>
              <a:gs pos="100000">
                <a:schemeClr val="accent5">
                  <a:lumMod val="45000"/>
                  <a:lumOff val="55000"/>
                </a:schemeClr>
              </a:gs>
              <a:gs pos="83000">
                <a:schemeClr val="accent5">
                  <a:lumMod val="45000"/>
                  <a:lumOff val="55000"/>
                </a:schemeClr>
              </a:gs>
              <a:gs pos="3000">
                <a:schemeClr val="accent5"/>
              </a:gs>
            </a:gsLst>
            <a:path path="circle">
              <a:fillToRect l="100000" t="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i="1" spc="300" dirty="0">
                <a:solidFill>
                  <a:schemeClr val="accent1">
                    <a:lumMod val="75000"/>
                  </a:schemeClr>
                </a:solidFill>
                <a:effectLst>
                  <a:outerShdw blurRad="38100" dist="38100" dir="2700000" algn="tl">
                    <a:srgbClr val="000000">
                      <a:alpha val="43137"/>
                    </a:srgbClr>
                  </a:outerShdw>
                </a:effectLst>
              </a:rPr>
              <a:t>Δημόσιο Διεθνές Δίκαιο</a:t>
            </a:r>
          </a:p>
        </p:txBody>
      </p:sp>
    </p:spTree>
    <p:extLst>
      <p:ext uri="{BB962C8B-B14F-4D97-AF65-F5344CB8AC3E}">
        <p14:creationId xmlns:p14="http://schemas.microsoft.com/office/powerpoint/2010/main" val="2253898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99" y="2877690"/>
            <a:ext cx="10810875" cy="3980310"/>
          </a:xfrm>
        </p:spPr>
        <p:txBody>
          <a:bodyPr>
            <a:normAutofit/>
          </a:bodyPr>
          <a:lstStyle/>
          <a:p>
            <a:pPr marL="0" indent="0" algn="just">
              <a:buNone/>
            </a:pPr>
            <a:r>
              <a:rPr lang="el-GR" dirty="0">
                <a:solidFill>
                  <a:schemeClr val="bg2"/>
                </a:solidFill>
              </a:rPr>
              <a:t>Το σύστημα της Παγκόσμιας φορολόγησης (</a:t>
            </a:r>
            <a:r>
              <a:rPr lang="el-GR" i="1" dirty="0" err="1">
                <a:solidFill>
                  <a:schemeClr val="bg2"/>
                </a:solidFill>
              </a:rPr>
              <a:t>worldwide</a:t>
            </a:r>
            <a:r>
              <a:rPr lang="el-GR" i="1" dirty="0">
                <a:solidFill>
                  <a:schemeClr val="bg2"/>
                </a:solidFill>
              </a:rPr>
              <a:t> </a:t>
            </a:r>
            <a:r>
              <a:rPr lang="el-GR" i="1" dirty="0" err="1">
                <a:solidFill>
                  <a:schemeClr val="bg2"/>
                </a:solidFill>
              </a:rPr>
              <a:t>taxation</a:t>
            </a:r>
            <a:r>
              <a:rPr lang="el-GR" i="1" dirty="0">
                <a:solidFill>
                  <a:schemeClr val="bg2"/>
                </a:solidFill>
              </a:rPr>
              <a:t> </a:t>
            </a:r>
            <a:r>
              <a:rPr lang="en-US" i="1" dirty="0">
                <a:solidFill>
                  <a:schemeClr val="bg2"/>
                </a:solidFill>
              </a:rPr>
              <a:t>system/</a:t>
            </a:r>
            <a:r>
              <a:rPr lang="en-US" i="1" dirty="0" err="1">
                <a:solidFill>
                  <a:schemeClr val="bg2"/>
                </a:solidFill>
              </a:rPr>
              <a:t>système</a:t>
            </a:r>
            <a:r>
              <a:rPr lang="en-US" i="1" dirty="0">
                <a:solidFill>
                  <a:schemeClr val="bg2"/>
                </a:solidFill>
              </a:rPr>
              <a:t> de </a:t>
            </a:r>
            <a:r>
              <a:rPr lang="en-US" i="1" dirty="0" err="1">
                <a:solidFill>
                  <a:schemeClr val="bg2"/>
                </a:solidFill>
              </a:rPr>
              <a:t>mondialité</a:t>
            </a:r>
            <a:r>
              <a:rPr lang="en-US" i="1" dirty="0">
                <a:solidFill>
                  <a:schemeClr val="bg2"/>
                </a:solidFill>
              </a:rPr>
              <a:t> des </a:t>
            </a:r>
            <a:r>
              <a:rPr lang="en-US" i="1" dirty="0" err="1">
                <a:solidFill>
                  <a:schemeClr val="bg2"/>
                </a:solidFill>
              </a:rPr>
              <a:t>impôts</a:t>
            </a:r>
            <a:r>
              <a:rPr lang="el-GR" dirty="0">
                <a:solidFill>
                  <a:schemeClr val="bg2"/>
                </a:solidFill>
              </a:rPr>
              <a:t>) που έχει ως κριτήριο υπαγωγής του φορολογούμενου την φορολογική κατοικία/έδρα του νομικού προσώπου (</a:t>
            </a:r>
            <a:r>
              <a:rPr lang="fr-FR" dirty="0">
                <a:solidFill>
                  <a:schemeClr val="bg2"/>
                </a:solidFill>
              </a:rPr>
              <a:t>t</a:t>
            </a:r>
            <a:r>
              <a:rPr lang="en-US" i="1" dirty="0">
                <a:solidFill>
                  <a:schemeClr val="bg2"/>
                </a:solidFill>
              </a:rPr>
              <a:t>ax residence</a:t>
            </a:r>
            <a:r>
              <a:rPr lang="el-GR" i="1" dirty="0">
                <a:solidFill>
                  <a:schemeClr val="bg2"/>
                </a:solidFill>
              </a:rPr>
              <a:t>/</a:t>
            </a:r>
            <a:r>
              <a:rPr lang="fr-FR" i="1" dirty="0">
                <a:solidFill>
                  <a:schemeClr val="bg2"/>
                </a:solidFill>
              </a:rPr>
              <a:t>résidence fiscale</a:t>
            </a:r>
            <a:r>
              <a:rPr lang="en-US" dirty="0">
                <a:solidFill>
                  <a:schemeClr val="bg2"/>
                </a:solidFill>
              </a:rPr>
              <a:t>)</a:t>
            </a:r>
            <a:r>
              <a:rPr lang="el-GR" dirty="0">
                <a:solidFill>
                  <a:schemeClr val="bg2"/>
                </a:solidFill>
              </a:rPr>
              <a:t>.</a:t>
            </a:r>
          </a:p>
          <a:p>
            <a:pPr marL="0" indent="0" algn="just">
              <a:buNone/>
            </a:pPr>
            <a:endParaRPr lang="el-GR" dirty="0">
              <a:solidFill>
                <a:schemeClr val="bg2"/>
              </a:solidFill>
            </a:endParaRPr>
          </a:p>
          <a:p>
            <a:pPr marL="0" indent="0" algn="just">
              <a:buNone/>
            </a:pPr>
            <a:r>
              <a:rPr lang="fr-FR" dirty="0">
                <a:solidFill>
                  <a:schemeClr val="bg2"/>
                </a:solidFill>
              </a:rPr>
              <a:t>To </a:t>
            </a:r>
            <a:r>
              <a:rPr lang="el-GR" dirty="0">
                <a:solidFill>
                  <a:schemeClr val="bg2"/>
                </a:solidFill>
              </a:rPr>
              <a:t>σύστημα της φορολόγησης στην πηγή ή της εδαφικής φορολόγησης (</a:t>
            </a:r>
            <a:r>
              <a:rPr lang="el-GR" i="1" dirty="0" err="1">
                <a:solidFill>
                  <a:schemeClr val="bg2"/>
                </a:solidFill>
              </a:rPr>
              <a:t>territorial</a:t>
            </a:r>
            <a:r>
              <a:rPr lang="el-GR" i="1" dirty="0">
                <a:solidFill>
                  <a:schemeClr val="bg2"/>
                </a:solidFill>
              </a:rPr>
              <a:t> </a:t>
            </a:r>
            <a:r>
              <a:rPr lang="el-GR" i="1" dirty="0" err="1">
                <a:solidFill>
                  <a:schemeClr val="bg2"/>
                </a:solidFill>
              </a:rPr>
              <a:t>taxation</a:t>
            </a:r>
            <a:r>
              <a:rPr lang="el-GR" i="1" dirty="0">
                <a:solidFill>
                  <a:schemeClr val="bg2"/>
                </a:solidFill>
              </a:rPr>
              <a:t> </a:t>
            </a:r>
            <a:r>
              <a:rPr lang="fr-FR" i="1" dirty="0" err="1">
                <a:solidFill>
                  <a:schemeClr val="bg2"/>
                </a:solidFill>
              </a:rPr>
              <a:t>syste</a:t>
            </a:r>
            <a:r>
              <a:rPr lang="en-US" i="1" dirty="0">
                <a:solidFill>
                  <a:schemeClr val="bg2"/>
                </a:solidFill>
              </a:rPr>
              <a:t>m/</a:t>
            </a:r>
            <a:r>
              <a:rPr lang="en-US" i="1" dirty="0" err="1">
                <a:solidFill>
                  <a:schemeClr val="bg2"/>
                </a:solidFill>
              </a:rPr>
              <a:t>système</a:t>
            </a:r>
            <a:r>
              <a:rPr lang="en-US" i="1" dirty="0">
                <a:solidFill>
                  <a:schemeClr val="bg2"/>
                </a:solidFill>
              </a:rPr>
              <a:t> de </a:t>
            </a:r>
            <a:r>
              <a:rPr lang="en-US" i="1" dirty="0" err="1">
                <a:solidFill>
                  <a:schemeClr val="bg2"/>
                </a:solidFill>
              </a:rPr>
              <a:t>territorialité</a:t>
            </a:r>
            <a:r>
              <a:rPr lang="en-US" i="1" dirty="0">
                <a:solidFill>
                  <a:schemeClr val="bg2"/>
                </a:solidFill>
              </a:rPr>
              <a:t> des </a:t>
            </a:r>
            <a:r>
              <a:rPr lang="en-US" i="1" dirty="0" err="1">
                <a:solidFill>
                  <a:schemeClr val="bg2"/>
                </a:solidFill>
              </a:rPr>
              <a:t>impôts</a:t>
            </a:r>
            <a:r>
              <a:rPr lang="el-GR" dirty="0">
                <a:solidFill>
                  <a:schemeClr val="bg2"/>
                </a:solidFill>
              </a:rPr>
              <a:t>).</a:t>
            </a:r>
          </a:p>
          <a:p>
            <a:pPr marL="0" indent="0" algn="just">
              <a:buNone/>
            </a:pPr>
            <a:endParaRPr lang="el-GR" dirty="0">
              <a:solidFill>
                <a:schemeClr val="bg2"/>
              </a:solidFill>
            </a:endParaRPr>
          </a:p>
          <a:p>
            <a:pPr marL="0" indent="0" algn="just">
              <a:buNone/>
            </a:pPr>
            <a:r>
              <a:rPr lang="el-GR" dirty="0" err="1">
                <a:solidFill>
                  <a:schemeClr val="bg2"/>
                </a:solidFill>
              </a:rPr>
              <a:t>Tα</a:t>
            </a:r>
            <a:r>
              <a:rPr lang="el-GR" dirty="0">
                <a:solidFill>
                  <a:schemeClr val="bg2"/>
                </a:solidFill>
              </a:rPr>
              <a:t> περισσότερα κράτη ακολουθούν σήμερα ένα μεικτό σύστημα παγκόσμιας και εδαφικής φορολόγησης -με εξαίρεση τη Γαλλία για ιστορικούς λόγους.</a:t>
            </a:r>
          </a:p>
          <a:p>
            <a:pPr marL="0" indent="0">
              <a:buNone/>
            </a:pPr>
            <a:endParaRPr lang="el-GR" dirty="0">
              <a:solidFill>
                <a:schemeClr val="accent1">
                  <a:lumMod val="75000"/>
                </a:schemeClr>
              </a:solidFill>
            </a:endParaRPr>
          </a:p>
        </p:txBody>
      </p:sp>
      <p:sp>
        <p:nvSpPr>
          <p:cNvPr id="5" name="TextBox 4"/>
          <p:cNvSpPr txBox="1"/>
          <p:nvPr/>
        </p:nvSpPr>
        <p:spPr>
          <a:xfrm>
            <a:off x="3152775" y="1000125"/>
            <a:ext cx="8886825" cy="461665"/>
          </a:xfrm>
          <a:prstGeom prst="rect">
            <a:avLst/>
          </a:prstGeom>
          <a:noFill/>
        </p:spPr>
        <p:txBody>
          <a:bodyPr wrap="square" rtlCol="0">
            <a:spAutoFit/>
          </a:bodyPr>
          <a:lstStyle/>
          <a:p>
            <a:pPr algn="ctr"/>
            <a:r>
              <a:rPr lang="el-GR" sz="2400" i="1" dirty="0">
                <a:solidFill>
                  <a:schemeClr val="accent2">
                    <a:lumMod val="75000"/>
                  </a:schemeClr>
                </a:solidFill>
                <a:effectLst>
                  <a:outerShdw blurRad="38100" dist="38100" dir="2700000" algn="tl">
                    <a:srgbClr val="000000">
                      <a:alpha val="43137"/>
                    </a:srgbClr>
                  </a:outerShdw>
                </a:effectLst>
              </a:rPr>
              <a:t>Συστήματα Φορολόγησης</a:t>
            </a:r>
          </a:p>
        </p:txBody>
      </p:sp>
    </p:spTree>
    <p:extLst>
      <p:ext uri="{BB962C8B-B14F-4D97-AF65-F5344CB8AC3E}">
        <p14:creationId xmlns:p14="http://schemas.microsoft.com/office/powerpoint/2010/main" val="3533709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3.33333E-6 C 0.06901 3.33333E-6 0.125 0.05602 0.125 0.125 C 0.125 0.19398 0.06901 0.25 -2.29167E-6 0.25 C -0.06901 0.25 -0.125 0.19398 -0.125 0.125 C -0.125 0.05602 -0.06901 3.33333E-6 -2.29167E-6 3.33333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algn="just"/>
            <a:r>
              <a:rPr lang="el-GR" dirty="0">
                <a:solidFill>
                  <a:schemeClr val="accent1">
                    <a:lumMod val="75000"/>
                  </a:schemeClr>
                </a:solidFill>
              </a:rPr>
              <a:t>Σύμφωνα με το σύστημα της παγκόσμιας φορολόγησης, οι εταιρείες που έχουν τη φορολογική τους έδρα στην Ελλάδα, φορολογούνται στην Ελλάδα για το παγκόσμιο εισόδημά τους στο οποίο περιλαμβάνονται τα εισοδήματα των</a:t>
            </a:r>
            <a:r>
              <a:rPr lang="en-US" dirty="0">
                <a:solidFill>
                  <a:schemeClr val="accent1">
                    <a:lumMod val="75000"/>
                  </a:schemeClr>
                </a:solidFill>
              </a:rPr>
              <a:t>:</a:t>
            </a:r>
            <a:endParaRPr lang="el-GR" dirty="0">
              <a:solidFill>
                <a:schemeClr val="accent1">
                  <a:lumMod val="75000"/>
                </a:schemeClr>
              </a:solidFill>
            </a:endParaRPr>
          </a:p>
          <a:p>
            <a:pPr lvl="2">
              <a:buFont typeface="Wingdings" panose="05000000000000000000" pitchFamily="2" charset="2"/>
              <a:buChar char="Ø"/>
            </a:pPr>
            <a:r>
              <a:rPr lang="en-US" dirty="0">
                <a:solidFill>
                  <a:schemeClr val="accent1">
                    <a:lumMod val="75000"/>
                  </a:schemeClr>
                </a:solidFill>
              </a:rPr>
              <a:t> </a:t>
            </a:r>
            <a:r>
              <a:rPr lang="el-GR" dirty="0">
                <a:solidFill>
                  <a:schemeClr val="accent1">
                    <a:lumMod val="75000"/>
                  </a:schemeClr>
                </a:solidFill>
              </a:rPr>
              <a:t>υποκαταστημάτων στο εξωτερικό</a:t>
            </a:r>
          </a:p>
          <a:p>
            <a:pPr lvl="2">
              <a:buFont typeface="Wingdings" panose="05000000000000000000" pitchFamily="2" charset="2"/>
              <a:buChar char="Ø"/>
            </a:pPr>
            <a:r>
              <a:rPr lang="el-GR" dirty="0">
                <a:solidFill>
                  <a:schemeClr val="accent1">
                    <a:lumMod val="75000"/>
                  </a:schemeClr>
                </a:solidFill>
              </a:rPr>
              <a:t>των πρακτορείων</a:t>
            </a:r>
          </a:p>
          <a:p>
            <a:pPr lvl="2">
              <a:buFont typeface="Wingdings" panose="05000000000000000000" pitchFamily="2" charset="2"/>
              <a:buChar char="Ø"/>
            </a:pPr>
            <a:r>
              <a:rPr lang="el-GR" dirty="0">
                <a:solidFill>
                  <a:schemeClr val="accent1">
                    <a:lumMod val="75000"/>
                  </a:schemeClr>
                </a:solidFill>
              </a:rPr>
              <a:t>Των γραφείων/μονάδων παραγωγής </a:t>
            </a:r>
          </a:p>
          <a:p>
            <a:pPr marL="0" indent="0" algn="just">
              <a:buNone/>
            </a:pPr>
            <a:r>
              <a:rPr lang="el-GR" b="1" dirty="0">
                <a:solidFill>
                  <a:schemeClr val="accent1">
                    <a:lumMod val="75000"/>
                  </a:schemeClr>
                </a:solidFill>
              </a:rPr>
              <a:t>αλλά</a:t>
            </a:r>
            <a:r>
              <a:rPr lang="el-GR" dirty="0">
                <a:solidFill>
                  <a:schemeClr val="accent1">
                    <a:lumMod val="75000"/>
                  </a:schemeClr>
                </a:solidFill>
              </a:rPr>
              <a:t> δεν περιλαμβάνονται στην φορολογική βάση τους τα εισοδήματα από τις </a:t>
            </a:r>
            <a:r>
              <a:rPr lang="el-GR" b="1" u="sng" dirty="0">
                <a:solidFill>
                  <a:schemeClr val="accent1">
                    <a:lumMod val="75000"/>
                  </a:schemeClr>
                </a:solidFill>
              </a:rPr>
              <a:t>θυγατρικές</a:t>
            </a:r>
            <a:r>
              <a:rPr lang="el-GR" dirty="0">
                <a:solidFill>
                  <a:schemeClr val="accent1">
                    <a:lumMod val="75000"/>
                  </a:schemeClr>
                </a:solidFill>
              </a:rPr>
              <a:t> του εξωτερικού (όταν πρόκειται π.χ. για όμιλο εταιρειών).</a:t>
            </a:r>
            <a:endParaRPr lang="fr-FR" dirty="0">
              <a:solidFill>
                <a:schemeClr val="accent1">
                  <a:lumMod val="75000"/>
                </a:schemeClr>
              </a:solidFill>
            </a:endParaRPr>
          </a:p>
          <a:p>
            <a:pPr marL="0" indent="0" algn="just">
              <a:buNone/>
            </a:pPr>
            <a:endParaRPr lang="el-GR" dirty="0">
              <a:solidFill>
                <a:schemeClr val="accent1">
                  <a:lumMod val="75000"/>
                </a:schemeClr>
              </a:solidFill>
            </a:endParaRPr>
          </a:p>
          <a:p>
            <a:pPr algn="just"/>
            <a:r>
              <a:rPr lang="el-GR" dirty="0">
                <a:solidFill>
                  <a:srgbClr val="7030A0"/>
                </a:solidFill>
              </a:rPr>
              <a:t>Σύμφωνα με το </a:t>
            </a:r>
            <a:r>
              <a:rPr lang="el-GR" dirty="0">
                <a:solidFill>
                  <a:srgbClr val="7030A0"/>
                </a:solidFill>
                <a:effectLst>
                  <a:outerShdw blurRad="38100" dist="38100" dir="2700000" algn="tl">
                    <a:srgbClr val="000000">
                      <a:alpha val="43137"/>
                    </a:srgbClr>
                  </a:outerShdw>
                </a:effectLst>
              </a:rPr>
              <a:t>σύστημα της εδαφικής φορολόγησης </a:t>
            </a:r>
            <a:r>
              <a:rPr lang="el-GR" dirty="0">
                <a:solidFill>
                  <a:srgbClr val="7030A0"/>
                </a:solidFill>
              </a:rPr>
              <a:t>(</a:t>
            </a:r>
            <a:r>
              <a:rPr lang="fr-FR" dirty="0">
                <a:solidFill>
                  <a:srgbClr val="7030A0"/>
                </a:solidFill>
              </a:rPr>
              <a:t>territorial taxation)</a:t>
            </a:r>
            <a:r>
              <a:rPr lang="el-GR" dirty="0">
                <a:solidFill>
                  <a:srgbClr val="7030A0"/>
                </a:solidFill>
              </a:rPr>
              <a:t>, φορολογούνται μόνον ΤΑ ΕΙΣΟΔΗΜΑΤΑ/ΑΓΑΘΑ/ΣΥΝΑΛΛΑΓΕΣ που εντοπίζονται εντός της εδαφικής επικράτειας του κράτους που φορολογεί.</a:t>
            </a:r>
          </a:p>
        </p:txBody>
      </p:sp>
      <p:sp>
        <p:nvSpPr>
          <p:cNvPr id="5" name="TextBox 4"/>
          <p:cNvSpPr txBox="1"/>
          <p:nvPr/>
        </p:nvSpPr>
        <p:spPr>
          <a:xfrm>
            <a:off x="3152775" y="1000125"/>
            <a:ext cx="8886825" cy="461665"/>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Μεικτό σύστημα</a:t>
            </a:r>
          </a:p>
        </p:txBody>
      </p:sp>
    </p:spTree>
    <p:extLst>
      <p:ext uri="{BB962C8B-B14F-4D97-AF65-F5344CB8AC3E}">
        <p14:creationId xmlns:p14="http://schemas.microsoft.com/office/powerpoint/2010/main" val="24244684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3.33333E-6 C 0.06901 3.33333E-6 0.125 0.05602 0.125 0.125 C 0.125 0.19398 0.06901 0.25 -2.29167E-6 0.25 C -0.06901 0.25 -0.125 0.19398 -0.125 0.125 C -0.125 0.05602 -0.06901 3.33333E-6 -2.29167E-6 3.33333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a:bodyPr>
          <a:lstStyle/>
          <a:p>
            <a:pPr marL="0" indent="0" algn="just">
              <a:buNone/>
            </a:pPr>
            <a:r>
              <a:rPr lang="el-GR" dirty="0">
                <a:solidFill>
                  <a:schemeClr val="accent5">
                    <a:lumMod val="50000"/>
                  </a:schemeClr>
                </a:solidFill>
              </a:rPr>
              <a:t>Τα κέρδη λοιπόν του νομικού προσώπου φορολογούνται σύμφωνα με τα κριτήρια της φορολογικής έδρας του και της πηγής του εισοδήματος (του τόπου όπου έχουν πραγματοποιηθεί). </a:t>
            </a:r>
          </a:p>
          <a:p>
            <a:pPr marL="0" indent="0" algn="just">
              <a:buNone/>
            </a:pPr>
            <a:r>
              <a:rPr lang="el-GR" dirty="0">
                <a:solidFill>
                  <a:schemeClr val="accent5">
                    <a:lumMod val="50000"/>
                  </a:schemeClr>
                </a:solidFill>
              </a:rPr>
              <a:t>Έτσι, τα νομικά πρόσωπα φορολογούνται από το κράτος της φορολογικής τους έδρας για το παγκόσμιο εισόδημά τους, ήτοι </a:t>
            </a:r>
          </a:p>
          <a:p>
            <a:pPr lvl="1" algn="just"/>
            <a:r>
              <a:rPr lang="el-GR" dirty="0">
                <a:solidFill>
                  <a:schemeClr val="accent5">
                    <a:lumMod val="50000"/>
                  </a:schemeClr>
                </a:solidFill>
              </a:rPr>
              <a:t>τόσο για τα εισοδήματα που έχουν ως </a:t>
            </a:r>
            <a:r>
              <a:rPr lang="el-GR" b="1" dirty="0">
                <a:solidFill>
                  <a:schemeClr val="accent5">
                    <a:lumMod val="50000"/>
                  </a:schemeClr>
                </a:solidFill>
              </a:rPr>
              <a:t>πηγή</a:t>
            </a:r>
            <a:r>
              <a:rPr lang="el-GR" dirty="0">
                <a:solidFill>
                  <a:schemeClr val="accent5">
                    <a:lumMod val="50000"/>
                  </a:schemeClr>
                </a:solidFill>
              </a:rPr>
              <a:t> τους το κράτος της έδρας</a:t>
            </a:r>
          </a:p>
          <a:p>
            <a:pPr lvl="1" algn="just"/>
            <a:r>
              <a:rPr lang="el-GR" dirty="0">
                <a:solidFill>
                  <a:schemeClr val="accent5">
                    <a:lumMod val="50000"/>
                  </a:schemeClr>
                </a:solidFill>
              </a:rPr>
              <a:t>όσο και για τα εισοδήματα που έχουν πραγματοποιηθεί από τα υποκαταστήματα/αντιπροσωπείες/γραφεία που διατηρούν στο εξωτερικό. </a:t>
            </a:r>
          </a:p>
          <a:p>
            <a:pPr lvl="1" algn="just"/>
            <a:endParaRPr lang="el-GR" dirty="0">
              <a:solidFill>
                <a:schemeClr val="accent5">
                  <a:lumMod val="50000"/>
                </a:schemeClr>
              </a:solidFill>
            </a:endParaRPr>
          </a:p>
          <a:p>
            <a:pPr marL="0" indent="0" algn="just">
              <a:buNone/>
            </a:pPr>
            <a:r>
              <a:rPr lang="el-GR" dirty="0">
                <a:solidFill>
                  <a:srgbClr val="7030A0"/>
                </a:solidFill>
              </a:rPr>
              <a:t>Από την άλλη, </a:t>
            </a:r>
            <a:r>
              <a:rPr lang="el-GR" b="1" u="sng" dirty="0">
                <a:solidFill>
                  <a:srgbClr val="7030A0"/>
                </a:solidFill>
              </a:rPr>
              <a:t>τα υποκαταστήματα ξένων εταιρειών </a:t>
            </a:r>
            <a:r>
              <a:rPr lang="el-GR" dirty="0">
                <a:solidFill>
                  <a:srgbClr val="7030A0"/>
                </a:solidFill>
              </a:rPr>
              <a:t>που δραστηριοποιούνται εντός της επικράτειας του κράτους που φορολογεί (που αποκαλούνται «μόνιμες εγκαταστάσεις» ή </a:t>
            </a:r>
            <a:r>
              <a:rPr lang="en-US" dirty="0">
                <a:solidFill>
                  <a:srgbClr val="7030A0"/>
                </a:solidFill>
              </a:rPr>
              <a:t>“permanent establishments”)</a:t>
            </a:r>
            <a:r>
              <a:rPr lang="el-GR" dirty="0">
                <a:solidFill>
                  <a:srgbClr val="7030A0"/>
                </a:solidFill>
              </a:rPr>
              <a:t>, φορολογούνται μόνον για τα εισοδήματα που πραγματοποιούνται εντός της επικράτειας του κράτους που φορολογεί, δηλ. έχουν την πηγή τους εντός του κράτους αυτού.</a:t>
            </a:r>
          </a:p>
        </p:txBody>
      </p:sp>
      <p:sp>
        <p:nvSpPr>
          <p:cNvPr id="5" name="TextBox 4"/>
          <p:cNvSpPr txBox="1"/>
          <p:nvPr/>
        </p:nvSpPr>
        <p:spPr>
          <a:xfrm>
            <a:off x="3152775" y="1000125"/>
            <a:ext cx="8886825" cy="461665"/>
          </a:xfrm>
          <a:prstGeom prst="rect">
            <a:avLst/>
          </a:prstGeom>
          <a:noFill/>
        </p:spPr>
        <p:txBody>
          <a:bodyPr wrap="square" rtlCol="0">
            <a:spAutoFit/>
          </a:bodyPr>
          <a:lstStyle/>
          <a:p>
            <a:pPr algn="ctr"/>
            <a:r>
              <a:rPr lang="el-GR" sz="2400" i="1" dirty="0">
                <a:solidFill>
                  <a:srgbClr val="002060"/>
                </a:solidFill>
                <a:effectLst>
                  <a:outerShdw blurRad="38100" dist="38100" dir="2700000" algn="tl">
                    <a:srgbClr val="000000">
                      <a:alpha val="43137"/>
                    </a:srgbClr>
                  </a:outerShdw>
                </a:effectLst>
              </a:rPr>
              <a:t>Φορολόγηση των κερδών</a:t>
            </a:r>
          </a:p>
        </p:txBody>
      </p:sp>
    </p:spTree>
    <p:extLst>
      <p:ext uri="{BB962C8B-B14F-4D97-AF65-F5344CB8AC3E}">
        <p14:creationId xmlns:p14="http://schemas.microsoft.com/office/powerpoint/2010/main" val="25806821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29167E-6 3.33333E-6 C 0.06901 3.33333E-6 0.125 0.05602 0.125 0.125 C 0.125 0.19398 0.06901 0.25 -2.29167E-6 0.25 C -0.06901 0.25 -0.125 0.19398 -0.125 0.125 C -0.125 0.05602 -0.06901 3.33333E-6 -2.29167E-6 3.33333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fontScale="25000" lnSpcReduction="20000"/>
          </a:bodyPr>
          <a:lstStyle/>
          <a:p>
            <a:pPr algn="just">
              <a:lnSpc>
                <a:spcPct val="120000"/>
              </a:lnSpc>
              <a:spcBef>
                <a:spcPts val="0"/>
              </a:spcBef>
            </a:pPr>
            <a:r>
              <a:rPr lang="el-GR" sz="6400" dirty="0">
                <a:solidFill>
                  <a:srgbClr val="7030A0"/>
                </a:solidFill>
              </a:rPr>
              <a:t>Το πότε χρειάζεται μία εταιρεία να συστήσει μία μόνιμη εγκατάσταση σε ένα κράτος και το </a:t>
            </a:r>
            <a:r>
              <a:rPr lang="el-GR" sz="6400" b="1" dirty="0">
                <a:solidFill>
                  <a:srgbClr val="7030A0"/>
                </a:solidFill>
              </a:rPr>
              <a:t>ποια εισοδήματα </a:t>
            </a:r>
            <a:r>
              <a:rPr lang="el-GR" sz="6400" dirty="0">
                <a:solidFill>
                  <a:srgbClr val="7030A0"/>
                </a:solidFill>
              </a:rPr>
              <a:t>της μόνιμης εγκατάστασης θα φορολογηθούν, εξαρτάται από τη Συνθήκη Αποφυγής Διπλής Φορολόγησης (ΣΑΔΦ) που έχει υπογραφεί ανάμεσα στο Κράτος της έδρας και το Κράτος της πηγής (</a:t>
            </a:r>
            <a:r>
              <a:rPr lang="el-GR" sz="6400" i="1" dirty="0">
                <a:solidFill>
                  <a:srgbClr val="7030A0"/>
                </a:solidFill>
              </a:rPr>
              <a:t>σημαντικό κομμάτι της διαπραγμάτευσης της συνθήκης ανάμεσα στα δύο κράτη</a:t>
            </a:r>
            <a:r>
              <a:rPr lang="el-GR" sz="6400" dirty="0">
                <a:solidFill>
                  <a:srgbClr val="7030A0"/>
                </a:solidFill>
              </a:rPr>
              <a:t>).</a:t>
            </a:r>
            <a:endParaRPr lang="fr-FR" sz="6400" dirty="0">
              <a:solidFill>
                <a:srgbClr val="7030A0"/>
              </a:solidFill>
            </a:endParaRPr>
          </a:p>
          <a:p>
            <a:pPr algn="just">
              <a:lnSpc>
                <a:spcPct val="120000"/>
              </a:lnSpc>
              <a:spcBef>
                <a:spcPts val="0"/>
              </a:spcBef>
            </a:pPr>
            <a:r>
              <a:rPr lang="el-GR" sz="6400" b="1" dirty="0">
                <a:solidFill>
                  <a:srgbClr val="7030A0"/>
                </a:solidFill>
              </a:rPr>
              <a:t>Οι ζημίες των μονίμων εγκαταστάσεων στο εξωτερικό συμψηφίζονται με τα κέρδη, ενώ οι ζημίες των θυγατρικών εταιρειών ενός ομίλου</a:t>
            </a:r>
            <a:r>
              <a:rPr lang="fr-FR" sz="6400" b="1" dirty="0">
                <a:solidFill>
                  <a:srgbClr val="7030A0"/>
                </a:solidFill>
              </a:rPr>
              <a:t> </a:t>
            </a:r>
            <a:r>
              <a:rPr lang="el-GR" sz="6400" b="1" dirty="0">
                <a:solidFill>
                  <a:srgbClr val="7030A0"/>
                </a:solidFill>
              </a:rPr>
              <a:t>εταιρειών δεν λαμβάνονται υπόψη για τον καθορισμό του φορολογητέου εισοδήματος (πρόβλημα του διασυνοριακού συμψηφισμού των ζημιών).</a:t>
            </a:r>
          </a:p>
          <a:p>
            <a:pPr marL="0" indent="0">
              <a:lnSpc>
                <a:spcPct val="120000"/>
              </a:lnSpc>
              <a:spcBef>
                <a:spcPts val="0"/>
              </a:spcBef>
              <a:buNone/>
            </a:pPr>
            <a:r>
              <a:rPr lang="el-GR" sz="6400" dirty="0">
                <a:solidFill>
                  <a:srgbClr val="7030A0"/>
                </a:solidFill>
              </a:rPr>
              <a:t>			</a:t>
            </a:r>
            <a:r>
              <a:rPr lang="el-GR" sz="5600" dirty="0">
                <a:solidFill>
                  <a:srgbClr val="7030A0"/>
                </a:solidFill>
              </a:rPr>
              <a:t>          </a:t>
            </a:r>
            <a:r>
              <a:rPr lang="el-GR" sz="5600" dirty="0">
                <a:solidFill>
                  <a:srgbClr val="002060"/>
                </a:solidFill>
              </a:rPr>
              <a:t>Άρθρο 5 ΣΑΔΦ Ελλάδας-Ιταλίας</a:t>
            </a:r>
          </a:p>
          <a:p>
            <a:pPr marL="0" indent="0">
              <a:lnSpc>
                <a:spcPct val="120000"/>
              </a:lnSpc>
              <a:spcBef>
                <a:spcPts val="0"/>
              </a:spcBef>
              <a:buNone/>
            </a:pPr>
            <a:r>
              <a:rPr lang="el-GR" sz="5600" dirty="0">
                <a:solidFill>
                  <a:srgbClr val="002060"/>
                </a:solidFill>
              </a:rPr>
              <a:t>				</a:t>
            </a:r>
            <a:r>
              <a:rPr lang="el-GR" sz="5600" dirty="0" err="1">
                <a:solidFill>
                  <a:srgbClr val="002060"/>
                </a:solidFill>
              </a:rPr>
              <a:t>Mόνιμη</a:t>
            </a:r>
            <a:r>
              <a:rPr lang="el-GR" sz="5600" dirty="0">
                <a:solidFill>
                  <a:srgbClr val="002060"/>
                </a:solidFill>
              </a:rPr>
              <a:t> εγκατάσταση</a:t>
            </a:r>
          </a:p>
          <a:p>
            <a:pPr marL="0" indent="0" algn="just">
              <a:lnSpc>
                <a:spcPct val="120000"/>
              </a:lnSpc>
              <a:spcBef>
                <a:spcPts val="0"/>
              </a:spcBef>
              <a:buNone/>
            </a:pPr>
            <a:r>
              <a:rPr lang="el-GR" sz="5600" dirty="0">
                <a:solidFill>
                  <a:srgbClr val="002060"/>
                </a:solidFill>
              </a:rPr>
              <a:t>1. Για τους σκοπούς της παρούσας Σύμβασης, ο όρος «μόνιμη εγκατάσταση», σημαίνει ένα καθορισμένο τόπο</a:t>
            </a:r>
          </a:p>
          <a:p>
            <a:pPr marL="0" indent="0" algn="just">
              <a:lnSpc>
                <a:spcPct val="120000"/>
              </a:lnSpc>
              <a:spcBef>
                <a:spcPts val="0"/>
              </a:spcBef>
              <a:buNone/>
            </a:pPr>
            <a:r>
              <a:rPr lang="el-GR" sz="5600" dirty="0">
                <a:solidFill>
                  <a:srgbClr val="002060"/>
                </a:solidFill>
              </a:rPr>
              <a:t>επιχειρηματικών δραστηριοτήτων, μέσω του οποίου διεξάγονται οι εργασίες της επιχείρησης εν </a:t>
            </a:r>
            <a:r>
              <a:rPr lang="el-GR" sz="5600" dirty="0" err="1">
                <a:solidFill>
                  <a:srgbClr val="002060"/>
                </a:solidFill>
              </a:rPr>
              <a:t>όλω</a:t>
            </a:r>
            <a:r>
              <a:rPr lang="el-GR" sz="5600" dirty="0">
                <a:solidFill>
                  <a:srgbClr val="002060"/>
                </a:solidFill>
              </a:rPr>
              <a:t> ή εν μέρει.</a:t>
            </a:r>
          </a:p>
          <a:p>
            <a:pPr marL="0" indent="0" algn="just">
              <a:lnSpc>
                <a:spcPct val="120000"/>
              </a:lnSpc>
              <a:spcBef>
                <a:spcPts val="0"/>
              </a:spcBef>
              <a:buNone/>
            </a:pPr>
            <a:r>
              <a:rPr lang="el-GR" sz="5600" dirty="0">
                <a:solidFill>
                  <a:srgbClr val="002060"/>
                </a:solidFill>
              </a:rPr>
              <a:t>2. O όρος «μόνιμη εγκατάσταση» περιλαμβάνει κυρίως:</a:t>
            </a:r>
          </a:p>
          <a:p>
            <a:pPr marL="0" indent="0" algn="just">
              <a:lnSpc>
                <a:spcPct val="120000"/>
              </a:lnSpc>
              <a:spcBef>
                <a:spcPts val="0"/>
              </a:spcBef>
              <a:buNone/>
            </a:pPr>
            <a:r>
              <a:rPr lang="el-GR" sz="5600" dirty="0">
                <a:solidFill>
                  <a:srgbClr val="002060"/>
                </a:solidFill>
              </a:rPr>
              <a:t>	α) έδρα διοίκησης</a:t>
            </a:r>
          </a:p>
          <a:p>
            <a:pPr marL="0" indent="0" algn="just">
              <a:lnSpc>
                <a:spcPct val="120000"/>
              </a:lnSpc>
              <a:spcBef>
                <a:spcPts val="0"/>
              </a:spcBef>
              <a:buNone/>
            </a:pPr>
            <a:r>
              <a:rPr lang="el-GR" sz="5600" dirty="0">
                <a:solidFill>
                  <a:srgbClr val="002060"/>
                </a:solidFill>
              </a:rPr>
              <a:t>	β) υποκατάστημα</a:t>
            </a:r>
          </a:p>
          <a:p>
            <a:pPr marL="0" indent="0" algn="just">
              <a:lnSpc>
                <a:spcPct val="120000"/>
              </a:lnSpc>
              <a:spcBef>
                <a:spcPts val="0"/>
              </a:spcBef>
              <a:buNone/>
            </a:pPr>
            <a:r>
              <a:rPr lang="el-GR" sz="5600" dirty="0">
                <a:solidFill>
                  <a:srgbClr val="002060"/>
                </a:solidFill>
              </a:rPr>
              <a:t>	γ) γραφείο</a:t>
            </a:r>
          </a:p>
          <a:p>
            <a:pPr marL="0" indent="0" algn="just">
              <a:lnSpc>
                <a:spcPct val="120000"/>
              </a:lnSpc>
              <a:spcBef>
                <a:spcPts val="0"/>
              </a:spcBef>
              <a:buNone/>
            </a:pPr>
            <a:r>
              <a:rPr lang="el-GR" sz="5600" dirty="0">
                <a:solidFill>
                  <a:srgbClr val="002060"/>
                </a:solidFill>
              </a:rPr>
              <a:t>	δ) εργοστάσιο</a:t>
            </a:r>
          </a:p>
          <a:p>
            <a:pPr marL="0" indent="0" algn="just">
              <a:lnSpc>
                <a:spcPct val="120000"/>
              </a:lnSpc>
              <a:spcBef>
                <a:spcPts val="0"/>
              </a:spcBef>
              <a:buNone/>
            </a:pPr>
            <a:r>
              <a:rPr lang="el-GR" sz="5600" dirty="0">
                <a:solidFill>
                  <a:srgbClr val="002060"/>
                </a:solidFill>
              </a:rPr>
              <a:t>	ε) εργαστήριο</a:t>
            </a:r>
          </a:p>
          <a:p>
            <a:pPr marL="0" indent="0" algn="just">
              <a:lnSpc>
                <a:spcPct val="120000"/>
              </a:lnSpc>
              <a:spcBef>
                <a:spcPts val="0"/>
              </a:spcBef>
              <a:buNone/>
            </a:pPr>
            <a:r>
              <a:rPr lang="el-GR" sz="5600" dirty="0">
                <a:solidFill>
                  <a:srgbClr val="002060"/>
                </a:solidFill>
              </a:rPr>
              <a:t>	</a:t>
            </a:r>
            <a:r>
              <a:rPr lang="el-GR" sz="5600" dirty="0" err="1">
                <a:solidFill>
                  <a:srgbClr val="002060"/>
                </a:solidFill>
              </a:rPr>
              <a:t>στ</a:t>
            </a:r>
            <a:r>
              <a:rPr lang="el-GR" sz="5600" dirty="0">
                <a:solidFill>
                  <a:srgbClr val="002060"/>
                </a:solidFill>
              </a:rPr>
              <a:t>) ορυχείο, πηγή πετρελαίου ή αερίου, λατομείο ή οποιοδήποτε άλλο τόπο εξόρυξης φυσικών πόρων.</a:t>
            </a:r>
          </a:p>
          <a:p>
            <a:pPr marL="0" indent="0" algn="just">
              <a:lnSpc>
                <a:spcPct val="120000"/>
              </a:lnSpc>
              <a:spcBef>
                <a:spcPts val="0"/>
              </a:spcBef>
              <a:buNone/>
            </a:pPr>
            <a:r>
              <a:rPr lang="el-GR" sz="5600" dirty="0">
                <a:solidFill>
                  <a:srgbClr val="002060"/>
                </a:solidFill>
              </a:rPr>
              <a:t>	ζ) ένα εργοτάξιο ή ένα έργο κατασκευής ή συναρμολόγησης που διαρκεί </a:t>
            </a:r>
            <a:r>
              <a:rPr lang="el-GR" sz="5600" b="1" dirty="0">
                <a:solidFill>
                  <a:srgbClr val="002060"/>
                </a:solidFill>
              </a:rPr>
              <a:t>περισσότερο από εννέα μήνες</a:t>
            </a:r>
            <a:r>
              <a:rPr lang="el-GR" sz="2000" b="1" u="sng" dirty="0">
                <a:solidFill>
                  <a:srgbClr val="002060"/>
                </a:solidFill>
              </a:rPr>
              <a:t>. </a:t>
            </a:r>
          </a:p>
        </p:txBody>
      </p:sp>
      <p:sp>
        <p:nvSpPr>
          <p:cNvPr id="5" name="TextBox 4"/>
          <p:cNvSpPr txBox="1"/>
          <p:nvPr/>
        </p:nvSpPr>
        <p:spPr>
          <a:xfrm>
            <a:off x="3077961" y="1058314"/>
            <a:ext cx="8886825" cy="461665"/>
          </a:xfrm>
          <a:prstGeom prst="rect">
            <a:avLst/>
          </a:prstGeom>
          <a:noFill/>
        </p:spPr>
        <p:txBody>
          <a:bodyPr wrap="square" rtlCol="0">
            <a:spAutoFit/>
          </a:bodyPr>
          <a:lstStyle/>
          <a:p>
            <a:pPr algn="ctr"/>
            <a:r>
              <a:rPr lang="en-US" sz="2400" i="1" dirty="0">
                <a:solidFill>
                  <a:schemeClr val="accent5">
                    <a:lumMod val="50000"/>
                  </a:schemeClr>
                </a:solidFill>
                <a:effectLst>
                  <a:outerShdw blurRad="38100" dist="38100" dir="2700000" algn="tl">
                    <a:srgbClr val="000000">
                      <a:alpha val="43137"/>
                    </a:srgbClr>
                  </a:outerShdw>
                </a:effectLst>
              </a:rPr>
              <a:t>M</a:t>
            </a:r>
            <a:r>
              <a:rPr lang="el-GR" sz="2400" i="1" dirty="0" err="1">
                <a:solidFill>
                  <a:schemeClr val="accent5">
                    <a:lumMod val="50000"/>
                  </a:schemeClr>
                </a:solidFill>
                <a:effectLst>
                  <a:outerShdw blurRad="38100" dist="38100" dir="2700000" algn="tl">
                    <a:srgbClr val="000000">
                      <a:alpha val="43137"/>
                    </a:srgbClr>
                  </a:outerShdw>
                </a:effectLst>
              </a:rPr>
              <a:t>όνιμη</a:t>
            </a:r>
            <a:r>
              <a:rPr lang="el-GR" sz="2400" i="1" dirty="0">
                <a:solidFill>
                  <a:schemeClr val="accent5">
                    <a:lumMod val="50000"/>
                  </a:schemeClr>
                </a:solidFill>
                <a:effectLst>
                  <a:outerShdw blurRad="38100" dist="38100" dir="2700000" algn="tl">
                    <a:srgbClr val="000000">
                      <a:alpha val="43137"/>
                    </a:srgbClr>
                  </a:outerShdw>
                </a:effectLst>
              </a:rPr>
              <a:t> εγκατάσταση</a:t>
            </a:r>
          </a:p>
        </p:txBody>
      </p:sp>
    </p:spTree>
    <p:extLst>
      <p:ext uri="{BB962C8B-B14F-4D97-AF65-F5344CB8AC3E}">
        <p14:creationId xmlns:p14="http://schemas.microsoft.com/office/powerpoint/2010/main" val="11028410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5E-6 -1.48148E-6 C 0.06901 -1.48148E-6 0.125 0.05602 0.125 0.125 C 0.125 0.19398 0.06901 0.25 -2.5E-6 0.25 C -0.06901 0.25 -0.125 0.19398 -0.125 0.125 C -0.125 0.05602 -0.06901 -1.48148E-6 -2.5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40000"/>
                <a:lumOff val="6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062" y="1855224"/>
            <a:ext cx="10810875" cy="5002776"/>
          </a:xfrm>
        </p:spPr>
        <p:txBody>
          <a:bodyPr>
            <a:normAutofit fontScale="55000" lnSpcReduction="20000"/>
          </a:bodyPr>
          <a:lstStyle/>
          <a:p>
            <a:pPr marL="0" indent="0" algn="ctr">
              <a:lnSpc>
                <a:spcPct val="120000"/>
              </a:lnSpc>
              <a:spcBef>
                <a:spcPts val="0"/>
              </a:spcBef>
              <a:buNone/>
            </a:pPr>
            <a:r>
              <a:rPr lang="el-GR" b="1" dirty="0">
                <a:solidFill>
                  <a:schemeClr val="bg1"/>
                </a:solidFill>
              </a:rPr>
              <a:t>Άρθρο 7</a:t>
            </a:r>
          </a:p>
          <a:p>
            <a:pPr marL="0" indent="0" algn="ctr">
              <a:lnSpc>
                <a:spcPct val="120000"/>
              </a:lnSpc>
              <a:spcBef>
                <a:spcPts val="0"/>
              </a:spcBef>
              <a:buNone/>
            </a:pPr>
            <a:r>
              <a:rPr lang="el-GR" b="1" dirty="0" err="1">
                <a:solidFill>
                  <a:schemeClr val="bg1"/>
                </a:solidFill>
              </a:rPr>
              <a:t>Kέρδη</a:t>
            </a:r>
            <a:r>
              <a:rPr lang="el-GR" b="1" dirty="0">
                <a:solidFill>
                  <a:schemeClr val="bg1"/>
                </a:solidFill>
              </a:rPr>
              <a:t> επιχειρήσεων</a:t>
            </a:r>
          </a:p>
          <a:p>
            <a:pPr marL="0" indent="0" algn="just">
              <a:lnSpc>
                <a:spcPct val="120000"/>
              </a:lnSpc>
              <a:spcBef>
                <a:spcPts val="0"/>
              </a:spcBef>
              <a:buNone/>
            </a:pPr>
            <a:r>
              <a:rPr lang="el-GR" dirty="0">
                <a:solidFill>
                  <a:schemeClr val="bg1"/>
                </a:solidFill>
              </a:rPr>
              <a:t>1. </a:t>
            </a:r>
            <a:r>
              <a:rPr lang="el-GR" dirty="0" err="1">
                <a:solidFill>
                  <a:schemeClr val="bg1"/>
                </a:solidFill>
              </a:rPr>
              <a:t>Tα</a:t>
            </a:r>
            <a:r>
              <a:rPr lang="el-GR" dirty="0">
                <a:solidFill>
                  <a:schemeClr val="bg1"/>
                </a:solidFill>
              </a:rPr>
              <a:t> κέρδη επιχείρησης του ενός συμβαλλόμενου κράτους φορολογούνται μόνο στο κράτος αυτό, εκτός αν η επιχείρηση διεξάγει εργασίες στο άλλο συμβαλλόμενο κράτος μέσω μιας </a:t>
            </a:r>
            <a:r>
              <a:rPr lang="el-GR" u="sng" dirty="0">
                <a:solidFill>
                  <a:schemeClr val="bg1"/>
                </a:solidFill>
              </a:rPr>
              <a:t>μόνιμης εγκατάστασης </a:t>
            </a:r>
            <a:r>
              <a:rPr lang="el-GR" dirty="0">
                <a:solidFill>
                  <a:schemeClr val="bg1"/>
                </a:solidFill>
              </a:rPr>
              <a:t>σ’ αυτό. </a:t>
            </a:r>
            <a:r>
              <a:rPr lang="el-GR" dirty="0" err="1">
                <a:solidFill>
                  <a:schemeClr val="bg1"/>
                </a:solidFill>
              </a:rPr>
              <a:t>Eάν</a:t>
            </a:r>
            <a:r>
              <a:rPr lang="el-GR" dirty="0">
                <a:solidFill>
                  <a:schemeClr val="bg1"/>
                </a:solidFill>
              </a:rPr>
              <a:t> η επιχείρηση διεξάγει εργασίες κατ’ αυτόν τον τρόπο, τα κέρδη της επιχείρησης μπορούν να φορολογούνται στο άλλο κράτος, αλλά μόνο ως προς το τμήμα αυτών το οποίο προέρχεται από τη μόνιμη αυτήν εγκατάσταση.</a:t>
            </a:r>
          </a:p>
          <a:p>
            <a:pPr marL="0" indent="0" algn="just">
              <a:lnSpc>
                <a:spcPct val="120000"/>
              </a:lnSpc>
              <a:spcBef>
                <a:spcPts val="0"/>
              </a:spcBef>
              <a:buNone/>
            </a:pPr>
            <a:r>
              <a:rPr lang="el-GR" dirty="0">
                <a:solidFill>
                  <a:schemeClr val="bg1"/>
                </a:solidFill>
              </a:rPr>
              <a:t>2. Σύμφωνα με τις διατάξεις της παραγράφου 3, εάν μία επιχείρηση του ενός συμβαλλόμενου κράτους διεξάγει εργασίες στο άλλο συμβαλλόμενο κράτος μέσω μόνιμης εγκατάστασης σ’ αυτό, τότε σε καθένα από τα συμβαλλόμενα κράτη αποδίδονται στη μόνιμη αυτήν εγκατάσταση τα κέρδη που υπολογίζεται ότι θα πραγματοποιούσε, αν αυτή ήταν μια διαφορετική και ανεξάρτητη επιχείρηση που ασχολείται με την ίδια ή με  παρόμοια δραστηριότητα κάτω από τις ίδιες ή παρόμοιες συνθήκες και που ενεργεί τελείως ανεξάρτητα από την επιχείρηση, της οποίας αποτελεί μόνιμη εγκατάσταση.</a:t>
            </a:r>
          </a:p>
          <a:p>
            <a:pPr marL="0" indent="0" algn="just">
              <a:lnSpc>
                <a:spcPct val="120000"/>
              </a:lnSpc>
              <a:spcBef>
                <a:spcPts val="0"/>
              </a:spcBef>
              <a:buNone/>
            </a:pPr>
            <a:r>
              <a:rPr lang="el-GR" dirty="0">
                <a:solidFill>
                  <a:srgbClr val="7030A0"/>
                </a:solidFill>
              </a:rPr>
              <a:t>3. </a:t>
            </a:r>
            <a:r>
              <a:rPr lang="el-GR" dirty="0" err="1">
                <a:solidFill>
                  <a:srgbClr val="7030A0"/>
                </a:solidFill>
              </a:rPr>
              <a:t>Kατά</a:t>
            </a:r>
            <a:r>
              <a:rPr lang="el-GR" dirty="0">
                <a:solidFill>
                  <a:srgbClr val="7030A0"/>
                </a:solidFill>
              </a:rPr>
              <a:t> τον καθορισμό των κερδών μιας μόνιμης εγκατάστασης </a:t>
            </a:r>
            <a:r>
              <a:rPr lang="el-GR" dirty="0" err="1">
                <a:solidFill>
                  <a:srgbClr val="7030A0"/>
                </a:solidFill>
              </a:rPr>
              <a:t>εκπίπτονται</a:t>
            </a:r>
            <a:r>
              <a:rPr lang="el-GR" dirty="0">
                <a:solidFill>
                  <a:srgbClr val="7030A0"/>
                </a:solidFill>
              </a:rPr>
              <a:t> τα έξοδα, συμπεριλαμβανομένων και των διοικητικών και γενικών διαχειριστικών εξόδων, που πραγματοποιούνται για τους σκοπούς της μόνιμης εγκατάστασης είτε στο κράτος στο οποίο βρίσκεται η μόνιμη εγκατάσταση είτε αλλού.</a:t>
            </a:r>
          </a:p>
          <a:p>
            <a:pPr marL="0" indent="0" algn="just">
              <a:lnSpc>
                <a:spcPct val="120000"/>
              </a:lnSpc>
              <a:spcBef>
                <a:spcPts val="0"/>
              </a:spcBef>
              <a:buNone/>
            </a:pPr>
            <a:r>
              <a:rPr lang="el-GR" dirty="0">
                <a:solidFill>
                  <a:srgbClr val="7030A0"/>
                </a:solidFill>
              </a:rPr>
              <a:t>4. </a:t>
            </a:r>
            <a:r>
              <a:rPr lang="el-GR" dirty="0" err="1">
                <a:solidFill>
                  <a:srgbClr val="7030A0"/>
                </a:solidFill>
              </a:rPr>
              <a:t>Eφόσον</a:t>
            </a:r>
            <a:r>
              <a:rPr lang="el-GR" dirty="0">
                <a:solidFill>
                  <a:srgbClr val="7030A0"/>
                </a:solidFill>
              </a:rPr>
              <a:t>, συνηθίζεται σ’ ένα συμβαλλόμενο κράτος τα κέρδη που προέρχονται από κάποια μόνιμη εγκατάσταση να καθορίζονται με βάση τον καταμερισμό των συνολικών κερδών της επιχείρησης στα διάφορα τμήματά της, οι διατάξεις της παραγράφου 2 δεν εμποδίζουν καθόλου το κράτος αυτό να καθορίζει τα φορολογητέα κέρδη μ’ αυτόν τον καταμερισμό, όπως συνηθίζεται. Παρ’ όλα αυτά, όμως, η χρησιμοποιούμενη μέθοδος καταμερισμού πρέπει να είναι τέτοια, ώστε το αποτέλεσμα να συμφωνεί με τις αρχές που περιέχονται στο παρόν άρθρο. </a:t>
            </a:r>
          </a:p>
          <a:p>
            <a:pPr marL="0" indent="0" algn="just">
              <a:lnSpc>
                <a:spcPct val="120000"/>
              </a:lnSpc>
              <a:spcBef>
                <a:spcPts val="0"/>
              </a:spcBef>
              <a:buNone/>
            </a:pPr>
            <a:r>
              <a:rPr lang="el-GR" dirty="0">
                <a:solidFill>
                  <a:schemeClr val="bg1"/>
                </a:solidFill>
              </a:rPr>
              <a:t>5. </a:t>
            </a:r>
            <a:r>
              <a:rPr lang="el-GR" dirty="0" err="1">
                <a:solidFill>
                  <a:schemeClr val="bg1"/>
                </a:solidFill>
              </a:rPr>
              <a:t>Kανένα</a:t>
            </a:r>
            <a:r>
              <a:rPr lang="el-GR" dirty="0">
                <a:solidFill>
                  <a:schemeClr val="bg1"/>
                </a:solidFill>
              </a:rPr>
              <a:t> κέρδος δε θεωρείται ότι ανήκει σε μόνιμη εγκατάσταση για το λόγο ότι η μόνιμη εγκατάσταση έκανε απλή αγορά αγαθών ή εμπορευμάτων για την επιχείρηση.</a:t>
            </a:r>
          </a:p>
          <a:p>
            <a:pPr marL="0" indent="0" algn="just">
              <a:lnSpc>
                <a:spcPct val="120000"/>
              </a:lnSpc>
              <a:spcBef>
                <a:spcPts val="0"/>
              </a:spcBef>
              <a:buNone/>
            </a:pPr>
            <a:r>
              <a:rPr lang="el-GR" dirty="0">
                <a:solidFill>
                  <a:schemeClr val="bg1"/>
                </a:solidFill>
              </a:rPr>
              <a:t>6. Για τους σκοπούς των προηγούμενων παραγράφων, τα κέρδη που προέρχονται από τη μόνιμη εγκατάσταση καθορίζονται με την ίδια μέθοδο κάθε χρόνο, εκτός αν υπάρχουν βάσιμοι και επαρκείς λόγοι να καθορίζονται διαφορετικά.</a:t>
            </a:r>
          </a:p>
          <a:p>
            <a:pPr marL="0" indent="0" algn="just">
              <a:lnSpc>
                <a:spcPct val="120000"/>
              </a:lnSpc>
              <a:spcBef>
                <a:spcPts val="0"/>
              </a:spcBef>
              <a:buNone/>
            </a:pPr>
            <a:r>
              <a:rPr lang="el-GR" dirty="0">
                <a:solidFill>
                  <a:schemeClr val="bg1"/>
                </a:solidFill>
              </a:rPr>
              <a:t>7. Στις περιπτώσεις που στα κέρδη περιλαμβάνονται στοιχεία εισοδήματος για τα οποία γίνεται ιδιαίτερη μνεία σ’ άλλα άρθρα της παρούσας Σύμβασης, τότε οι διατάξεις των άρθρων εκείνων δεν επηρεάζονται από τις διατάξεις του παρόντος άρθρου. </a:t>
            </a:r>
          </a:p>
        </p:txBody>
      </p:sp>
      <p:sp>
        <p:nvSpPr>
          <p:cNvPr id="5" name="TextBox 4"/>
          <p:cNvSpPr txBox="1"/>
          <p:nvPr/>
        </p:nvSpPr>
        <p:spPr>
          <a:xfrm>
            <a:off x="3077961" y="1058314"/>
            <a:ext cx="8886825" cy="461665"/>
          </a:xfrm>
          <a:prstGeom prst="rect">
            <a:avLst/>
          </a:prstGeom>
          <a:noFill/>
        </p:spPr>
        <p:txBody>
          <a:bodyPr wrap="square" rtlCol="0">
            <a:spAutoFit/>
          </a:bodyPr>
          <a:lstStyle/>
          <a:p>
            <a:pPr algn="ctr"/>
            <a:r>
              <a:rPr lang="el-GR" sz="2400" i="1" dirty="0">
                <a:solidFill>
                  <a:schemeClr val="accent5">
                    <a:lumMod val="50000"/>
                  </a:schemeClr>
                </a:solidFill>
                <a:effectLst>
                  <a:outerShdw blurRad="38100" dist="38100" dir="2700000" algn="tl">
                    <a:srgbClr val="000000">
                      <a:alpha val="43137"/>
                    </a:srgbClr>
                  </a:outerShdw>
                </a:effectLst>
              </a:rPr>
              <a:t>Άρθρο 7 ΣΑΔΦ Ελλάδας-Ιταλίας</a:t>
            </a:r>
          </a:p>
        </p:txBody>
      </p:sp>
    </p:spTree>
    <p:extLst>
      <p:ext uri="{BB962C8B-B14F-4D97-AF65-F5344CB8AC3E}">
        <p14:creationId xmlns:p14="http://schemas.microsoft.com/office/powerpoint/2010/main" val="12156376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2.5E-6 -1.48148E-6 C 0.06901 -1.48148E-6 0.125 0.05602 0.125 0.125 C 0.125 0.19398 0.06901 0.25 -2.5E-6 0.25 C -0.06901 0.25 -0.125 0.19398 -0.125 0.125 C -0.125 0.05602 -0.06901 -1.48148E-6 -2.5E-6 -1.48148E-6 Z " pathEditMode="relative" rAng="0" ptsTypes="AAAAA">
                                      <p:cBhvr>
                                        <p:cTn id="6" dur="2000" fill="hold"/>
                                        <p:tgtEl>
                                          <p:spTgt spid="5">
                                            <p:txEl>
                                              <p:pRg st="0" end="0"/>
                                            </p:txEl>
                                          </p:spTgt>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Facet</Template>
  <TotalTime>733</TotalTime>
  <Words>1911</Words>
  <Application>Microsoft Office PowerPoint</Application>
  <PresentationFormat>Widescreen</PresentationFormat>
  <Paragraphs>110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vt:lpstr>
      <vt:lpstr>Vapor Trail</vt:lpstr>
      <vt:lpstr>Στοιχεια διεθνουσ φορολογικου δικαιου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Refurbished computers &amp; components</dc:title>
  <dc:creator>Christos Zoumpoulis</dc:creator>
  <cp:lastModifiedBy>Christos Zoumpoulis</cp:lastModifiedBy>
  <cp:revision>65</cp:revision>
  <dcterms:created xsi:type="dcterms:W3CDTF">2017-03-27T11:31:46Z</dcterms:created>
  <dcterms:modified xsi:type="dcterms:W3CDTF">2021-05-10T16:27:07Z</dcterms:modified>
</cp:coreProperties>
</file>