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440E4-B6C5-4F7C-9FDE-E4484227934E}" type="datetimeFigureOut">
              <a:rPr lang="en-GB" smtClean="0"/>
              <a:pPr/>
              <a:t>12/05/2014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7FD53A-91B6-4BBE-BF24-D503FE9C468B}"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982C186-B923-49BE-AEFD-15A05CFC6681}" type="datetime1">
              <a:rPr lang="en-GB" smtClean="0"/>
              <a:pPr/>
              <a:t>12/05/2014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2C20CF-0E86-465E-AB86-901E4E67C5BA}" type="datetime1">
              <a:rPr lang="en-GB" smtClean="0"/>
              <a:pPr/>
              <a:t>12/05/2014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1C0295F-5F03-43B1-9D48-D2A865340BC0}" type="datetime1">
              <a:rPr lang="en-GB" smtClean="0"/>
              <a:pPr/>
              <a:t>12/05/2014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06F002-87F7-4432-8E1E-FB6CA0358672}" type="datetime1">
              <a:rPr lang="en-GB" smtClean="0"/>
              <a:pPr/>
              <a:t>12/05/2014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9E8644-688A-4DF1-B3E5-D1591C2565F6}" type="datetime1">
              <a:rPr lang="en-GB" smtClean="0"/>
              <a:pPr/>
              <a:t>12/05/2014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C3EA85-C40F-410C-BCE8-30C2301AE1F0}" type="datetime1">
              <a:rPr lang="en-GB" smtClean="0"/>
              <a:pPr/>
              <a:t>12/05/2014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B3D4211-6A41-4F54-803B-86D8AC45286B}" type="datetime1">
              <a:rPr lang="en-GB" smtClean="0"/>
              <a:pPr/>
              <a:t>12/05/2014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89D9C8B-1A38-4AA5-8130-238022B17150}" type="datetime1">
              <a:rPr lang="en-GB" smtClean="0"/>
              <a:pPr/>
              <a:t>12/05/2014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81C2E-99F1-4319-AA13-4F8327956C63}" type="datetime1">
              <a:rPr lang="en-GB" smtClean="0"/>
              <a:pPr/>
              <a:t>12/05/2014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E348B-3BDB-4A04-B9F7-AD7C96059EE8}" type="datetime1">
              <a:rPr lang="en-GB" smtClean="0"/>
              <a:pPr/>
              <a:t>12/05/2014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D2A4DA-E992-452B-A240-8254AEC5C836}" type="datetime1">
              <a:rPr lang="en-GB" smtClean="0"/>
              <a:pPr/>
              <a:t>12/05/2014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D7712F-6371-44C2-8F38-C16AF6E04EB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30B68-987B-4166-8493-97FCBFF07D6C}" type="datetime1">
              <a:rPr lang="en-GB" smtClean="0"/>
              <a:pPr/>
              <a:t>12/05/2014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D7712F-6371-44C2-8F38-C16AF6E04EB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Εφαρμογές Δημοσίου Δικαίου</a:t>
            </a:r>
            <a:endParaRPr lang="en-GB" dirty="0"/>
          </a:p>
        </p:txBody>
      </p:sp>
      <p:sp>
        <p:nvSpPr>
          <p:cNvPr id="3" name="Subtitle 2"/>
          <p:cNvSpPr>
            <a:spLocks noGrp="1"/>
          </p:cNvSpPr>
          <p:nvPr>
            <p:ph type="subTitle" idx="1"/>
          </p:nvPr>
        </p:nvSpPr>
        <p:spPr/>
        <p:txBody>
          <a:bodyPr/>
          <a:lstStyle/>
          <a:p>
            <a:r>
              <a:rPr lang="el-GR" dirty="0" smtClean="0"/>
              <a:t>12.05.2014 </a:t>
            </a:r>
            <a:br>
              <a:rPr lang="el-GR" dirty="0" smtClean="0"/>
            </a:br>
            <a:r>
              <a:rPr lang="el-GR" dirty="0" err="1" smtClean="0"/>
              <a:t>Αικ</a:t>
            </a:r>
            <a:r>
              <a:rPr lang="el-GR" dirty="0" smtClean="0"/>
              <a:t>. </a:t>
            </a:r>
            <a:r>
              <a:rPr lang="el-GR" dirty="0" err="1" smtClean="0"/>
              <a:t>Ηλιάδου</a:t>
            </a:r>
            <a:r>
              <a:rPr lang="el-GR" dirty="0" smtClean="0"/>
              <a:t> </a:t>
            </a:r>
            <a:endParaRPr lang="en-GB" dirty="0"/>
          </a:p>
        </p:txBody>
      </p:sp>
      <p:sp>
        <p:nvSpPr>
          <p:cNvPr id="4" name="Slide Number Placeholder 3"/>
          <p:cNvSpPr>
            <a:spLocks noGrp="1"/>
          </p:cNvSpPr>
          <p:nvPr>
            <p:ph type="sldNum" sz="quarter" idx="12"/>
          </p:nvPr>
        </p:nvSpPr>
        <p:spPr/>
        <p:txBody>
          <a:bodyPr/>
          <a:lstStyle/>
          <a:p>
            <a:fld id="{09D7712F-6371-44C2-8F38-C16AF6E04EB7}" type="slidenum">
              <a:rPr lang="en-GB" smtClean="0"/>
              <a:pPr/>
              <a:t>1</a:t>
            </a:fld>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ΣτΕ</a:t>
            </a:r>
            <a:r>
              <a:rPr lang="el-GR" dirty="0" smtClean="0"/>
              <a:t> (</a:t>
            </a:r>
            <a:r>
              <a:rPr lang="el-GR" dirty="0" err="1" smtClean="0"/>
              <a:t>Ολ</a:t>
            </a:r>
            <a:r>
              <a:rPr lang="el-GR" dirty="0" smtClean="0"/>
              <a:t>) 460/2013</a:t>
            </a:r>
            <a:endParaRPr lang="el-GR" dirty="0"/>
          </a:p>
        </p:txBody>
      </p:sp>
      <p:sp>
        <p:nvSpPr>
          <p:cNvPr id="3" name="Content Placeholder 2"/>
          <p:cNvSpPr>
            <a:spLocks noGrp="1"/>
          </p:cNvSpPr>
          <p:nvPr>
            <p:ph idx="1"/>
          </p:nvPr>
        </p:nvSpPr>
        <p:spPr/>
        <p:txBody>
          <a:bodyPr>
            <a:normAutofit fontScale="62500" lnSpcReduction="20000"/>
          </a:bodyPr>
          <a:lstStyle/>
          <a:p>
            <a:r>
              <a:rPr lang="el-GR" dirty="0" smtClean="0"/>
              <a:t>Δύο θέματα – ιθαγένεια και συμμετοχή αλλοδαπών στην εκλογή ΟΤΑ </a:t>
            </a:r>
          </a:p>
          <a:p>
            <a:r>
              <a:rPr lang="el-GR" dirty="0" smtClean="0"/>
              <a:t>Σύγχυση λαός και έθνος</a:t>
            </a:r>
          </a:p>
          <a:p>
            <a:pPr lvl="1"/>
            <a:r>
              <a:rPr lang="el-GR" dirty="0" smtClean="0"/>
              <a:t>Λαός: πηγή και φορέας της κρατικής εξουσίας= το σύνολο των πολιτών της χώρας, δηλ. όσοι συνδέονται με το κράτος με το νομικό δεσμό της ιθαγένειας (στενή έννοια= εκλογικό σώμα)</a:t>
            </a:r>
          </a:p>
          <a:p>
            <a:pPr lvl="1"/>
            <a:r>
              <a:rPr lang="el-GR" dirty="0" smtClean="0"/>
              <a:t>Έθνος: υπάρχει πριν το κράτος: έννοια ιστορικά υπερβατική, διαχρονική κοινότητα κοινού παρελθόντος και πολιτισμού, με συνείδηση ταυτότητας και αλληλέγγυου πεπρωμένου, έννοια </a:t>
            </a:r>
            <a:r>
              <a:rPr lang="el-GR" dirty="0" err="1" smtClean="0"/>
              <a:t>εξωνομική</a:t>
            </a:r>
            <a:endParaRPr lang="el-GR" dirty="0" smtClean="0"/>
          </a:p>
          <a:p>
            <a:pPr lvl="2"/>
            <a:r>
              <a:rPr lang="el-GR" dirty="0" smtClean="0"/>
              <a:t>Στόχος: να συμπεριληφθούν στους σκοπούς της κρατικής πολιτικής η υπεράσπιση των συμφερόντων ιδίως πολιτισμικών του εκτός των συνόρων ελληνισμού -  υπόδειξη για τις διεθνείς σχέσεις κράτους / προστασία πολιτισμικής ταυτότητας των ομογενών του εξωτερικού</a:t>
            </a:r>
          </a:p>
          <a:p>
            <a:r>
              <a:rPr lang="el-GR" dirty="0" smtClean="0"/>
              <a:t>Δικαίωμα συμμετοχής στις εκλογές ΟΤΑ </a:t>
            </a:r>
          </a:p>
          <a:p>
            <a:pPr lvl="1"/>
            <a:r>
              <a:rPr lang="el-GR" dirty="0" smtClean="0"/>
              <a:t>Επιλύεται με αναφορά σε ένα λαό – όμως το ζήτημα είναι άλλο: διάκριση μεταξύ γενικών εκλογών (διαμόρφωση της πολιτειακής βούλησης) με εκλογών τοπικής αυτοδιοίκησης (λήψη αποφάσεων για τοπικά ζητήματα) βλ. ά. 102 παρ. 2 Σ : αρχή της καθολικότητας – </a:t>
            </a:r>
            <a:r>
              <a:rPr lang="el-GR" smtClean="0"/>
              <a:t>διασταλτική ερμηνεία </a:t>
            </a:r>
            <a:endParaRPr lang="el-GR" dirty="0"/>
          </a:p>
        </p:txBody>
      </p:sp>
      <p:sp>
        <p:nvSpPr>
          <p:cNvPr id="4" name="Slide Number Placeholder 3"/>
          <p:cNvSpPr>
            <a:spLocks noGrp="1"/>
          </p:cNvSpPr>
          <p:nvPr>
            <p:ph type="sldNum" sz="quarter" idx="12"/>
          </p:nvPr>
        </p:nvSpPr>
        <p:spPr/>
        <p:txBody>
          <a:bodyPr/>
          <a:lstStyle/>
          <a:p>
            <a:fld id="{09D7712F-6371-44C2-8F38-C16AF6E04EB7}" type="slidenum">
              <a:rPr lang="en-GB" smtClean="0"/>
              <a:pPr/>
              <a:t>10</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ΑΕΔ 1/2010 </a:t>
            </a:r>
            <a:endParaRPr lang="en-GB"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r>
              <a:rPr lang="el-GR" dirty="0" smtClean="0"/>
              <a:t>Σκ. 5 (πλειοψηφία): Το μέτρο της προσωποκράτησης διαφέρει των μέσων εκτελέσεως, διότι αποτελεί μέτρο καταναγκασμού όχι επί της περιουσίας, αλλά επί του ίδιου του προσώπου του οφειλέτη, με σκοπό να εξαναγκασθεί δια παντός μέσου στην καταβολή του οφειλόμενου χρέους </a:t>
            </a:r>
          </a:p>
          <a:p>
            <a:r>
              <a:rPr lang="el-GR" dirty="0" smtClean="0"/>
              <a:t>Άρθρο 2 παρ. 1 Σ – αξία με πυρήνα την προσωπική ελευθερία – στέρηση της προσωπικής ελευθερίας επιτρέπεται όταν λογικώς αναγκαία για την προάσπιση δημοσίου συμφέροντος </a:t>
            </a:r>
          </a:p>
          <a:p>
            <a:r>
              <a:rPr lang="el-GR" dirty="0" smtClean="0"/>
              <a:t>Η στέρηση της ελευθερίας για αποδοκιμαστέα κοινωνική συμπεριφορά είναι διαφορετική από τη στέρηση ως διοικητικό μέτρο= πίεση για είσπραξη χρέους με χρήματα τα οποία αμφισβητείται ότι έχει ο διοικούμενος</a:t>
            </a:r>
          </a:p>
          <a:p>
            <a:r>
              <a:rPr lang="el-GR" dirty="0" smtClean="0"/>
              <a:t>Δεν τίθεται θέμα αναλογικότητας γιατί σκοπός και μέσα δεν είναι θεμιτά </a:t>
            </a:r>
            <a:endParaRPr lang="en-GB" dirty="0"/>
          </a:p>
        </p:txBody>
      </p:sp>
      <p:sp>
        <p:nvSpPr>
          <p:cNvPr id="4" name="Slide Number Placeholder 3"/>
          <p:cNvSpPr>
            <a:spLocks noGrp="1"/>
          </p:cNvSpPr>
          <p:nvPr>
            <p:ph type="sldNum" sz="quarter" idx="12"/>
          </p:nvPr>
        </p:nvSpPr>
        <p:spPr/>
        <p:txBody>
          <a:bodyPr/>
          <a:lstStyle/>
          <a:p>
            <a:fld id="{09D7712F-6371-44C2-8F38-C16AF6E04EB7}" type="slidenum">
              <a:rPr lang="en-GB" smtClean="0"/>
              <a:pPr/>
              <a:t>2</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Αξία του ανθρώπου</a:t>
            </a:r>
            <a:endParaRPr lang="en-GB" dirty="0"/>
          </a:p>
        </p:txBody>
      </p:sp>
      <p:sp>
        <p:nvSpPr>
          <p:cNvPr id="3" name="Content Placeholder 2"/>
          <p:cNvSpPr>
            <a:spLocks noGrp="1"/>
          </p:cNvSpPr>
          <p:nvPr>
            <p:ph idx="1"/>
          </p:nvPr>
        </p:nvSpPr>
        <p:spPr>
          <a:xfrm>
            <a:off x="457200" y="1524000"/>
            <a:ext cx="8229600" cy="4876800"/>
          </a:xfrm>
        </p:spPr>
        <p:txBody>
          <a:bodyPr>
            <a:normAutofit fontScale="62500" lnSpcReduction="20000"/>
          </a:bodyPr>
          <a:lstStyle/>
          <a:p>
            <a:r>
              <a:rPr lang="el-GR" dirty="0" smtClean="0"/>
              <a:t>Ά. 2 παρ. 1, 7 παρ. 2 και 106 παρ. 2 Σ (</a:t>
            </a:r>
            <a:r>
              <a:rPr lang="el-GR" dirty="0" err="1" smtClean="0"/>
              <a:t>πρβλ</a:t>
            </a:r>
            <a:r>
              <a:rPr lang="el-GR" dirty="0" smtClean="0"/>
              <a:t>. ΘΝ 1 παρ. 1)</a:t>
            </a:r>
          </a:p>
          <a:p>
            <a:r>
              <a:rPr lang="el-GR" dirty="0" smtClean="0"/>
              <a:t>Θεμελιώδης αρχή για το σύνολο της έννομης τάξης – δεν υπόκειται σε αναθεώρηση, δεν αναστέλλεται κατά το ά. 48 παρ.1 Σ</a:t>
            </a:r>
          </a:p>
          <a:p>
            <a:r>
              <a:rPr lang="el-GR" dirty="0" smtClean="0"/>
              <a:t>Νομικά πλήρως δεσμευτική διάταξη  - λόγω γενικότητας εφαρμόζεται επικουρικά έναντι ειδικών διατάξεων </a:t>
            </a:r>
          </a:p>
          <a:p>
            <a:r>
              <a:rPr lang="el-GR" dirty="0" smtClean="0"/>
              <a:t>+ερμηνευτικός κανόνας </a:t>
            </a:r>
          </a:p>
          <a:p>
            <a:r>
              <a:rPr lang="el-GR" dirty="0" smtClean="0"/>
              <a:t>Ρητή υποχρέωση κράτους στην οποία αντιστοιχεί δικαίωμα του ανθρώπου και όχι απλώς αντικειμενική διάταξη </a:t>
            </a:r>
          </a:p>
          <a:p>
            <a:r>
              <a:rPr lang="el-GR" dirty="0" smtClean="0"/>
              <a:t>Αναγωγή του ανθρώπου σε υποκείμενο δικαίου </a:t>
            </a:r>
          </a:p>
          <a:p>
            <a:r>
              <a:rPr lang="el-GR" dirty="0" smtClean="0"/>
              <a:t>Αρνητικός προσδιορισμός περιεχομένου και όχι θετική ερμηνεία </a:t>
            </a:r>
          </a:p>
          <a:p>
            <a:r>
              <a:rPr lang="el-GR" dirty="0" smtClean="0"/>
              <a:t>Υποκείμενο κάθε φυσικό πρόσωπο</a:t>
            </a:r>
          </a:p>
          <a:p>
            <a:r>
              <a:rPr lang="el-GR" dirty="0" smtClean="0"/>
              <a:t>Κανένας περιορισμός και καμία επιφύλαξη νόμου, αποτελεί άκρο όριο κάθε περιορισμού που επιτρέπεται σε ατομικό δικαίωμα</a:t>
            </a:r>
          </a:p>
          <a:p>
            <a:r>
              <a:rPr lang="el-GR" dirty="0" smtClean="0"/>
              <a:t>Αφορά στον πυρήνα της ανθρώπινης προσωπικότητας και τίθεται θέμα εφαρμογής σε σοβαρές προσβολές στην ύπαρξη και δράση το </a:t>
            </a:r>
            <a:r>
              <a:rPr lang="el-GR" dirty="0" err="1" smtClean="0"/>
              <a:t>υανθρώπου</a:t>
            </a:r>
            <a:r>
              <a:rPr lang="el-GR" dirty="0" smtClean="0"/>
              <a:t> </a:t>
            </a:r>
          </a:p>
        </p:txBody>
      </p:sp>
      <p:sp>
        <p:nvSpPr>
          <p:cNvPr id="4" name="Slide Number Placeholder 3"/>
          <p:cNvSpPr>
            <a:spLocks noGrp="1"/>
          </p:cNvSpPr>
          <p:nvPr>
            <p:ph type="sldNum" sz="quarter" idx="12"/>
          </p:nvPr>
        </p:nvSpPr>
        <p:spPr/>
        <p:txBody>
          <a:bodyPr/>
          <a:lstStyle/>
          <a:p>
            <a:fld id="{09D7712F-6371-44C2-8F38-C16AF6E04EB7}" type="slidenum">
              <a:rPr lang="en-GB" smtClean="0"/>
              <a:pPr/>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Θεσμός προσωποκράτησης (1)</a:t>
            </a:r>
            <a:endParaRPr lang="en-GB" dirty="0"/>
          </a:p>
        </p:txBody>
      </p:sp>
      <p:sp>
        <p:nvSpPr>
          <p:cNvPr id="3" name="Content Placeholder 2"/>
          <p:cNvSpPr>
            <a:spLocks noGrp="1"/>
          </p:cNvSpPr>
          <p:nvPr>
            <p:ph idx="1"/>
          </p:nvPr>
        </p:nvSpPr>
        <p:spPr/>
        <p:txBody>
          <a:bodyPr>
            <a:normAutofit fontScale="70000" lnSpcReduction="20000"/>
          </a:bodyPr>
          <a:lstStyle/>
          <a:p>
            <a:r>
              <a:rPr lang="el-GR" dirty="0" smtClean="0"/>
              <a:t>Με ά. 67 παρ. 6 </a:t>
            </a:r>
            <a:r>
              <a:rPr lang="el-GR" b="1" dirty="0" smtClean="0"/>
              <a:t>Ν. 3842/2010 </a:t>
            </a:r>
            <a:r>
              <a:rPr lang="el-GR" dirty="0" smtClean="0"/>
              <a:t>καταργείται ο θεσμός και ρυθμίζονται θέματα δικών για αποφάσεις που διατάσσουν προσωποκράτηση (δεν εκτελούνται οι αποφάσεις ή διακόπτεται η κράτηση και απολύεται ο κρατούμενος, εκκρεμείς αιτήσεις και ένδικα μέσα κατ’ αυτών των αποφάσεων στο αρχείο) – Δεν ρυθμίζεται η περίπτωση των ενδίκων μέσων κατά αποφάσεων απορριπτικών αιτήσεως προσωποκράτησης </a:t>
            </a:r>
          </a:p>
          <a:p>
            <a:r>
              <a:rPr lang="el-GR" dirty="0" err="1" smtClean="0"/>
              <a:t>ΣτΕ</a:t>
            </a:r>
            <a:r>
              <a:rPr lang="el-GR" dirty="0" smtClean="0"/>
              <a:t> (Στ’) 2774/2011: εισάγονται για συζήτηση </a:t>
            </a:r>
          </a:p>
          <a:p>
            <a:pPr lvl="1"/>
            <a:r>
              <a:rPr lang="el-GR" dirty="0" smtClean="0"/>
              <a:t>Επιχείρημα του Δημοσίου ότι η απόφαση του Εφετείου που απέρριψε την έφεση κατά πρωτόδικης που απέρριψε την αίτηση γιατί ο θεσμός αντίκειται στο Σ προβάλλεται αλυσιτελώς, αφού ο θεσμός καταργήθηκε και ακόμη και εάν γινόταν δεκτό δεν θα μπορούσε να συζητηθεί η αίτηση και να επιβληθεί και ν εκτελεσθεί το μέτρο</a:t>
            </a:r>
            <a:endParaRPr lang="en-GB" dirty="0"/>
          </a:p>
        </p:txBody>
      </p:sp>
      <p:sp>
        <p:nvSpPr>
          <p:cNvPr id="4" name="Slide Number Placeholder 3"/>
          <p:cNvSpPr>
            <a:spLocks noGrp="1"/>
          </p:cNvSpPr>
          <p:nvPr>
            <p:ph type="sldNum" sz="quarter" idx="12"/>
          </p:nvPr>
        </p:nvSpPr>
        <p:spPr/>
        <p:txBody>
          <a:bodyPr/>
          <a:lstStyle/>
          <a:p>
            <a:fld id="{09D7712F-6371-44C2-8F38-C16AF6E04EB7}" type="slidenum">
              <a:rPr lang="en-GB" smtClean="0"/>
              <a:pPr/>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Θεσμός προσωποκράτησης (2)</a:t>
            </a:r>
            <a:endParaRPr lang="en-GB" dirty="0"/>
          </a:p>
        </p:txBody>
      </p:sp>
      <p:sp>
        <p:nvSpPr>
          <p:cNvPr id="3" name="Content Placeholder 2"/>
          <p:cNvSpPr>
            <a:spLocks noGrp="1"/>
          </p:cNvSpPr>
          <p:nvPr>
            <p:ph idx="1"/>
          </p:nvPr>
        </p:nvSpPr>
        <p:spPr/>
        <p:txBody>
          <a:bodyPr>
            <a:normAutofit fontScale="92500" lnSpcReduction="20000"/>
          </a:bodyPr>
          <a:lstStyle/>
          <a:p>
            <a:r>
              <a:rPr lang="el-GR" dirty="0" smtClean="0"/>
              <a:t>Ν. 3943/2011 (θέματα φοροδιαφυγής) – διαρκές έγκλημα η μη καταβολή χρεών προς το Δημόσιο – υπαγωγή στη διαδικασία αυτόφωρου (μειωμένες εγγυήσεις υπεράσπισης κατηγορούμενου – δεν απαιτείται ένταλμα, κάμπτεται το τεκμήριο αθωότητας - λόγω της χρονικής εγγύτητας που επιτρέπει την ταχεία συλλογή αποδεικτικών στοιχείων: άρα με ιδιαίτερη φειδώ από τον νθ, άλλως παράβαση 5 παρ. 3, 6 παρ. 1και 25 παρ. 1 Σ και 6 ΕΣΔΑ – </a:t>
            </a:r>
            <a:r>
              <a:rPr lang="el-GR" dirty="0" err="1" smtClean="0"/>
              <a:t>ΤρΠλ</a:t>
            </a:r>
            <a:r>
              <a:rPr lang="el-GR" dirty="0" smtClean="0"/>
              <a:t> Κατερίνης 196/2014 )</a:t>
            </a:r>
            <a:endParaRPr lang="en-GB" dirty="0"/>
          </a:p>
        </p:txBody>
      </p:sp>
      <p:sp>
        <p:nvSpPr>
          <p:cNvPr id="4" name="Slide Number Placeholder 3"/>
          <p:cNvSpPr>
            <a:spLocks noGrp="1"/>
          </p:cNvSpPr>
          <p:nvPr>
            <p:ph type="sldNum" sz="quarter" idx="12"/>
          </p:nvPr>
        </p:nvSpPr>
        <p:spPr/>
        <p:txBody>
          <a:bodyPr/>
          <a:lstStyle/>
          <a:p>
            <a:fld id="{09D7712F-6371-44C2-8F38-C16AF6E04EB7}" type="slidenum">
              <a:rPr lang="en-GB" smtClean="0"/>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Περικοπές αποδοχών δικαστών</a:t>
            </a:r>
            <a:endParaRPr lang="en-GB" dirty="0"/>
          </a:p>
        </p:txBody>
      </p:sp>
      <p:sp>
        <p:nvSpPr>
          <p:cNvPr id="3" name="Content Placeholder 2"/>
          <p:cNvSpPr>
            <a:spLocks noGrp="1"/>
          </p:cNvSpPr>
          <p:nvPr>
            <p:ph idx="1"/>
          </p:nvPr>
        </p:nvSpPr>
        <p:spPr/>
        <p:txBody>
          <a:bodyPr>
            <a:normAutofit fontScale="55000" lnSpcReduction="20000"/>
          </a:bodyPr>
          <a:lstStyle/>
          <a:p>
            <a:r>
              <a:rPr lang="el-GR" dirty="0" smtClean="0"/>
              <a:t>Θέμα συμφωνίας με το Σ των διατάξεων του άρθρου πρώτου παρ. Γ’ </a:t>
            </a:r>
            <a:r>
              <a:rPr lang="el-GR" dirty="0" err="1" smtClean="0"/>
              <a:t>υποπαρ</a:t>
            </a:r>
            <a:r>
              <a:rPr lang="el-GR" dirty="0" smtClean="0"/>
              <a:t>. Γ.1 </a:t>
            </a:r>
            <a:r>
              <a:rPr lang="el-GR" dirty="0" err="1" smtClean="0"/>
              <a:t>περ</a:t>
            </a:r>
            <a:r>
              <a:rPr lang="el-GR" dirty="0" smtClean="0"/>
              <a:t>. 13 και 14 Ν. 4093/2012 για περαιτέρω μειώσεις αποδοχών δικαστών (από 2010)</a:t>
            </a:r>
          </a:p>
          <a:p>
            <a:r>
              <a:rPr lang="el-GR" dirty="0" smtClean="0"/>
              <a:t>Συνταγματικές διατάξεις</a:t>
            </a:r>
          </a:p>
          <a:p>
            <a:pPr lvl="1"/>
            <a:r>
              <a:rPr lang="el-GR" dirty="0" smtClean="0"/>
              <a:t>Ά. 26 Σ: αρχή διάκρισης λειτουργιών – ισοδύναμες και ισότιμες </a:t>
            </a:r>
          </a:p>
          <a:p>
            <a:pPr lvl="1"/>
            <a:r>
              <a:rPr lang="el-GR" dirty="0" smtClean="0"/>
              <a:t>Ά. 87 παρ. 1 και 2: ανεξαρτησία δικαιοσύνης </a:t>
            </a:r>
          </a:p>
          <a:p>
            <a:pPr lvl="1"/>
            <a:r>
              <a:rPr lang="el-GR" dirty="0" smtClean="0"/>
              <a:t>Ά 88 παρ. 2: εγγύηση ανεξαρτησίας </a:t>
            </a:r>
          </a:p>
          <a:p>
            <a:r>
              <a:rPr lang="el-GR" dirty="0" smtClean="0"/>
              <a:t> άρα: αποδοχές όχι μόνο τουλάχιστον ίσες προς τις αποδοχές των αντίστοιχων οργάνων των άλλων δύο λειτουργιών, αλλά και επαρκείς ώστε αξιοπρεπής διαβίωση, ανάλογα με το κύρος και την αποστολή τους, συνεκτιμώντας ά. 89 παρ. 1 (αποκλειστική απασχόληση) και απερίσπαστη εκτέλεση καθηκόντων</a:t>
            </a:r>
          </a:p>
          <a:p>
            <a:r>
              <a:rPr lang="el-GR" dirty="0" smtClean="0"/>
              <a:t>Όχι συγκεκριμένο ύψος αλλά </a:t>
            </a:r>
            <a:r>
              <a:rPr lang="el-GR" dirty="0" err="1" smtClean="0"/>
              <a:t>κατ΄αρχήν</a:t>
            </a:r>
            <a:r>
              <a:rPr lang="el-GR" dirty="0" smtClean="0"/>
              <a:t> σταθερότητα και αποφυγή ανατροπής με αιφνίδιες, αλλεπάλληλες ή σοβαρές μειώσεις – παρότι ελέγχει τα άλλα όργανα, τελεί σε μειονεκτική θέση αφού δεν συμμετέχει στον καθορισμό! </a:t>
            </a:r>
          </a:p>
          <a:p>
            <a:r>
              <a:rPr lang="el-GR" dirty="0" smtClean="0"/>
              <a:t>Μείωση: σκοπός δημοσίου συμφέροντος, αναγκαία η μείωση για το σκοπό και δεν μπορεί να αναπληρωθεί από άλλα μέτρα – αντίστοιχες μειώσεις και στις άλλες δύο λειτουργίες ώστε τουλάχιστον ίσες αποδοχές και έχει εκτιμηθεί το όφελος σε σχέση με τις επιπτώσεις της μείωσης (αρχή αναλογικότητας)</a:t>
            </a:r>
            <a:endParaRPr lang="en-GB" dirty="0"/>
          </a:p>
        </p:txBody>
      </p:sp>
      <p:sp>
        <p:nvSpPr>
          <p:cNvPr id="4" name="Slide Number Placeholder 3"/>
          <p:cNvSpPr>
            <a:spLocks noGrp="1"/>
          </p:cNvSpPr>
          <p:nvPr>
            <p:ph type="sldNum" sz="quarter" idx="12"/>
          </p:nvPr>
        </p:nvSpPr>
        <p:spPr/>
        <p:txBody>
          <a:bodyPr/>
          <a:lstStyle/>
          <a:p>
            <a:fld id="{09D7712F-6371-44C2-8F38-C16AF6E04EB7}"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Κρίση πλειοψηφίας </a:t>
            </a:r>
            <a:endParaRPr lang="en-GB" dirty="0"/>
          </a:p>
        </p:txBody>
      </p:sp>
      <p:sp>
        <p:nvSpPr>
          <p:cNvPr id="3" name="Content Placeholder 2"/>
          <p:cNvSpPr>
            <a:spLocks noGrp="1"/>
          </p:cNvSpPr>
          <p:nvPr>
            <p:ph idx="1"/>
          </p:nvPr>
        </p:nvSpPr>
        <p:spPr/>
        <p:txBody>
          <a:bodyPr>
            <a:normAutofit fontScale="62500" lnSpcReduction="20000"/>
          </a:bodyPr>
          <a:lstStyle/>
          <a:p>
            <a:r>
              <a:rPr lang="el-GR" dirty="0" smtClean="0"/>
              <a:t>Συνεχιζόμενη οικονομική ύφεση – σκοπός δημοσίου συμφέροντος </a:t>
            </a:r>
          </a:p>
          <a:p>
            <a:r>
              <a:rPr lang="el-GR" dirty="0" smtClean="0"/>
              <a:t>Προβλήματα φορολογικής συμμόρφωσης – δεν επιτρέπεται το βάρος να φέρουν συγκεκριμένες κατηγορίες πολιτών και να ευνοούνται άλλες από την ασυνέπεια των οποίων προκαλείται το πρόβλημα</a:t>
            </a:r>
          </a:p>
          <a:p>
            <a:r>
              <a:rPr lang="el-GR" dirty="0" smtClean="0"/>
              <a:t>Δεν συνεκτιμήθηκε ότι η μείωση αφορά στα όργανα της τρίτης πολιτειακής εξουσίας, που επιβάλλεται ιδιαίτερη μισθολογική μεταχείριση χάριν της ανεξαρτησίας τους</a:t>
            </a:r>
          </a:p>
          <a:p>
            <a:r>
              <a:rPr lang="el-GR" dirty="0" smtClean="0"/>
              <a:t>Δεν προκύπτει τήρηση αναλογικότητας και εξέταση ισότητας με άλλες περιπτώσεις </a:t>
            </a:r>
          </a:p>
          <a:p>
            <a:r>
              <a:rPr lang="el-GR" dirty="0" smtClean="0"/>
              <a:t>Πρόβλημα οικονομικής ανασφάλειας + στέρηση </a:t>
            </a:r>
            <a:r>
              <a:rPr lang="el-GR" dirty="0" err="1" smtClean="0"/>
              <a:t>κτηθείσας</a:t>
            </a:r>
            <a:r>
              <a:rPr lang="el-GR" dirty="0" smtClean="0"/>
              <a:t> περιουσίας </a:t>
            </a:r>
          </a:p>
          <a:p>
            <a:r>
              <a:rPr lang="el-GR" dirty="0" smtClean="0"/>
              <a:t>Ιδιαίτερο θέμα για ανώτατους δικαστικούς </a:t>
            </a:r>
          </a:p>
          <a:p>
            <a:r>
              <a:rPr lang="el-GR" dirty="0" smtClean="0"/>
              <a:t>Μη εφαρμογή νέων κανόνων ως αντισυνταγματικών και εφαρμογή του προϊσχύοντος δικαίου – όχι παρέμβαση στη νομοθετική λειτουργία – παράβαση ά. 80 παρ. 1 Σ, αφού δεν θεσπίζονται νέοι κανόνες δικαίου  </a:t>
            </a:r>
            <a:endParaRPr lang="en-GB" dirty="0"/>
          </a:p>
        </p:txBody>
      </p:sp>
      <p:sp>
        <p:nvSpPr>
          <p:cNvPr id="4" name="Slide Number Placeholder 3"/>
          <p:cNvSpPr>
            <a:spLocks noGrp="1"/>
          </p:cNvSpPr>
          <p:nvPr>
            <p:ph type="sldNum" sz="quarter" idx="12"/>
          </p:nvPr>
        </p:nvSpPr>
        <p:spPr/>
        <p:txBody>
          <a:bodyPr/>
          <a:lstStyle/>
          <a:p>
            <a:fld id="{09D7712F-6371-44C2-8F38-C16AF6E04EB7}"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ΣτΕ</a:t>
            </a:r>
            <a:r>
              <a:rPr lang="el-GR" dirty="0" smtClean="0"/>
              <a:t> 4467/2012 </a:t>
            </a:r>
            <a:endParaRPr lang="en-GB" dirty="0"/>
          </a:p>
        </p:txBody>
      </p:sp>
      <p:sp>
        <p:nvSpPr>
          <p:cNvPr id="3" name="Content Placeholder 2"/>
          <p:cNvSpPr>
            <a:spLocks noGrp="1"/>
          </p:cNvSpPr>
          <p:nvPr>
            <p:ph idx="1"/>
          </p:nvPr>
        </p:nvSpPr>
        <p:spPr/>
        <p:txBody>
          <a:bodyPr>
            <a:normAutofit fontScale="62500" lnSpcReduction="20000"/>
          </a:bodyPr>
          <a:lstStyle/>
          <a:p>
            <a:r>
              <a:rPr lang="el-GR" dirty="0" smtClean="0"/>
              <a:t>ΕΔΔΑ </a:t>
            </a:r>
            <a:r>
              <a:rPr lang="el-GR" dirty="0" err="1" smtClean="0"/>
              <a:t>απόφ</a:t>
            </a:r>
            <a:r>
              <a:rPr lang="el-GR" dirty="0" smtClean="0"/>
              <a:t>. 21.12.2010 Β. Αθανασίου κλπ /Ελλάδος = 1</a:t>
            </a:r>
            <a:r>
              <a:rPr lang="el-GR" baseline="30000" dirty="0" smtClean="0"/>
              <a:t>η</a:t>
            </a:r>
            <a:r>
              <a:rPr lang="el-GR" dirty="0" smtClean="0"/>
              <a:t> πιλοτική απόφαση για την Ελλάδα</a:t>
            </a:r>
          </a:p>
          <a:p>
            <a:pPr lvl="1"/>
            <a:r>
              <a:rPr lang="el-GR" dirty="0" smtClean="0"/>
              <a:t>Η δίκη για απονομή επιδόματος σε πρώην στρατιωτικούς είχε διαρκέσει περίπου 14 έτη – 7 σχεδόν ενώπιον </a:t>
            </a:r>
            <a:r>
              <a:rPr lang="el-GR" dirty="0" err="1" smtClean="0"/>
              <a:t>ΣτΕ</a:t>
            </a:r>
            <a:endParaRPr lang="el-GR" dirty="0" smtClean="0"/>
          </a:p>
          <a:p>
            <a:pPr lvl="1"/>
            <a:r>
              <a:rPr lang="el-GR" dirty="0" smtClean="0"/>
              <a:t>ΕΔΔΑ: </a:t>
            </a:r>
          </a:p>
          <a:p>
            <a:pPr lvl="2"/>
            <a:r>
              <a:rPr lang="el-GR" dirty="0" smtClean="0"/>
              <a:t>η κατάσταση στην διοικητική δικαιοσύνη όσον αφορά υπερβολικές καθυστερήσεις = </a:t>
            </a:r>
            <a:r>
              <a:rPr lang="el-GR" dirty="0" err="1" smtClean="0"/>
              <a:t>συστημικό</a:t>
            </a:r>
            <a:r>
              <a:rPr lang="el-GR" dirty="0" smtClean="0"/>
              <a:t> πρόβλημα της ελληνικής έννομης τάξης</a:t>
            </a:r>
          </a:p>
          <a:p>
            <a:pPr lvl="2"/>
            <a:r>
              <a:rPr lang="el-GR" dirty="0" smtClean="0"/>
              <a:t>Οι καθυστερήσεις μπορεί να κλονίσουν την εμπιστοσύνη των πολιτών στην αποτελεσματικότητα του δικαστικού συστήματος</a:t>
            </a:r>
          </a:p>
          <a:p>
            <a:pPr lvl="2"/>
            <a:r>
              <a:rPr lang="el-GR" dirty="0" smtClean="0"/>
              <a:t>Η πολυετής διάρκεια δίκης ισοδυναμεί με αρνησιδικία = προσβολή του δικαιώματος πρόσβασης σε δικαστήριο</a:t>
            </a:r>
          </a:p>
          <a:p>
            <a:pPr lvl="2"/>
            <a:r>
              <a:rPr lang="el-GR" dirty="0" smtClean="0"/>
              <a:t>Επιβολή στο Ελληνικό Κράτος υποχρέωσης να λάβει γενικά μέτρα για αντιμετώπιση / να υιοθετήσει εντός έτους αποτελεσματικό ένδικο βοήθημα ώστε να είναι δυνατή η αποζημίωση των πολιτών από υπερβολικές καθυστερήσεις σε διοικητικές δίκες</a:t>
            </a:r>
          </a:p>
          <a:p>
            <a:r>
              <a:rPr lang="el-GR" dirty="0" smtClean="0"/>
              <a:t>Ν. 4055/2012: καθιερώνεται το βοήθημα της αίτησης δίκαιης ικανοποίησης (εύλογης αποκατάστασης) διαδίκων για υπέρβαση εύλογης διάρκειας διοικητικής δίκης), η οποία εκδίδεται από μονομελή σύνθεση δικαστών του δικαστηρίου επί του οποίου έχει εκδοθεί η απόφαση </a:t>
            </a:r>
          </a:p>
          <a:p>
            <a:r>
              <a:rPr lang="el-GR" dirty="0" smtClean="0"/>
              <a:t>Κριτήρια ευδοκίμησης της αίτησης </a:t>
            </a:r>
          </a:p>
        </p:txBody>
      </p:sp>
      <p:sp>
        <p:nvSpPr>
          <p:cNvPr id="4" name="Slide Number Placeholder 3"/>
          <p:cNvSpPr>
            <a:spLocks noGrp="1"/>
          </p:cNvSpPr>
          <p:nvPr>
            <p:ph type="sldNum" sz="quarter" idx="12"/>
          </p:nvPr>
        </p:nvSpPr>
        <p:spPr/>
        <p:txBody>
          <a:bodyPr/>
          <a:lstStyle/>
          <a:p>
            <a:fld id="{09D7712F-6371-44C2-8F38-C16AF6E04EB7}"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Συναφή θέματα</a:t>
            </a:r>
            <a:endParaRPr lang="en-GB" dirty="0"/>
          </a:p>
        </p:txBody>
      </p:sp>
      <p:sp>
        <p:nvSpPr>
          <p:cNvPr id="3" name="Content Placeholder 2"/>
          <p:cNvSpPr>
            <a:spLocks noGrp="1"/>
          </p:cNvSpPr>
          <p:nvPr>
            <p:ph idx="1"/>
          </p:nvPr>
        </p:nvSpPr>
        <p:spPr/>
        <p:txBody>
          <a:bodyPr>
            <a:normAutofit fontScale="85000" lnSpcReduction="20000"/>
          </a:bodyPr>
          <a:lstStyle/>
          <a:p>
            <a:r>
              <a:rPr lang="el-GR" dirty="0" err="1" smtClean="0"/>
              <a:t>ΣτΕ</a:t>
            </a:r>
            <a:r>
              <a:rPr lang="el-GR" dirty="0" smtClean="0"/>
              <a:t> 1/2013: οι διατάξεις ν. 4055 δεν εφαρμόζονται σε διοικητικές δίκες που δεν συναρτώνται με ποινική ή αστική δίκη κατά την έννοια του άρθρου 6 ΕΣΔΑ </a:t>
            </a:r>
          </a:p>
          <a:p>
            <a:r>
              <a:rPr lang="el-GR" dirty="0" smtClean="0"/>
              <a:t>Περίοδος υπολογισμού χρόνου διάρκειας δίκης </a:t>
            </a:r>
          </a:p>
          <a:p>
            <a:r>
              <a:rPr lang="el-GR" dirty="0" smtClean="0"/>
              <a:t>Ουσία βάσιμο – 3 στάδια:</a:t>
            </a:r>
          </a:p>
          <a:p>
            <a:pPr lvl="1"/>
            <a:r>
              <a:rPr lang="el-GR" dirty="0" smtClean="0"/>
              <a:t>Διαπίστωση υπέρβασης της εύλογης διάρκειας (ά. 57 παρ. 1 ν. 4055) – αντίστοιχα κριτήρια με ΕΔΔΑ – συμπεριφορά διαδίκων, πολυπλοκότητα υπόθεσης, στάση αρμοδίων αρχών, σημασία υπόθεσης για αιτούντα (</a:t>
            </a:r>
            <a:r>
              <a:rPr lang="el-GR" dirty="0" err="1" smtClean="0"/>
              <a:t>διακύβευμα</a:t>
            </a:r>
            <a:r>
              <a:rPr lang="el-GR" dirty="0" smtClean="0"/>
              <a:t>)</a:t>
            </a:r>
          </a:p>
          <a:p>
            <a:pPr lvl="1"/>
            <a:r>
              <a:rPr lang="el-GR" dirty="0" smtClean="0"/>
              <a:t>Διακριτική ευχέρεια για επιδίκαση ποσού ή όχι </a:t>
            </a:r>
          </a:p>
          <a:p>
            <a:pPr lvl="1"/>
            <a:r>
              <a:rPr lang="el-GR" dirty="0" smtClean="0"/>
              <a:t>Καθορισμός ύψους αποζημίωσης, λαμβάνοντας υπόψη την περίοδο υπέρβασης, τυχόν ικανοποίηση από άλλα μέτρα και επιβολή εξόδων </a:t>
            </a:r>
            <a:endParaRPr lang="en-GB" dirty="0"/>
          </a:p>
        </p:txBody>
      </p:sp>
      <p:sp>
        <p:nvSpPr>
          <p:cNvPr id="4" name="Slide Number Placeholder 3"/>
          <p:cNvSpPr>
            <a:spLocks noGrp="1"/>
          </p:cNvSpPr>
          <p:nvPr>
            <p:ph type="sldNum" sz="quarter" idx="12"/>
          </p:nvPr>
        </p:nvSpPr>
        <p:spPr/>
        <p:txBody>
          <a:bodyPr/>
          <a:lstStyle/>
          <a:p>
            <a:fld id="{09D7712F-6371-44C2-8F38-C16AF6E04EB7}" type="slidenum">
              <a:rPr lang="en-GB" smtClean="0"/>
              <a:pPr/>
              <a:t>9</a:t>
            </a:fld>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1227</Words>
  <Application>Microsoft Office PowerPoint</Application>
  <PresentationFormat>On-screen Show (4:3)</PresentationFormat>
  <Paragraphs>76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Εφαρμογές Δημοσίου Δικαίου</vt:lpstr>
      <vt:lpstr>ΑΕΔ 1/2010 </vt:lpstr>
      <vt:lpstr>Αξία του ανθρώπου</vt:lpstr>
      <vt:lpstr>Θεσμός προσωποκράτησης (1)</vt:lpstr>
      <vt:lpstr>Θεσμός προσωποκράτησης (2)</vt:lpstr>
      <vt:lpstr>Περικοπές αποδοχών δικαστών</vt:lpstr>
      <vt:lpstr>Κρίση πλειοψηφίας </vt:lpstr>
      <vt:lpstr>ΣτΕ 4467/2012 </vt:lpstr>
      <vt:lpstr>Συναφή θέματα</vt:lpstr>
      <vt:lpstr>ΣτΕ (Ολ) 460/2013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Εφαρμογές Δημοσίου Δικαίου</dc:title>
  <dc:creator>katerina iliadou</dc:creator>
  <cp:lastModifiedBy>ΑΙ</cp:lastModifiedBy>
  <cp:revision>8</cp:revision>
  <dcterms:created xsi:type="dcterms:W3CDTF">2014-05-11T08:59:23Z</dcterms:created>
  <dcterms:modified xsi:type="dcterms:W3CDTF">2014-05-12T08:57:13Z</dcterms:modified>
</cp:coreProperties>
</file>