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00744-7103-4FC8-9217-F2CD00163581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EDC03-F45E-4A78-862F-4E546500179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3873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EDC03-F45E-4A78-862F-4E5465001796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825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3D92D-7FBD-4FF9-ACBB-FC645AEAAD4F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9713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EDF5B-3F3C-4C5C-A9FA-1034E0C9D53D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62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0FFC-ED58-415A-B34E-AD54D9F1320E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058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FCF-396B-4BD8-B021-45C816CA6C30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486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A974-BB8E-42A5-A212-5CBB9500FDED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273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A50D-B9B9-4EEC-B05A-79277D876064}" type="datetime1">
              <a:rPr lang="el-GR" smtClean="0"/>
              <a:t>29/3/2020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705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4B60-7B6E-41D3-BB7E-51A8ACD634AE}" type="datetime1">
              <a:rPr lang="el-GR" smtClean="0"/>
              <a:t>29/3/2020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39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C723-0C6B-4036-8AC1-9BEC1B2061F7}" type="datetime1">
              <a:rPr lang="el-GR" smtClean="0"/>
              <a:t>29/3/2020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52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6C53-6BB6-4AF5-AB6C-C607F3216A19}" type="datetime1">
              <a:rPr lang="el-GR" smtClean="0"/>
              <a:t>29/3/2020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9715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DD07-427F-442D-8EE2-C760F41CCFC0}" type="datetime1">
              <a:rPr lang="el-GR" smtClean="0"/>
              <a:t>29/3/2020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829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5A59-02C0-4E99-B7C0-2FD9102B6CAD}" type="datetime1">
              <a:rPr lang="el-GR" smtClean="0"/>
              <a:t>29/3/2020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370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AB22E-BDD0-4ED5-B238-A3E3CB180A16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8B03-45A0-4C55-B393-28D1ADE88A2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657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0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5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6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8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9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ΚΑΝΟΝΕΣ ΕΠΟΠΤΕΙΑΣ</a:t>
            </a:r>
            <a:br>
              <a:rPr lang="el-GR" dirty="0" smtClean="0"/>
            </a:br>
            <a:r>
              <a:rPr lang="el-GR" dirty="0" smtClean="0"/>
              <a:t>ΑΕΡΟΠΟΡΙΚΩΝ ΜΕΤΑΦΟΡΕΩΝ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54312"/>
          </a:xfrm>
        </p:spPr>
        <p:txBody>
          <a:bodyPr>
            <a:normAutofit fontScale="92500" lnSpcReduction="20000"/>
          </a:bodyPr>
          <a:lstStyle/>
          <a:p>
            <a:endParaRPr lang="el-GR" dirty="0" smtClean="0"/>
          </a:p>
          <a:p>
            <a:r>
              <a:rPr lang="el-GR" sz="3500" dirty="0" smtClean="0"/>
              <a:t>ΚΑΝΟΝΙΣΜΟΣ 1008/2008 Ε.Κ</a:t>
            </a:r>
            <a:r>
              <a:rPr lang="el-GR" sz="3500" dirty="0" smtClean="0"/>
              <a:t>.</a:t>
            </a:r>
          </a:p>
          <a:p>
            <a:endParaRPr lang="el-GR" dirty="0" smtClean="0"/>
          </a:p>
          <a:p>
            <a:pPr algn="just"/>
            <a:r>
              <a:rPr lang="el-GR" i="1" dirty="0"/>
              <a:t>(Αυτό το </a:t>
            </a:r>
            <a:r>
              <a:rPr lang="en-US" i="1" dirty="0"/>
              <a:t>power point </a:t>
            </a:r>
            <a:r>
              <a:rPr lang="el-GR" i="1" dirty="0"/>
              <a:t>έχει ενσωματωμένο ήχο. Για να ακούσετε τον ήχο κάνετε «κλικ» στο εικονίδιο με το ηχείο που βρίσκεται πάνω δεξιά σε κάθε διαφάνεια. Αν έχετε εγκατεστημένο στο </a:t>
            </a:r>
            <a:r>
              <a:rPr lang="en-US" i="1" dirty="0"/>
              <a:t>power point </a:t>
            </a:r>
            <a:r>
              <a:rPr lang="el-GR" i="1" dirty="0"/>
              <a:t>το </a:t>
            </a:r>
            <a:r>
              <a:rPr lang="en-US" i="1" dirty="0"/>
              <a:t>menu </a:t>
            </a:r>
            <a:r>
              <a:rPr lang="el-GR" i="1" dirty="0"/>
              <a:t>«</a:t>
            </a:r>
            <a:r>
              <a:rPr lang="en-US" i="1" dirty="0"/>
              <a:t>MIX</a:t>
            </a:r>
            <a:r>
              <a:rPr lang="el-GR" i="1" dirty="0"/>
              <a:t>», μέσα από το </a:t>
            </a:r>
            <a:r>
              <a:rPr lang="en-US" i="1" dirty="0"/>
              <a:t>sub menu </a:t>
            </a:r>
            <a:r>
              <a:rPr lang="el-GR" i="1" dirty="0"/>
              <a:t>«</a:t>
            </a:r>
            <a:r>
              <a:rPr lang="en-US" i="1" dirty="0"/>
              <a:t>PREVIEW</a:t>
            </a:r>
            <a:r>
              <a:rPr lang="el-GR" i="1" dirty="0"/>
              <a:t>» μπορείτε να δείτε όλη την παρουσίαση ως </a:t>
            </a:r>
            <a:r>
              <a:rPr lang="en-US" i="1" dirty="0"/>
              <a:t>slide show </a:t>
            </a:r>
            <a:r>
              <a:rPr lang="el-GR" i="1" dirty="0"/>
              <a:t>ακούγοντας ταυτόχρονα τον ήχο χωρίς να χρειάζεται αλλάζετε μηχανικά τις διαφάνειες)</a:t>
            </a:r>
          </a:p>
          <a:p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BC98-0CEE-4347-B9F3-DF970A50776B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1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.9356742721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4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76"/>
    </mc:Choice>
    <mc:Fallback>
      <p:transition spd="slow" advTm="2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Ο ΥΠΟΛΟΓΟΣ ΔΙΕΥΘΥΝΤΗΣ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08509" y="1392795"/>
            <a:ext cx="10784570" cy="4963555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Πρόσωπο που συγκεντρώνει επιστημονικές γνώσεις και επαγγελματική εμπειρία μηχανολόγου, οικονομολόγου και έχει αεροπορική εκπαίδευση/εμπειρία (δηλ. εκπαίδευση πιλότου)</a:t>
            </a:r>
          </a:p>
          <a:p>
            <a:r>
              <a:rPr lang="el-GR" dirty="0" smtClean="0"/>
              <a:t>Τα προσόντα του ελέγχονται από την εποπτική Αρχή (πιστοποιημένος)</a:t>
            </a:r>
          </a:p>
          <a:p>
            <a:r>
              <a:rPr lang="el-GR" dirty="0" smtClean="0"/>
              <a:t>Το πρόσωπο που επικοινωνεί με την εποπτική Αρχή για κάθε ζήτημα</a:t>
            </a:r>
          </a:p>
          <a:p>
            <a:r>
              <a:rPr lang="el-GR" dirty="0" smtClean="0"/>
              <a:t>Το πρόσωπο που είναι προσωπικά υπεύθυνο για την τήρηση της νομοθεσίας</a:t>
            </a:r>
          </a:p>
          <a:p>
            <a:r>
              <a:rPr lang="el-GR" dirty="0" smtClean="0"/>
              <a:t>Πρέπει να του έχουν ανατεθεί επαρκείς αρμοδιότητες για την άσκηση του έργου του.</a:t>
            </a:r>
          </a:p>
          <a:p>
            <a:r>
              <a:rPr lang="el-GR" dirty="0" smtClean="0"/>
              <a:t>Απευθύνεται απευθείας στο διοικητικό συμβούλιο   </a:t>
            </a:r>
          </a:p>
          <a:p>
            <a:r>
              <a:rPr lang="el-GR" dirty="0" smtClean="0"/>
              <a:t>Έχει τη γενική αρμοδιότητα για τα </a:t>
            </a:r>
            <a:r>
              <a:rPr lang="el-GR" dirty="0" err="1" smtClean="0"/>
              <a:t>χρηματο</a:t>
            </a:r>
            <a:r>
              <a:rPr lang="el-GR" dirty="0" smtClean="0"/>
              <a:t>-οικονομικά και τη διοίκηση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FCF-396B-4BD8-B021-45C816CA6C30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10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379694" end="382138.272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3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18"/>
    </mc:Choice>
    <mc:Fallback>
      <p:transition spd="slow" advTm="20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887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ΔΙΟΙΚΗΤΙΚΗ ΟΡΓΑΝΩΣΗ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519962"/>
            <a:ext cx="10515600" cy="4836387"/>
          </a:xfrm>
        </p:spPr>
        <p:txBody>
          <a:bodyPr/>
          <a:lstStyle/>
          <a:p>
            <a:r>
              <a:rPr lang="el-GR" dirty="0" smtClean="0"/>
              <a:t>ΔΙΕΥΘΥΝΤΗΣ ΠΤΗΤΙΚΗΣ ΕΚΜΕΤΑΛΛΕΥΣΗΣ</a:t>
            </a:r>
          </a:p>
          <a:p>
            <a:r>
              <a:rPr lang="el-GR" dirty="0" smtClean="0"/>
              <a:t>ΔΙΕΥΘΥΝΤΗΣ ΕΚΠΑΙΔΕΥΣΗΣ ΠΛΗΡΩΜΑΤΩΝ</a:t>
            </a:r>
          </a:p>
          <a:p>
            <a:r>
              <a:rPr lang="el-GR" dirty="0" smtClean="0"/>
              <a:t>ΔΙΕΥΘΥΝΤΗΣ ΠΟΙΟΤΙΚΟΥ ΕΛΕΓΧΟΥ</a:t>
            </a:r>
          </a:p>
          <a:p>
            <a:r>
              <a:rPr lang="el-GR" dirty="0" smtClean="0"/>
              <a:t>ΔΙΕΥΘΥΝΤΗΣ ΕΠΙΓΕΙΑΣ ΕΚΜΕΤΑΛΛΕΥΣΗΣ</a:t>
            </a:r>
          </a:p>
          <a:p>
            <a:r>
              <a:rPr lang="el-GR" dirty="0" smtClean="0"/>
              <a:t>Τα προσόντα των παραπάνω πιστοποιούνται από την εποπτική Αρχή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 smtClean="0"/>
              <a:t>ΣΥΣΤΗΜΑ ΣΥΝΤΗΡΗΣΗΣ ΑΕΡΟΣΚΑΦΩΝ </a:t>
            </a: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FCF-396B-4BD8-B021-45C816CA6C30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11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581712" end="51.272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0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087"/>
    </mc:Choice>
    <mc:Fallback>
      <p:transition spd="slow" advTm="38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ΚΡΑΤΙΚΗ ΕΠΟΠΤΕΙΑ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dirty="0" smtClean="0"/>
              <a:t>Το κράτος παρακολουθεί στενότερα τη λειτουργία ορισμένων επιχειρήσεων, όταν αυτό υπαγορεύεται από λόγους γενικότερου συμφέροντος. </a:t>
            </a:r>
          </a:p>
          <a:p>
            <a:pPr marL="0" indent="0" algn="just">
              <a:buNone/>
            </a:pPr>
            <a:r>
              <a:rPr lang="el-GR" dirty="0" smtClean="0"/>
              <a:t>   Παραδείγματα:  </a:t>
            </a:r>
          </a:p>
          <a:p>
            <a:pPr algn="just"/>
            <a:r>
              <a:rPr lang="el-GR" dirty="0" smtClean="0"/>
              <a:t>Πιστωτικά Ιδρύματα: σκοπός η προστασία των καταθετών</a:t>
            </a:r>
          </a:p>
          <a:p>
            <a:pPr algn="just"/>
            <a:r>
              <a:rPr lang="el-GR" dirty="0" smtClean="0"/>
              <a:t>Επενδυτικές επιχειρήσεις: σκοπός η προστασία των επενδυτών</a:t>
            </a:r>
          </a:p>
          <a:p>
            <a:pPr algn="just"/>
            <a:r>
              <a:rPr lang="el-GR" dirty="0" smtClean="0"/>
              <a:t>Ασφαλιστικές επιχειρήσεις: σκοπός η προστασία των ασφαλισμένων</a:t>
            </a:r>
          </a:p>
          <a:p>
            <a:pPr algn="just"/>
            <a:r>
              <a:rPr lang="el-GR" dirty="0" smtClean="0"/>
              <a:t>Αεροπορικές επιχειρήσεις: σκοπός η ασφάλεια των πτήσεων. </a:t>
            </a: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E864-F86B-4BA8-BCA1-235B6A80C12C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2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8176" end="1.7092142721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4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460"/>
    </mc:Choice>
    <mc:Fallback>
      <p:transition spd="slow" advTm="22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ΕΚΔΗΛΩΣΕΙΣ ΤΗΣ ΚΡΑΤΙΚΗΣ ΕΠΟΠΤΕΙΑΣ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Απαιτείται άδεια λειτουργίας – χορηγείται με όρους νομιμότητας</a:t>
            </a:r>
          </a:p>
          <a:p>
            <a:r>
              <a:rPr lang="el-GR" dirty="0" smtClean="0"/>
              <a:t>Ελέγχονται οι μέτοχοι (ιδιοκτήτες) για την φερεγγυότητα και εντιμότητά τους)</a:t>
            </a:r>
          </a:p>
          <a:p>
            <a:r>
              <a:rPr lang="el-GR" dirty="0" smtClean="0"/>
              <a:t>Ελέγχονται τα μέλη της διοίκησης για την ικανότητα, την επιστημονική κατάρτιση και την επαγγελματική εμπειρία</a:t>
            </a:r>
          </a:p>
          <a:p>
            <a:r>
              <a:rPr lang="el-GR" dirty="0" smtClean="0"/>
              <a:t>Ελέγχεται το καταστατικό και οι τροποποιήσεις του</a:t>
            </a:r>
          </a:p>
          <a:p>
            <a:r>
              <a:rPr lang="el-GR" dirty="0" smtClean="0"/>
              <a:t>Ελέγχονται οι μεταβιβάσεις μετοχών (αλλαγή ιδιοκτησίας)</a:t>
            </a:r>
          </a:p>
          <a:p>
            <a:r>
              <a:rPr lang="el-GR" dirty="0" smtClean="0"/>
              <a:t>Ελέγχεται η ρευστότητα, φερεγγυότητα και αποδοτικότητα (</a:t>
            </a:r>
            <a:r>
              <a:rPr lang="el-GR" dirty="0" err="1" smtClean="0"/>
              <a:t>χρηματο</a:t>
            </a:r>
            <a:r>
              <a:rPr lang="el-GR" dirty="0" smtClean="0"/>
              <a:t>-οικονομικός έλεγχος)</a:t>
            </a: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0280-72CE-4FC3-AE08-B0E3B663526F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3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54636" end="1.4081892721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8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24"/>
    </mc:Choice>
    <mc:Fallback>
      <p:transition spd="slow" advTm="30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ΚΑΝΟΝΙΣΜΟΣ 1008/2008 ΕΚ	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pPr marL="0" indent="0" algn="ctr">
              <a:buNone/>
            </a:pPr>
            <a:r>
              <a:rPr lang="el-GR" dirty="0" smtClean="0"/>
              <a:t>Η ΕΠΟΠΤΕΙΑ ΤΩΝ ΕΠΙΧΕΙΡΗΣΕΩΝ ΑΕΡΟΠΟΡΙΚΗΣ ΜΕΤΑΦΟΡΑΣ </a:t>
            </a: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5636-2542-4EE1-B031-99B12D0C526D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4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555661" end="1.3957942721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7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5"/>
    </mc:Choice>
    <mc:Fallback>
      <p:transition spd="slow" advTm="1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ΑΔΕΙΑ ΛΕΙΤΟΥΡΓΙΑΣ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dirty="0" smtClean="0"/>
              <a:t>Άρθρο 3 παρ. 1</a:t>
            </a:r>
          </a:p>
          <a:p>
            <a:pPr marL="0" indent="0" algn="just">
              <a:buNone/>
            </a:pPr>
            <a:r>
              <a:rPr lang="el-GR" dirty="0" smtClean="0"/>
              <a:t>Δεν επιτρέπεται σε καμία εγκατεστημένη στην Κοινότητα επιχείρηση να μεταφέρει αεροπορικώς επιβάτες, ταχυδρομείο ή/και φορτίο έναντι αμοιβής ή/και μίσθωσης, εκτός εάν της έχει χορηγηθεί η κατάλληλη άδεια εκμετάλλευσης</a:t>
            </a:r>
          </a:p>
          <a:p>
            <a:pPr marL="0" indent="0" algn="just">
              <a:buNone/>
            </a:pPr>
            <a:endParaRPr lang="el-GR" dirty="0"/>
          </a:p>
          <a:p>
            <a:pPr marL="0" indent="0" algn="just">
              <a:buNone/>
            </a:pPr>
            <a:r>
              <a:rPr lang="el-GR" dirty="0" smtClean="0"/>
              <a:t>Επιχείρηση που ανταποκρίνεται στις απαιτήσεις του παρόντος κεφαλαίου δικαιούται να λάβει άδεια εκμετάλλευσης</a:t>
            </a:r>
          </a:p>
          <a:p>
            <a:pPr marL="0" indent="0" algn="just">
              <a:buNone/>
            </a:pP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5838-F207-4844-8293-2054FB028A47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5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568056" end="1.3639792721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8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15"/>
    </mc:Choice>
    <mc:Fallback>
      <p:transition spd="slow" advTm="3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87725"/>
            <a:ext cx="10515600" cy="593451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ΟΡΟΙ ΓΙΑ ΤΗ ΧΟΡΗΓΗΣΗ ΑΔΕΙΑΣ ΛΕΙΤΟΥΡΓΙΑΣ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5057" y="926510"/>
            <a:ext cx="11965923" cy="5510624"/>
          </a:xfrm>
        </p:spPr>
        <p:txBody>
          <a:bodyPr>
            <a:normAutofit/>
          </a:bodyPr>
          <a:lstStyle/>
          <a:p>
            <a:r>
              <a:rPr lang="el-GR" dirty="0" smtClean="0"/>
              <a:t>ΚΥΡΙΑ + ΠΡΑΓΜΑΤΙΚΗ ΕΓΚΑΤΑΣΤΑΣΗ ΣΤΗ ΕΕ</a:t>
            </a:r>
          </a:p>
          <a:p>
            <a:r>
              <a:rPr lang="el-GR" dirty="0" smtClean="0"/>
              <a:t>ΙΔΙΟΚΤΗΣΙΑ ΣΕ ΠΟΣΟΣΤΟ 50% ΑΠΟ ΠΟΛΙΤΕΣ ή ΚΕΦΑΛΑΙΑ ΤΗΣ ΕΕ</a:t>
            </a:r>
          </a:p>
          <a:p>
            <a:r>
              <a:rPr lang="el-GR" dirty="0" smtClean="0"/>
              <a:t>ΕΤΑΙΡΙΚΗ ΔΟΜΗ ΠΟΥ ΝΑ ΕΠΙΤΡΕΠΕΙ ΤΗΝ ΑΣΚΗΣΗ ΤΗΣ ΕΠΟΠΤΕΙΑΣ</a:t>
            </a:r>
          </a:p>
          <a:p>
            <a:r>
              <a:rPr lang="en-US" dirty="0" smtClean="0"/>
              <a:t>AIR OPERATION CERTIFICATE (AOC) </a:t>
            </a:r>
            <a:r>
              <a:rPr lang="el-GR" dirty="0" smtClean="0"/>
              <a:t>ΠΟΥ ΝΑ ΕΚΔΟΘΗΚΕ ΑΠΟ ΚΡΑΤΟΣ-ΜΕΛΟΣ</a:t>
            </a:r>
          </a:p>
          <a:p>
            <a:r>
              <a:rPr lang="el-GR" dirty="0" smtClean="0"/>
              <a:t>Η ΑΕΡΟΠΟΡΙΚΗ ΜΕΤΑΦΟΡΑ ΝΑ ΕΙΝΑΙ Η </a:t>
            </a:r>
            <a:r>
              <a:rPr lang="el-GR" u="sng" dirty="0" smtClean="0"/>
              <a:t>ΚΥΡΙΑ</a:t>
            </a:r>
            <a:r>
              <a:rPr lang="el-GR" dirty="0" smtClean="0"/>
              <a:t> ΔΡΑΣΤΗΡΙΟΤΗΤΑ  </a:t>
            </a:r>
          </a:p>
          <a:p>
            <a:r>
              <a:rPr lang="el-GR" dirty="0" smtClean="0"/>
              <a:t>ΝΑ ΔΙΑΘΕΤΕΙ ΥΠΟΧΡΕΩΤΙΚΗ ΑΣΦΑΛΙΣΤΙΚΗ ΚΑΛΥΨΗ ΑΣΤΙΚΗΣ ΕΥΘΥΝΗΣ (για επιβάτες και ταχυδρομείο)</a:t>
            </a:r>
          </a:p>
          <a:p>
            <a:r>
              <a:rPr lang="el-GR" dirty="0" smtClean="0"/>
              <a:t>ΟΙΚΟΝΟΜΙΚΕΣ ΠΡΟΫΠΟΘΕΣΕΙΣ</a:t>
            </a:r>
          </a:p>
          <a:p>
            <a:r>
              <a:rPr lang="el-GR" dirty="0" smtClean="0"/>
              <a:t>ΑΕΡΟΣΚΑΦΗ ΝΟΗΛΟΓΗΜΕΝΑ ΣΤΗΝ Ε.Ε.</a:t>
            </a:r>
          </a:p>
          <a:p>
            <a:r>
              <a:rPr lang="el-GR" dirty="0" smtClean="0"/>
              <a:t>ΕΠΑΡΚΗ ΔΙΟΙΚΗΤΙΚΗ ΟΡΓΑΝΩΣΗ ΚΑΙ ΣΤΕΛΕΧΩΣΗ</a:t>
            </a:r>
          </a:p>
          <a:p>
            <a:r>
              <a:rPr lang="el-GR" dirty="0" smtClean="0"/>
              <a:t>ΕΠΑΡΚΕΣ ΣΥΣΤΗΜΑ ΣΥΝΤΗΡΗΣΗΣ ΑΕΡΟΣΚΑΦΩΝ / ΕΚΠΑΙΔΕΥΣΗΣ ΠΛΗΡΩΜΑΤΩΝ</a:t>
            </a: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FCF-396B-4BD8-B021-45C816CA6C30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6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599871" end="1.0626412721E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7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338"/>
    </mc:Choice>
    <mc:Fallback>
      <p:transition spd="slow" advTm="30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721"/>
          </a:xfrm>
        </p:spPr>
        <p:txBody>
          <a:bodyPr/>
          <a:lstStyle/>
          <a:p>
            <a:pPr algn="ctr"/>
            <a:r>
              <a:rPr lang="el-GR" dirty="0" smtClean="0"/>
              <a:t>ΟΙΚΟΝΟΜΙΚΕΣ ΠΡΟΫΠΟΘΕΣΕΙΣ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144513"/>
            <a:ext cx="10515600" cy="5032449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ΕΠΙΧΕΙΡΗΜΑΤΙΚΟ ΣΧΕΔΙΟ ΤΡΙΕΤΙΑΣ</a:t>
            </a:r>
          </a:p>
          <a:p>
            <a:r>
              <a:rPr lang="el-GR" dirty="0" smtClean="0"/>
              <a:t>ΝΑ ΜΠΟΡΕΙ ΝΑ ΑΝΤΑΠΟΚΡΙΘΕΙ ΣΤΙΣ ΤΡΕΧΟΥΣΕΣ ΚΑΙ ΜΕΛΛΙΝΤΙΚΕΣ ΥΠΟΧΡΕΩΣΕΙΣ ΤΗΣ ΓΙΑ 24 ΜΗΝΕΣ</a:t>
            </a:r>
          </a:p>
          <a:p>
            <a:r>
              <a:rPr lang="el-GR" dirty="0" smtClean="0"/>
              <a:t>ΝΑ ΜΠΟΡΕΙ ΝΑ ΑΝΤΑΠΟΚΡΙΘΕΙ ΣΤΙΣ ΠΑΓΙΕΣ ΚΑΙ ΛΕΙΤΟΥΡΓΙΚΕΣ ΔΑΠΑΝΕΣ ΤΗΣ ΓΙΑ ΤΡΕΙΣ ΣΥΝΕΧΟΜΕΝΟΥΣ ΜΗΝΕΣ ΧΩΡΙΣ ΧΡΗΣΗ ΤΩΝ ΕΣΟΔΩΝ ΤΗΣ</a:t>
            </a:r>
          </a:p>
          <a:p>
            <a:r>
              <a:rPr lang="el-GR" dirty="0" smtClean="0"/>
              <a:t>ΥΠΟΒΑΛΛΟΥΝ ΓΙΑ ΕΛΕΓΧΟ ΣΤΗΝ ΕΠΟΠΤΙΚΗ ΑΡΧΗ ΤΙΣ ΕΤΗΣΙΕΣ ΟΙΚΟΝΟΜΙΚΕΣ ΚΑΤΑΣΤΑΣΕΙΣ ΤΟΥΣ</a:t>
            </a:r>
          </a:p>
          <a:p>
            <a:r>
              <a:rPr lang="el-GR" dirty="0" smtClean="0"/>
              <a:t>Η ΕΠΟΠΤΙΚΗ ΑΡΧΗ ΑΝΑ ΠΑΣΑ ΣΤΙΓΜΗ ΜΠΟΡΕΙ ΝΑ ΖΗΤΗΣΕΙ ΧΡΗΜΑΤΟ-ΟΙΚΟΝΟΜΙΚΗ ΠΛΗΡΟΦΟΡΗΣΗ</a:t>
            </a:r>
          </a:p>
          <a:p>
            <a:r>
              <a:rPr lang="el-GR" dirty="0" smtClean="0"/>
              <a:t>ΣΚΟΠΟΣ: ΦΕΡΕΓΓΥΟΤΗΤΑ ΓΙΑ ΣΩΣΤΗ ΣΥΝΤΗΡΗΣΗ ΤΩΝ ΑΕΡΟΣΚΑΦΩΝ ΚΑΙ ΕΚΠΑΙΔΕΥΣΗ ΤΩΝ ΠΛΗΡΩΜΑΤΩΝ   </a:t>
            </a: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FCF-396B-4BD8-B021-45C816CA6C30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Χρ. Χρυσάνθης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7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901209" end="865968.272099999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5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673"/>
    </mc:Choice>
    <mc:Fallback>
      <p:transition spd="slow" advTm="196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ΕΛΕΓΧΟΣ ΙΔΙΟΚΤΗΤΩΝ ΚΑΙ ΔΙΟΙΚΗΣΗΣ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338294"/>
            <a:ext cx="10515600" cy="5018056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ΕΛΕΓΧΟΣ ΙΔΙΟΚΤΗΤΩΝ – ΜΕΤΟΧΩΝ</a:t>
            </a:r>
          </a:p>
          <a:p>
            <a:r>
              <a:rPr lang="el-GR" dirty="0" smtClean="0"/>
              <a:t>Ιθαγένεια</a:t>
            </a:r>
          </a:p>
          <a:p>
            <a:r>
              <a:rPr lang="el-GR" dirty="0" smtClean="0"/>
              <a:t>Ποινικό μητρώο</a:t>
            </a:r>
          </a:p>
          <a:p>
            <a:r>
              <a:rPr lang="el-GR" dirty="0" smtClean="0"/>
              <a:t>Μη πτώχευση</a:t>
            </a:r>
          </a:p>
          <a:p>
            <a:r>
              <a:rPr lang="el-GR" dirty="0" smtClean="0"/>
              <a:t>Μη τέλεση σοβαρών ποινικών αδικημάτων</a:t>
            </a:r>
          </a:p>
          <a:p>
            <a:r>
              <a:rPr lang="el-GR" dirty="0" smtClean="0"/>
              <a:t>ΕΛΕΓΧΟΣ ΔΙΟΙΚΟΥΝΤΩΝ</a:t>
            </a:r>
          </a:p>
          <a:p>
            <a:r>
              <a:rPr lang="el-GR" dirty="0" smtClean="0"/>
              <a:t>Ποινικό μητρώο</a:t>
            </a:r>
          </a:p>
          <a:p>
            <a:r>
              <a:rPr lang="el-GR" dirty="0" smtClean="0"/>
              <a:t>Μη πτώχευση</a:t>
            </a:r>
          </a:p>
          <a:p>
            <a:r>
              <a:rPr lang="el-GR" dirty="0" smtClean="0"/>
              <a:t>Επιστημονική κατάρτιση</a:t>
            </a:r>
          </a:p>
          <a:p>
            <a:r>
              <a:rPr lang="el-GR" dirty="0" smtClean="0"/>
              <a:t>Επαγγελματική εμπειρία</a:t>
            </a:r>
          </a:p>
          <a:p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FCF-396B-4BD8-B021-45C816CA6C30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8</a:t>
            </a:fld>
            <a:endParaRPr lang="el-GR"/>
          </a:p>
        </p:txBody>
      </p:sp>
      <p:pic>
        <p:nvPicPr>
          <p:cNvPr id="7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097882" end="700303.272099999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9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64"/>
    </mc:Choice>
    <mc:Fallback>
      <p:transition spd="slow" advTm="16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411783"/>
            <a:ext cx="10515600" cy="5765180"/>
          </a:xfrm>
        </p:spPr>
        <p:txBody>
          <a:bodyPr/>
          <a:lstStyle/>
          <a:p>
            <a:r>
              <a:rPr lang="el-GR" dirty="0" smtClean="0"/>
              <a:t>ΑΠΑΙΤΕΙΤΑΙ ΠΡΟΗΓΟΥΜΕΝΗ ΑΔΕΙΑ ΑΠΟ ΤΗΝ ΕΠΟΠΤΙΚΗ ΑΡΧΗ ΓΙΑ ΜΕΤΑΒΙΒΑΣΕΙΣ ΙΔΙΟΚΤΗΣΙΑΣ ΣΕ ΠΟΣΟΣΤΟ 10% Η ΜΕΓΑΛΥΤΕΡΟ</a:t>
            </a:r>
          </a:p>
          <a:p>
            <a:endParaRPr lang="el-GR" dirty="0"/>
          </a:p>
          <a:p>
            <a:r>
              <a:rPr lang="el-GR" dirty="0" smtClean="0"/>
              <a:t>ΟΙ ΠΡΟΫΠΟΘΕΣΕΙΣ ΕΠΑΝΕΛΕΓΧΟΝΤΑΙ ΤΟΥΛΑΧΙΣΤΟΝ ΑΝΑ 2 ΕΤΙΑ</a:t>
            </a:r>
          </a:p>
          <a:p>
            <a:endParaRPr lang="el-GR" dirty="0"/>
          </a:p>
          <a:p>
            <a:r>
              <a:rPr lang="el-GR" dirty="0" smtClean="0"/>
              <a:t>ΟΙ ΠΡΟΫΠΟΘΕΣΕΙΣ ΠΡΕΠΕΙ ΝΑ ΤΗΡΟΥΝΤΑΙ ΔΙΑΡΚΩΣ, ΟΧΙ ΜΟΝΟ ΤΗ ΣΤΙΓΜΗ ΧΟΡΗΓΗΣΗΣ ΤΗΣ ΑΔΕΙΑΣ ΛΕΙΤΟΥΤΡΓΙΑΣ</a:t>
            </a:r>
          </a:p>
          <a:p>
            <a:endParaRPr lang="el-GR" dirty="0"/>
          </a:p>
          <a:p>
            <a:r>
              <a:rPr lang="el-GR" dirty="0" smtClean="0"/>
              <a:t>ΤΑ ΑΕΡΟΣΚΑΦΗ ΠΟΥ ΕΚΜΕΤΑΛΛΕΥΕΤΑΙ Η ΕΠΙΧΕΙΡΗΣΗ ΠΡΕΠΕΙ ΝΑ ΕΙΝΑΙ ΝΗΟΛΟΓΗΜΕΝΑ ΣΕ ΚΡΑΤΟΣ – ΜΕΛΟΣ ΤΗΣ Ε.Ε. ΚΑΙ ΟΧΙ ΣΕ ΤΡΙΤΗ ΧΩΡΑ. </a:t>
            </a: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3FCF-396B-4BD8-B021-45C816CA6C30}" type="datetime1">
              <a:rPr lang="el-GR" smtClean="0"/>
              <a:t>29/3/2020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Χρ. Χρυσάνθης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8B03-45A0-4C55-B393-28D1ADE88A29}" type="slidenum">
              <a:rPr lang="el-GR" smtClean="0"/>
              <a:t>9</a:t>
            </a:fld>
            <a:endParaRPr lang="el-GR"/>
          </a:p>
        </p:txBody>
      </p:sp>
      <p:pic>
        <p:nvPicPr>
          <p:cNvPr id="2" name="tmp30D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263547" end="584156.272099999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9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47"/>
    </mc:Choice>
    <mc:Fallback>
      <p:transition spd="slow" advTm="11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8176|recordLength=1963850|start=0|end=28176|audioFormat={00001610-0000-0010-8000-00AA00389B71}|audioRate=44100|muted=false|volume=0.8|fadeIn=0|fadeOut=0|videoFormat={34363248-0000-0010-8000-00AA00389B71}|videoRate=15|videoWidth=256|videoHeight=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379694|recordEnd=1581712|recordLength=1963850|start=1379694|end=1581712|audioFormat={00001610-0000-0010-8000-00AA00389B71}|audioRate=44100|muted=false|volume=0.8|fadeIn=0|fadeOut=0|videoFormat={34363248-0000-0010-8000-00AA00389B71}|videoRate=15|videoWidth=256|videoHeight=2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581712|recordEnd=1963799|recordLength=1963850|start=1581712|end=1963799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8176|recordEnd=254636|recordLength=1963850|start=28176|end=254636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54636|recordEnd=555661|recordLength=1963850|start=254636|end=555661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555661|recordEnd=568056|recordLength=1963850|start=555661|end=568056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568056|recordEnd=599871|recordLength=1963850|start=568056|end=599871|audioFormat={00001610-0000-0010-8000-00AA00389B71}|audioRate=44100|muted=false|volume=0.8|fadeIn=0|fadeOut=0|videoFormat={34363248-0000-0010-8000-00AA00389B71}|videoRate=15|videoWidth=256|videoHeight=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599871|recordEnd=901209|recordLength=1963850|start=599871|end=901209|audioFormat={00001610-0000-0010-8000-00AA00389B71}|audioRate=44100|muted=false|volume=0.8|fadeIn=0|fadeOut=0|videoFormat={34363248-0000-0010-8000-00AA00389B71}|videoRate=15|videoWidth=256|videoHeight=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901209|recordEnd=1097882|recordLength=1963850|start=901209|end=1097882|audioFormat={00001610-0000-0010-8000-00AA00389B71}|audioRate=44100|muted=false|volume=0.8|fadeIn=0|fadeOut=0|videoFormat={34363248-0000-0010-8000-00AA00389B71}|videoRate=15|videoWidth=256|videoHeight=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097882|recordEnd=1263547|recordLength=1963850|start=1097882|end=1263547|audioFormat={00001610-0000-0010-8000-00AA00389B71}|audioRate=44100|muted=false|volume=0.8|fadeIn=0|fadeOut=0|videoFormat={34363248-0000-0010-8000-00AA00389B71}|videoRate=15|videoWidth=256|videoHeight=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263547|recordEnd=1379694|recordLength=1963850|start=1263547|end=1379694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669</Words>
  <Application>Microsoft Office PowerPoint</Application>
  <PresentationFormat>Ευρεία οθόνη</PresentationFormat>
  <Paragraphs>115</Paragraphs>
  <Slides>11</Slides>
  <Notes>1</Notes>
  <HiddenSlides>0</HiddenSlides>
  <MMClips>11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Θέμα του Office</vt:lpstr>
      <vt:lpstr>ΚΑΝΟΝΕΣ ΕΠΟΠΤΕΙΑΣ ΑΕΡΟΠΟΡΙΚΩΝ ΜΕΤΑΦΟΡΕΩΝ</vt:lpstr>
      <vt:lpstr>ΚΡΑΤΙΚΗ ΕΠΟΠΤΕΙΑ</vt:lpstr>
      <vt:lpstr>ΕΚΔΗΛΩΣΕΙΣ ΤΗΣ ΚΡΑΤΙΚΗΣ ΕΠΟΠΤΕΙΑΣ</vt:lpstr>
      <vt:lpstr>ΚΑΝΟΝΙΣΜΟΣ 1008/2008 ΕΚ </vt:lpstr>
      <vt:lpstr>ΑΔΕΙΑ ΛΕΙΤΟΥΡΓΙΑΣ</vt:lpstr>
      <vt:lpstr>ΟΡΟΙ ΓΙΑ ΤΗ ΧΟΡΗΓΗΣΗ ΑΔΕΙΑΣ ΛΕΙΤΟΥΡΓΙΑΣ</vt:lpstr>
      <vt:lpstr>ΟΙΚΟΝΟΜΙΚΕΣ ΠΡΟΫΠΟΘΕΣΕΙΣ</vt:lpstr>
      <vt:lpstr>ΕΛΕΓΧΟΣ ΙΔΙΟΚΤΗΤΩΝ ΚΑΙ ΔΙΟΙΚΗΣΗΣ</vt:lpstr>
      <vt:lpstr>Παρουσίαση του PowerPoint</vt:lpstr>
      <vt:lpstr>Ο ΥΠΟΛΟΓΟΣ ΔΙΕΥΘΥΝΤΗΣ</vt:lpstr>
      <vt:lpstr>ΔΙΟΙΚΗΤΙΚΗ ΟΡΓΑΝΩΣΗ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ΚΑΝΟΝΕΣ ΕΠΟΠΤΕΙΑΣ ΑΕΡΟΠΟΡΙΚΩΝ ΜΕΤΑΦΟΡΕΩΝ</dc:title>
  <dc:creator>CHRISTOS CHRISSANTHIS</dc:creator>
  <cp:lastModifiedBy>CHRISTOS CHRISSANTHIS</cp:lastModifiedBy>
  <cp:revision>14</cp:revision>
  <dcterms:created xsi:type="dcterms:W3CDTF">2020-03-29T14:23:53Z</dcterms:created>
  <dcterms:modified xsi:type="dcterms:W3CDTF">2020-03-29T16:21:14Z</dcterms:modified>
</cp:coreProperties>
</file>