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FBD90C-734D-49F7-B4D1-DC015F34C9F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2FFEBC22-469B-4CFC-9A00-AD620C34AE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75D068A-7E3D-4940-80B9-97F2B1FC6251}"/>
              </a:ext>
            </a:extLst>
          </p:cNvPr>
          <p:cNvSpPr>
            <a:spLocks noGrp="1"/>
          </p:cNvSpPr>
          <p:nvPr>
            <p:ph type="dt" sz="half" idx="10"/>
          </p:nvPr>
        </p:nvSpPr>
        <p:spPr/>
        <p:txBody>
          <a:bodyPr/>
          <a:lstStyle/>
          <a:p>
            <a:fld id="{158256C4-34DD-4386-8CE9-676740B41F57}" type="datetimeFigureOut">
              <a:rPr lang="el-GR" smtClean="0"/>
              <a:t>26/5/2022</a:t>
            </a:fld>
            <a:endParaRPr lang="el-GR"/>
          </a:p>
        </p:txBody>
      </p:sp>
      <p:sp>
        <p:nvSpPr>
          <p:cNvPr id="5" name="Θέση υποσέλιδου 4">
            <a:extLst>
              <a:ext uri="{FF2B5EF4-FFF2-40B4-BE49-F238E27FC236}">
                <a16:creationId xmlns:a16="http://schemas.microsoft.com/office/drawing/2014/main" id="{E4878326-02E9-4B27-86C2-6736F117839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D5D0930-2A67-4C32-85E8-636AAC4B6AA8}"/>
              </a:ext>
            </a:extLst>
          </p:cNvPr>
          <p:cNvSpPr>
            <a:spLocks noGrp="1"/>
          </p:cNvSpPr>
          <p:nvPr>
            <p:ph type="sldNum" sz="quarter" idx="12"/>
          </p:nvPr>
        </p:nvSpPr>
        <p:spPr/>
        <p:txBody>
          <a:bodyPr/>
          <a:lstStyle/>
          <a:p>
            <a:fld id="{8393A030-D700-4B79-AB8F-307DCAC5207F}" type="slidenum">
              <a:rPr lang="el-GR" smtClean="0"/>
              <a:t>‹#›</a:t>
            </a:fld>
            <a:endParaRPr lang="el-GR"/>
          </a:p>
        </p:txBody>
      </p:sp>
    </p:spTree>
    <p:extLst>
      <p:ext uri="{BB962C8B-B14F-4D97-AF65-F5344CB8AC3E}">
        <p14:creationId xmlns:p14="http://schemas.microsoft.com/office/powerpoint/2010/main" val="1777801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737EF4-52A8-4F15-8804-B10ACE13496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AD156C2-6A65-463B-9BCA-0ED0CE69B086}"/>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A4ADBA3-FD5B-46FE-8A17-815F5343B42D}"/>
              </a:ext>
            </a:extLst>
          </p:cNvPr>
          <p:cNvSpPr>
            <a:spLocks noGrp="1"/>
          </p:cNvSpPr>
          <p:nvPr>
            <p:ph type="dt" sz="half" idx="10"/>
          </p:nvPr>
        </p:nvSpPr>
        <p:spPr/>
        <p:txBody>
          <a:bodyPr/>
          <a:lstStyle/>
          <a:p>
            <a:fld id="{158256C4-34DD-4386-8CE9-676740B41F57}" type="datetimeFigureOut">
              <a:rPr lang="el-GR" smtClean="0"/>
              <a:t>26/5/2022</a:t>
            </a:fld>
            <a:endParaRPr lang="el-GR"/>
          </a:p>
        </p:txBody>
      </p:sp>
      <p:sp>
        <p:nvSpPr>
          <p:cNvPr id="5" name="Θέση υποσέλιδου 4">
            <a:extLst>
              <a:ext uri="{FF2B5EF4-FFF2-40B4-BE49-F238E27FC236}">
                <a16:creationId xmlns:a16="http://schemas.microsoft.com/office/drawing/2014/main" id="{AF02A999-2DA7-4986-A58A-1EF9280BE28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D35AD07-20AD-4785-94BA-BE0702689C80}"/>
              </a:ext>
            </a:extLst>
          </p:cNvPr>
          <p:cNvSpPr>
            <a:spLocks noGrp="1"/>
          </p:cNvSpPr>
          <p:nvPr>
            <p:ph type="sldNum" sz="quarter" idx="12"/>
          </p:nvPr>
        </p:nvSpPr>
        <p:spPr/>
        <p:txBody>
          <a:bodyPr/>
          <a:lstStyle/>
          <a:p>
            <a:fld id="{8393A030-D700-4B79-AB8F-307DCAC5207F}" type="slidenum">
              <a:rPr lang="el-GR" smtClean="0"/>
              <a:t>‹#›</a:t>
            </a:fld>
            <a:endParaRPr lang="el-GR"/>
          </a:p>
        </p:txBody>
      </p:sp>
    </p:spTree>
    <p:extLst>
      <p:ext uri="{BB962C8B-B14F-4D97-AF65-F5344CB8AC3E}">
        <p14:creationId xmlns:p14="http://schemas.microsoft.com/office/powerpoint/2010/main" val="1342676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B23969BE-A30B-43B0-8172-3DAFB98043C9}"/>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6EA7211-0CBF-410D-B348-B334B152456E}"/>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FEF97F4-E6C4-47DE-853D-127C2F5BA7F6}"/>
              </a:ext>
            </a:extLst>
          </p:cNvPr>
          <p:cNvSpPr>
            <a:spLocks noGrp="1"/>
          </p:cNvSpPr>
          <p:nvPr>
            <p:ph type="dt" sz="half" idx="10"/>
          </p:nvPr>
        </p:nvSpPr>
        <p:spPr/>
        <p:txBody>
          <a:bodyPr/>
          <a:lstStyle/>
          <a:p>
            <a:fld id="{158256C4-34DD-4386-8CE9-676740B41F57}" type="datetimeFigureOut">
              <a:rPr lang="el-GR" smtClean="0"/>
              <a:t>26/5/2022</a:t>
            </a:fld>
            <a:endParaRPr lang="el-GR"/>
          </a:p>
        </p:txBody>
      </p:sp>
      <p:sp>
        <p:nvSpPr>
          <p:cNvPr id="5" name="Θέση υποσέλιδου 4">
            <a:extLst>
              <a:ext uri="{FF2B5EF4-FFF2-40B4-BE49-F238E27FC236}">
                <a16:creationId xmlns:a16="http://schemas.microsoft.com/office/drawing/2014/main" id="{D0356B43-4E9D-4323-B392-7DE1AC21C8D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F39F629-CFA4-45CE-B22F-58BD308CD6C3}"/>
              </a:ext>
            </a:extLst>
          </p:cNvPr>
          <p:cNvSpPr>
            <a:spLocks noGrp="1"/>
          </p:cNvSpPr>
          <p:nvPr>
            <p:ph type="sldNum" sz="quarter" idx="12"/>
          </p:nvPr>
        </p:nvSpPr>
        <p:spPr/>
        <p:txBody>
          <a:bodyPr/>
          <a:lstStyle/>
          <a:p>
            <a:fld id="{8393A030-D700-4B79-AB8F-307DCAC5207F}" type="slidenum">
              <a:rPr lang="el-GR" smtClean="0"/>
              <a:t>‹#›</a:t>
            </a:fld>
            <a:endParaRPr lang="el-GR"/>
          </a:p>
        </p:txBody>
      </p:sp>
    </p:spTree>
    <p:extLst>
      <p:ext uri="{BB962C8B-B14F-4D97-AF65-F5344CB8AC3E}">
        <p14:creationId xmlns:p14="http://schemas.microsoft.com/office/powerpoint/2010/main" val="26014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52181C-3ED0-4B8B-B030-27001F4379D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310BD9B-0D8A-442E-9694-27ACB71F85E7}"/>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5E8EB10-4EE6-479C-B146-4CCBDC2E7405}"/>
              </a:ext>
            </a:extLst>
          </p:cNvPr>
          <p:cNvSpPr>
            <a:spLocks noGrp="1"/>
          </p:cNvSpPr>
          <p:nvPr>
            <p:ph type="dt" sz="half" idx="10"/>
          </p:nvPr>
        </p:nvSpPr>
        <p:spPr/>
        <p:txBody>
          <a:bodyPr/>
          <a:lstStyle/>
          <a:p>
            <a:fld id="{158256C4-34DD-4386-8CE9-676740B41F57}" type="datetimeFigureOut">
              <a:rPr lang="el-GR" smtClean="0"/>
              <a:t>26/5/2022</a:t>
            </a:fld>
            <a:endParaRPr lang="el-GR"/>
          </a:p>
        </p:txBody>
      </p:sp>
      <p:sp>
        <p:nvSpPr>
          <p:cNvPr id="5" name="Θέση υποσέλιδου 4">
            <a:extLst>
              <a:ext uri="{FF2B5EF4-FFF2-40B4-BE49-F238E27FC236}">
                <a16:creationId xmlns:a16="http://schemas.microsoft.com/office/drawing/2014/main" id="{991534EE-FCFF-4C28-B6B6-73EF6E57542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E44D861-9D7B-416B-8353-E9D4BC60C644}"/>
              </a:ext>
            </a:extLst>
          </p:cNvPr>
          <p:cNvSpPr>
            <a:spLocks noGrp="1"/>
          </p:cNvSpPr>
          <p:nvPr>
            <p:ph type="sldNum" sz="quarter" idx="12"/>
          </p:nvPr>
        </p:nvSpPr>
        <p:spPr/>
        <p:txBody>
          <a:bodyPr/>
          <a:lstStyle/>
          <a:p>
            <a:fld id="{8393A030-D700-4B79-AB8F-307DCAC5207F}" type="slidenum">
              <a:rPr lang="el-GR" smtClean="0"/>
              <a:t>‹#›</a:t>
            </a:fld>
            <a:endParaRPr lang="el-GR"/>
          </a:p>
        </p:txBody>
      </p:sp>
    </p:spTree>
    <p:extLst>
      <p:ext uri="{BB962C8B-B14F-4D97-AF65-F5344CB8AC3E}">
        <p14:creationId xmlns:p14="http://schemas.microsoft.com/office/powerpoint/2010/main" val="1691371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37B5A8-FADF-4447-AA4B-8E85D731520D}"/>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BC3E96A-DA6D-46F8-8FEA-1DE802E230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28CB27F0-A476-410E-82E7-97FB3CA301E8}"/>
              </a:ext>
            </a:extLst>
          </p:cNvPr>
          <p:cNvSpPr>
            <a:spLocks noGrp="1"/>
          </p:cNvSpPr>
          <p:nvPr>
            <p:ph type="dt" sz="half" idx="10"/>
          </p:nvPr>
        </p:nvSpPr>
        <p:spPr/>
        <p:txBody>
          <a:bodyPr/>
          <a:lstStyle/>
          <a:p>
            <a:fld id="{158256C4-34DD-4386-8CE9-676740B41F57}" type="datetimeFigureOut">
              <a:rPr lang="el-GR" smtClean="0"/>
              <a:t>26/5/2022</a:t>
            </a:fld>
            <a:endParaRPr lang="el-GR"/>
          </a:p>
        </p:txBody>
      </p:sp>
      <p:sp>
        <p:nvSpPr>
          <p:cNvPr id="5" name="Θέση υποσέλιδου 4">
            <a:extLst>
              <a:ext uri="{FF2B5EF4-FFF2-40B4-BE49-F238E27FC236}">
                <a16:creationId xmlns:a16="http://schemas.microsoft.com/office/drawing/2014/main" id="{26CF9E8A-6EFB-410A-BDDA-728CF891B09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A78C556-BF2C-4DA7-B5C2-3C75ED7D5F63}"/>
              </a:ext>
            </a:extLst>
          </p:cNvPr>
          <p:cNvSpPr>
            <a:spLocks noGrp="1"/>
          </p:cNvSpPr>
          <p:nvPr>
            <p:ph type="sldNum" sz="quarter" idx="12"/>
          </p:nvPr>
        </p:nvSpPr>
        <p:spPr/>
        <p:txBody>
          <a:bodyPr/>
          <a:lstStyle/>
          <a:p>
            <a:fld id="{8393A030-D700-4B79-AB8F-307DCAC5207F}" type="slidenum">
              <a:rPr lang="el-GR" smtClean="0"/>
              <a:t>‹#›</a:t>
            </a:fld>
            <a:endParaRPr lang="el-GR"/>
          </a:p>
        </p:txBody>
      </p:sp>
    </p:spTree>
    <p:extLst>
      <p:ext uri="{BB962C8B-B14F-4D97-AF65-F5344CB8AC3E}">
        <p14:creationId xmlns:p14="http://schemas.microsoft.com/office/powerpoint/2010/main" val="1625753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9F6CB0-CE06-4FBD-A857-5A7A86C79DC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E90F9C4-D8CB-461F-99BF-B5A15351072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CFFDB138-F5F0-4D3F-977B-7DFDC8C4C4F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9CA73CD9-A524-44FA-8DB8-E8572C8B5AF3}"/>
              </a:ext>
            </a:extLst>
          </p:cNvPr>
          <p:cNvSpPr>
            <a:spLocks noGrp="1"/>
          </p:cNvSpPr>
          <p:nvPr>
            <p:ph type="dt" sz="half" idx="10"/>
          </p:nvPr>
        </p:nvSpPr>
        <p:spPr/>
        <p:txBody>
          <a:bodyPr/>
          <a:lstStyle/>
          <a:p>
            <a:fld id="{158256C4-34DD-4386-8CE9-676740B41F57}" type="datetimeFigureOut">
              <a:rPr lang="el-GR" smtClean="0"/>
              <a:t>26/5/2022</a:t>
            </a:fld>
            <a:endParaRPr lang="el-GR"/>
          </a:p>
        </p:txBody>
      </p:sp>
      <p:sp>
        <p:nvSpPr>
          <p:cNvPr id="6" name="Θέση υποσέλιδου 5">
            <a:extLst>
              <a:ext uri="{FF2B5EF4-FFF2-40B4-BE49-F238E27FC236}">
                <a16:creationId xmlns:a16="http://schemas.microsoft.com/office/drawing/2014/main" id="{7C7E2281-CADE-44FB-B1C2-477D76C727E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E725C8A-26E4-4406-9758-5D0302329B13}"/>
              </a:ext>
            </a:extLst>
          </p:cNvPr>
          <p:cNvSpPr>
            <a:spLocks noGrp="1"/>
          </p:cNvSpPr>
          <p:nvPr>
            <p:ph type="sldNum" sz="quarter" idx="12"/>
          </p:nvPr>
        </p:nvSpPr>
        <p:spPr/>
        <p:txBody>
          <a:bodyPr/>
          <a:lstStyle/>
          <a:p>
            <a:fld id="{8393A030-D700-4B79-AB8F-307DCAC5207F}" type="slidenum">
              <a:rPr lang="el-GR" smtClean="0"/>
              <a:t>‹#›</a:t>
            </a:fld>
            <a:endParaRPr lang="el-GR"/>
          </a:p>
        </p:txBody>
      </p:sp>
    </p:spTree>
    <p:extLst>
      <p:ext uri="{BB962C8B-B14F-4D97-AF65-F5344CB8AC3E}">
        <p14:creationId xmlns:p14="http://schemas.microsoft.com/office/powerpoint/2010/main" val="2168433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9B4C4C-C9A4-4126-8BB6-ADD5752163A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BB21E56-BD8F-4613-93CF-B316163144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4B38E022-6CBD-43BD-B091-2939F373D4A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A551D6DF-884F-4CD8-A56D-084B060FC3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D06D5E63-B5E3-4753-A26D-E7135D927D54}"/>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D2EF64BC-79F9-4393-A29A-D381C128E573}"/>
              </a:ext>
            </a:extLst>
          </p:cNvPr>
          <p:cNvSpPr>
            <a:spLocks noGrp="1"/>
          </p:cNvSpPr>
          <p:nvPr>
            <p:ph type="dt" sz="half" idx="10"/>
          </p:nvPr>
        </p:nvSpPr>
        <p:spPr/>
        <p:txBody>
          <a:bodyPr/>
          <a:lstStyle/>
          <a:p>
            <a:fld id="{158256C4-34DD-4386-8CE9-676740B41F57}" type="datetimeFigureOut">
              <a:rPr lang="el-GR" smtClean="0"/>
              <a:t>26/5/2022</a:t>
            </a:fld>
            <a:endParaRPr lang="el-GR"/>
          </a:p>
        </p:txBody>
      </p:sp>
      <p:sp>
        <p:nvSpPr>
          <p:cNvPr id="8" name="Θέση υποσέλιδου 7">
            <a:extLst>
              <a:ext uri="{FF2B5EF4-FFF2-40B4-BE49-F238E27FC236}">
                <a16:creationId xmlns:a16="http://schemas.microsoft.com/office/drawing/2014/main" id="{C3FAD4E7-EC7A-4B4A-B151-3185B41D4AAE}"/>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34B9332C-1565-48BB-8A67-6DF12D7CAD3A}"/>
              </a:ext>
            </a:extLst>
          </p:cNvPr>
          <p:cNvSpPr>
            <a:spLocks noGrp="1"/>
          </p:cNvSpPr>
          <p:nvPr>
            <p:ph type="sldNum" sz="quarter" idx="12"/>
          </p:nvPr>
        </p:nvSpPr>
        <p:spPr/>
        <p:txBody>
          <a:bodyPr/>
          <a:lstStyle/>
          <a:p>
            <a:fld id="{8393A030-D700-4B79-AB8F-307DCAC5207F}" type="slidenum">
              <a:rPr lang="el-GR" smtClean="0"/>
              <a:t>‹#›</a:t>
            </a:fld>
            <a:endParaRPr lang="el-GR"/>
          </a:p>
        </p:txBody>
      </p:sp>
    </p:spTree>
    <p:extLst>
      <p:ext uri="{BB962C8B-B14F-4D97-AF65-F5344CB8AC3E}">
        <p14:creationId xmlns:p14="http://schemas.microsoft.com/office/powerpoint/2010/main" val="1678180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F2BD4A-317D-446D-811B-259576817AF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EBB5CF2E-31C9-457A-A7AA-3F864961D215}"/>
              </a:ext>
            </a:extLst>
          </p:cNvPr>
          <p:cNvSpPr>
            <a:spLocks noGrp="1"/>
          </p:cNvSpPr>
          <p:nvPr>
            <p:ph type="dt" sz="half" idx="10"/>
          </p:nvPr>
        </p:nvSpPr>
        <p:spPr/>
        <p:txBody>
          <a:bodyPr/>
          <a:lstStyle/>
          <a:p>
            <a:fld id="{158256C4-34DD-4386-8CE9-676740B41F57}" type="datetimeFigureOut">
              <a:rPr lang="el-GR" smtClean="0"/>
              <a:t>26/5/2022</a:t>
            </a:fld>
            <a:endParaRPr lang="el-GR"/>
          </a:p>
        </p:txBody>
      </p:sp>
      <p:sp>
        <p:nvSpPr>
          <p:cNvPr id="4" name="Θέση υποσέλιδου 3">
            <a:extLst>
              <a:ext uri="{FF2B5EF4-FFF2-40B4-BE49-F238E27FC236}">
                <a16:creationId xmlns:a16="http://schemas.microsoft.com/office/drawing/2014/main" id="{26E72A87-4BE1-4428-9683-985A748001BF}"/>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4AC32A31-3459-4AD3-BE1F-DEC133091039}"/>
              </a:ext>
            </a:extLst>
          </p:cNvPr>
          <p:cNvSpPr>
            <a:spLocks noGrp="1"/>
          </p:cNvSpPr>
          <p:nvPr>
            <p:ph type="sldNum" sz="quarter" idx="12"/>
          </p:nvPr>
        </p:nvSpPr>
        <p:spPr/>
        <p:txBody>
          <a:bodyPr/>
          <a:lstStyle/>
          <a:p>
            <a:fld id="{8393A030-D700-4B79-AB8F-307DCAC5207F}" type="slidenum">
              <a:rPr lang="el-GR" smtClean="0"/>
              <a:t>‹#›</a:t>
            </a:fld>
            <a:endParaRPr lang="el-GR"/>
          </a:p>
        </p:txBody>
      </p:sp>
    </p:spTree>
    <p:extLst>
      <p:ext uri="{BB962C8B-B14F-4D97-AF65-F5344CB8AC3E}">
        <p14:creationId xmlns:p14="http://schemas.microsoft.com/office/powerpoint/2010/main" val="1293758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F58D2C91-2558-404E-8F7E-CA69BB2E2F8C}"/>
              </a:ext>
            </a:extLst>
          </p:cNvPr>
          <p:cNvSpPr>
            <a:spLocks noGrp="1"/>
          </p:cNvSpPr>
          <p:nvPr>
            <p:ph type="dt" sz="half" idx="10"/>
          </p:nvPr>
        </p:nvSpPr>
        <p:spPr/>
        <p:txBody>
          <a:bodyPr/>
          <a:lstStyle/>
          <a:p>
            <a:fld id="{158256C4-34DD-4386-8CE9-676740B41F57}" type="datetimeFigureOut">
              <a:rPr lang="el-GR" smtClean="0"/>
              <a:t>26/5/2022</a:t>
            </a:fld>
            <a:endParaRPr lang="el-GR"/>
          </a:p>
        </p:txBody>
      </p:sp>
      <p:sp>
        <p:nvSpPr>
          <p:cNvPr id="3" name="Θέση υποσέλιδου 2">
            <a:extLst>
              <a:ext uri="{FF2B5EF4-FFF2-40B4-BE49-F238E27FC236}">
                <a16:creationId xmlns:a16="http://schemas.microsoft.com/office/drawing/2014/main" id="{33531A07-42C2-4E0D-9FB9-091FDCF393D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545F0618-CE92-4700-9C75-1F31526A15D2}"/>
              </a:ext>
            </a:extLst>
          </p:cNvPr>
          <p:cNvSpPr>
            <a:spLocks noGrp="1"/>
          </p:cNvSpPr>
          <p:nvPr>
            <p:ph type="sldNum" sz="quarter" idx="12"/>
          </p:nvPr>
        </p:nvSpPr>
        <p:spPr/>
        <p:txBody>
          <a:bodyPr/>
          <a:lstStyle/>
          <a:p>
            <a:fld id="{8393A030-D700-4B79-AB8F-307DCAC5207F}" type="slidenum">
              <a:rPr lang="el-GR" smtClean="0"/>
              <a:t>‹#›</a:t>
            </a:fld>
            <a:endParaRPr lang="el-GR"/>
          </a:p>
        </p:txBody>
      </p:sp>
    </p:spTree>
    <p:extLst>
      <p:ext uri="{BB962C8B-B14F-4D97-AF65-F5344CB8AC3E}">
        <p14:creationId xmlns:p14="http://schemas.microsoft.com/office/powerpoint/2010/main" val="405836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CD289F-A797-4982-B348-3AD3F9F01FF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AAE8D3B-0FF4-48FA-86A1-29CD3C0EA5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83F16B0F-B00D-4E2D-9790-1BF46364EC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C62CF9A-DFFF-4393-B235-0F8DA1C3A168}"/>
              </a:ext>
            </a:extLst>
          </p:cNvPr>
          <p:cNvSpPr>
            <a:spLocks noGrp="1"/>
          </p:cNvSpPr>
          <p:nvPr>
            <p:ph type="dt" sz="half" idx="10"/>
          </p:nvPr>
        </p:nvSpPr>
        <p:spPr/>
        <p:txBody>
          <a:bodyPr/>
          <a:lstStyle/>
          <a:p>
            <a:fld id="{158256C4-34DD-4386-8CE9-676740B41F57}" type="datetimeFigureOut">
              <a:rPr lang="el-GR" smtClean="0"/>
              <a:t>26/5/2022</a:t>
            </a:fld>
            <a:endParaRPr lang="el-GR"/>
          </a:p>
        </p:txBody>
      </p:sp>
      <p:sp>
        <p:nvSpPr>
          <p:cNvPr id="6" name="Θέση υποσέλιδου 5">
            <a:extLst>
              <a:ext uri="{FF2B5EF4-FFF2-40B4-BE49-F238E27FC236}">
                <a16:creationId xmlns:a16="http://schemas.microsoft.com/office/drawing/2014/main" id="{23DEB140-1822-418C-A7F9-4F4CE3B669A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7719EF4-E022-4F5A-AA5F-3B2972F5FDC1}"/>
              </a:ext>
            </a:extLst>
          </p:cNvPr>
          <p:cNvSpPr>
            <a:spLocks noGrp="1"/>
          </p:cNvSpPr>
          <p:nvPr>
            <p:ph type="sldNum" sz="quarter" idx="12"/>
          </p:nvPr>
        </p:nvSpPr>
        <p:spPr/>
        <p:txBody>
          <a:bodyPr/>
          <a:lstStyle/>
          <a:p>
            <a:fld id="{8393A030-D700-4B79-AB8F-307DCAC5207F}" type="slidenum">
              <a:rPr lang="el-GR" smtClean="0"/>
              <a:t>‹#›</a:t>
            </a:fld>
            <a:endParaRPr lang="el-GR"/>
          </a:p>
        </p:txBody>
      </p:sp>
    </p:spTree>
    <p:extLst>
      <p:ext uri="{BB962C8B-B14F-4D97-AF65-F5344CB8AC3E}">
        <p14:creationId xmlns:p14="http://schemas.microsoft.com/office/powerpoint/2010/main" val="619369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0A3C6B-721F-46BA-A64A-6BED1B2749B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C072A2F-5F76-404E-B488-F3E4DF5950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C3CAB009-E673-4D74-A213-782AD11DBF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177271B-AAD3-4CF3-910B-1C07E0AEAB47}"/>
              </a:ext>
            </a:extLst>
          </p:cNvPr>
          <p:cNvSpPr>
            <a:spLocks noGrp="1"/>
          </p:cNvSpPr>
          <p:nvPr>
            <p:ph type="dt" sz="half" idx="10"/>
          </p:nvPr>
        </p:nvSpPr>
        <p:spPr/>
        <p:txBody>
          <a:bodyPr/>
          <a:lstStyle/>
          <a:p>
            <a:fld id="{158256C4-34DD-4386-8CE9-676740B41F57}" type="datetimeFigureOut">
              <a:rPr lang="el-GR" smtClean="0"/>
              <a:t>26/5/2022</a:t>
            </a:fld>
            <a:endParaRPr lang="el-GR"/>
          </a:p>
        </p:txBody>
      </p:sp>
      <p:sp>
        <p:nvSpPr>
          <p:cNvPr id="6" name="Θέση υποσέλιδου 5">
            <a:extLst>
              <a:ext uri="{FF2B5EF4-FFF2-40B4-BE49-F238E27FC236}">
                <a16:creationId xmlns:a16="http://schemas.microsoft.com/office/drawing/2014/main" id="{BBE38771-B804-4EF7-A5D4-3A05A59A8A8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D930114-F5A0-40A6-AAC1-18C295D4675B}"/>
              </a:ext>
            </a:extLst>
          </p:cNvPr>
          <p:cNvSpPr>
            <a:spLocks noGrp="1"/>
          </p:cNvSpPr>
          <p:nvPr>
            <p:ph type="sldNum" sz="quarter" idx="12"/>
          </p:nvPr>
        </p:nvSpPr>
        <p:spPr/>
        <p:txBody>
          <a:bodyPr/>
          <a:lstStyle/>
          <a:p>
            <a:fld id="{8393A030-D700-4B79-AB8F-307DCAC5207F}" type="slidenum">
              <a:rPr lang="el-GR" smtClean="0"/>
              <a:t>‹#›</a:t>
            </a:fld>
            <a:endParaRPr lang="el-GR"/>
          </a:p>
        </p:txBody>
      </p:sp>
    </p:spTree>
    <p:extLst>
      <p:ext uri="{BB962C8B-B14F-4D97-AF65-F5344CB8AC3E}">
        <p14:creationId xmlns:p14="http://schemas.microsoft.com/office/powerpoint/2010/main" val="2928197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0880611A-1849-4153-A938-8C0BC2AC6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2758085-81E7-4CED-8E75-A6F3394E3A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68C81EF-2EED-401F-8610-CFC6B9E2C7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8256C4-34DD-4386-8CE9-676740B41F57}" type="datetimeFigureOut">
              <a:rPr lang="el-GR" smtClean="0"/>
              <a:t>26/5/2022</a:t>
            </a:fld>
            <a:endParaRPr lang="el-GR"/>
          </a:p>
        </p:txBody>
      </p:sp>
      <p:sp>
        <p:nvSpPr>
          <p:cNvPr id="5" name="Θέση υποσέλιδου 4">
            <a:extLst>
              <a:ext uri="{FF2B5EF4-FFF2-40B4-BE49-F238E27FC236}">
                <a16:creationId xmlns:a16="http://schemas.microsoft.com/office/drawing/2014/main" id="{ADDAC411-FFE3-40FE-80E9-81909035C1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C4209D54-A3D7-4A79-AA84-88A4F6F244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93A030-D700-4B79-AB8F-307DCAC5207F}" type="slidenum">
              <a:rPr lang="el-GR" smtClean="0"/>
              <a:t>‹#›</a:t>
            </a:fld>
            <a:endParaRPr lang="el-GR"/>
          </a:p>
        </p:txBody>
      </p:sp>
    </p:spTree>
    <p:extLst>
      <p:ext uri="{BB962C8B-B14F-4D97-AF65-F5344CB8AC3E}">
        <p14:creationId xmlns:p14="http://schemas.microsoft.com/office/powerpoint/2010/main" val="3094973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boutlas@philosophy.uoa.g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7786D9F-3407-4391-A6FA-012F00A813D9}"/>
              </a:ext>
            </a:extLst>
          </p:cNvPr>
          <p:cNvSpPr txBox="1"/>
          <p:nvPr/>
        </p:nvSpPr>
        <p:spPr>
          <a:xfrm>
            <a:off x="1100380" y="2071281"/>
            <a:ext cx="10306373" cy="1652375"/>
          </a:xfrm>
          <a:prstGeom prst="rect">
            <a:avLst/>
          </a:prstGeom>
          <a:noFill/>
        </p:spPr>
        <p:txBody>
          <a:bodyPr wrap="square">
            <a:spAutoFit/>
          </a:bodyPr>
          <a:lstStyle/>
          <a:p>
            <a:pPr algn="ctr">
              <a:lnSpc>
                <a:spcPct val="115000"/>
              </a:lnSpc>
              <a:spcAft>
                <a:spcPts val="800"/>
              </a:spcAft>
            </a:pPr>
            <a:r>
              <a:rPr lang="el-GR" sz="2800" b="1"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ΗΘΙΚΗ ΤΟΥ ΠΟΛΕΜΟΥ</a:t>
            </a:r>
          </a:p>
          <a:p>
            <a:pPr algn="just">
              <a:lnSpc>
                <a:spcPct val="115000"/>
              </a:lnSpc>
              <a:spcAft>
                <a:spcPts val="800"/>
              </a:spcAft>
            </a:pPr>
            <a:r>
              <a:rPr lang="el-GR" sz="2800" b="1" i="1"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Όπλα μαζικής καταστροφής - Ηθικά ζητήματα της χρήσης </a:t>
            </a:r>
            <a:r>
              <a:rPr lang="el-GR" sz="2800" b="1" i="1" dirty="0" err="1">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drones</a:t>
            </a:r>
            <a:r>
              <a:rPr lang="el-GR" sz="2800" b="1" i="1"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για στρατιωτικούς σκοπούς</a:t>
            </a:r>
            <a:endParaRPr lang="el-GR" sz="2800"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659CF35B-C25F-4FC6-BC3E-B1544E3F45DF}"/>
              </a:ext>
            </a:extLst>
          </p:cNvPr>
          <p:cNvSpPr txBox="1"/>
          <p:nvPr/>
        </p:nvSpPr>
        <p:spPr>
          <a:xfrm>
            <a:off x="6093418" y="5467566"/>
            <a:ext cx="6098582" cy="830997"/>
          </a:xfrm>
          <a:prstGeom prst="rect">
            <a:avLst/>
          </a:prstGeom>
          <a:noFill/>
        </p:spPr>
        <p:txBody>
          <a:bodyPr wrap="square">
            <a:spAutoFit/>
          </a:bodyPr>
          <a:lstStyle/>
          <a:p>
            <a:r>
              <a:rPr lang="el-GR" sz="1600" dirty="0">
                <a:effectLst/>
                <a:latin typeface="Calibri" panose="020F0502020204030204" pitchFamily="34" charset="0"/>
                <a:ea typeface="Calibri" panose="020F0502020204030204" pitchFamily="34" charset="0"/>
                <a:cs typeface="Times New Roman" panose="02020603050405020304" pitchFamily="18" charset="0"/>
              </a:rPr>
              <a:t>Γεώργιος Μπούτλας, </a:t>
            </a:r>
            <a:r>
              <a:rPr lang="en-US" sz="1600" dirty="0">
                <a:effectLst/>
                <a:latin typeface="Calibri" panose="020F0502020204030204" pitchFamily="34" charset="0"/>
                <a:ea typeface="Calibri" panose="020F0502020204030204" pitchFamily="34" charset="0"/>
                <a:cs typeface="Times New Roman" panose="02020603050405020304" pitchFamily="18" charset="0"/>
              </a:rPr>
              <a:t>MD</a:t>
            </a:r>
            <a:r>
              <a:rPr lang="el-GR" sz="16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dirty="0">
                <a:effectLst/>
                <a:latin typeface="Calibri" panose="020F0502020204030204" pitchFamily="34" charset="0"/>
                <a:ea typeface="Calibri" panose="020F0502020204030204" pitchFamily="34" charset="0"/>
                <a:cs typeface="Times New Roman" panose="02020603050405020304" pitchFamily="18" charset="0"/>
              </a:rPr>
              <a:t>PhD</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600" dirty="0">
                <a:effectLst/>
                <a:latin typeface="Calibri" panose="020F0502020204030204" pitchFamily="34" charset="0"/>
                <a:ea typeface="Calibri" panose="020F0502020204030204" pitchFamily="34" charset="0"/>
                <a:cs typeface="Times New Roman" panose="02020603050405020304" pitchFamily="18" charset="0"/>
              </a:rPr>
              <a:t>Ερευνητής του Εργαστηρίου Εφαρμοσμένης Φιλοσοφίας του ΕΚΠΑ</a:t>
            </a:r>
          </a:p>
          <a:p>
            <a:r>
              <a:rPr lang="en-US" sz="1600" dirty="0">
                <a:effectLst/>
                <a:latin typeface="Calibri" panose="020F0502020204030204" pitchFamily="34" charset="0"/>
                <a:ea typeface="Calibri" panose="020F0502020204030204" pitchFamily="34" charset="0"/>
                <a:cs typeface="Times New Roman" panose="02020603050405020304" pitchFamily="18" charset="0"/>
              </a:rPr>
              <a:t>email: </a:t>
            </a:r>
            <a:r>
              <a:rPr lang="en-US" sz="16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gboutlas@philosophy.uoa.gr</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C0DAAAA8-EFA5-489A-8053-6DCB6F7194B4}"/>
              </a:ext>
            </a:extLst>
          </p:cNvPr>
          <p:cNvSpPr txBox="1"/>
          <p:nvPr/>
        </p:nvSpPr>
        <p:spPr>
          <a:xfrm>
            <a:off x="278969" y="422989"/>
            <a:ext cx="11608231" cy="523220"/>
          </a:xfrm>
          <a:prstGeom prst="rect">
            <a:avLst/>
          </a:prstGeom>
          <a:noFill/>
        </p:spPr>
        <p:txBody>
          <a:bodyPr wrap="square">
            <a:spAutoFit/>
          </a:bodyPr>
          <a:lstStyle/>
          <a:p>
            <a:pPr algn="l"/>
            <a:r>
              <a:rPr lang="el-GR" sz="2800" b="1" i="1" dirty="0">
                <a:solidFill>
                  <a:srgbClr val="555555"/>
                </a:solidFill>
                <a:effectLst/>
                <a:latin typeface="Book Antiqua" panose="02040602050305030304" pitchFamily="18" charset="0"/>
                <a:ea typeface="NSimSun" panose="02010609030101010101" pitchFamily="49" charset="-122"/>
              </a:rPr>
              <a:t>ΠΡΟΓΡΑΜΜΑ ΜΕΤΑΠΤΥΧΙΑΚΩΝ ΣΠΟΥΔΩΝ "ΦΙΛΟΣΟΦΙΑ"</a:t>
            </a:r>
          </a:p>
        </p:txBody>
      </p:sp>
    </p:spTree>
    <p:extLst>
      <p:ext uri="{BB962C8B-B14F-4D97-AF65-F5344CB8AC3E}">
        <p14:creationId xmlns:p14="http://schemas.microsoft.com/office/powerpoint/2010/main" val="2088104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1230F6-6E9B-48F2-9F91-D84E35BEAAAD}"/>
              </a:ext>
            </a:extLst>
          </p:cNvPr>
          <p:cNvSpPr txBox="1"/>
          <p:nvPr/>
        </p:nvSpPr>
        <p:spPr>
          <a:xfrm>
            <a:off x="134319" y="0"/>
            <a:ext cx="12057681" cy="7109639"/>
          </a:xfrm>
          <a:prstGeom prst="rect">
            <a:avLst/>
          </a:prstGeom>
          <a:noFill/>
        </p:spPr>
        <p:txBody>
          <a:bodyPr wrap="square">
            <a:spAutoFit/>
          </a:bodyPr>
          <a:lstStyle/>
          <a:p>
            <a:pPr algn="ctr"/>
            <a:r>
              <a:rPr lang="el-GR" sz="2400" b="1" dirty="0"/>
              <a:t>Τα  τρία υπό συζήτηση όπλα είναι ενδογενώς μη διακριτικά</a:t>
            </a:r>
          </a:p>
          <a:p>
            <a:pPr marL="342900" indent="-342900">
              <a:buFont typeface="Arial" panose="020B0604020202020204" pitchFamily="34" charset="0"/>
              <a:buChar char="•"/>
            </a:pPr>
            <a:r>
              <a:rPr lang="el-GR" sz="2400" dirty="0"/>
              <a:t> Η έννοια του ‘ενδογενώς’ δεν είναι ‘σκληρή’ – κάτι αναγκαίο και πάντοτε υπάρχον. </a:t>
            </a:r>
          </a:p>
          <a:p>
            <a:pPr marL="342900" indent="-342900">
              <a:buFont typeface="Arial" panose="020B0604020202020204" pitchFamily="34" charset="0"/>
              <a:buChar char="•"/>
            </a:pPr>
            <a:r>
              <a:rPr lang="el-GR" sz="2400" dirty="0"/>
              <a:t>Ο  ανθρώπινος παράγοντας μπορεί πάντα να επηρεάσει την ενδογενή μη διακριτικότητά τους και να βλάψουν περισσότερο τελικά πολεμιστές παρά αμάχους</a:t>
            </a:r>
          </a:p>
          <a:p>
            <a:pPr marL="342900" indent="-342900">
              <a:buFont typeface="Arial" panose="020B0604020202020204" pitchFamily="34" charset="0"/>
              <a:buChar char="•"/>
            </a:pPr>
            <a:r>
              <a:rPr lang="el-GR" sz="2400" dirty="0"/>
              <a:t>Τα  συμβατικά όπλα που είναι πάντοτε εν δυνάμει διακριτικά ακόμα και αν πολλές φορές γίνεται μια μη διακριτική χρήση τους. </a:t>
            </a:r>
          </a:p>
          <a:p>
            <a:pPr marL="342900" indent="-342900">
              <a:buFont typeface="Arial" panose="020B0604020202020204" pitchFamily="34" charset="0"/>
              <a:buChar char="•"/>
            </a:pPr>
            <a:r>
              <a:rPr lang="el-GR" sz="2400" dirty="0"/>
              <a:t>Ωστόσο, δεν είναι εύκολο ή μάλλον είναι εξαιρετικά δύσκολο και σπάνιο να χρησιμοποιηθούν διακριτικά. </a:t>
            </a:r>
          </a:p>
          <a:p>
            <a:pPr marL="342900" indent="-342900">
              <a:buFont typeface="Arial" panose="020B0604020202020204" pitchFamily="34" charset="0"/>
              <a:buChar char="•"/>
            </a:pPr>
            <a:r>
              <a:rPr lang="el-GR" sz="2400" dirty="0"/>
              <a:t>Το  σπάνιο και δύσκολο υπό τις συνθήκες του πολέμου πρέπει να θεωρείται ως μη δυνατόν. </a:t>
            </a:r>
          </a:p>
          <a:p>
            <a:pPr algn="ctr"/>
            <a:r>
              <a:rPr lang="el-GR" sz="2400" b="1" dirty="0"/>
              <a:t>Το  θέμα της πρόθεσης</a:t>
            </a:r>
          </a:p>
          <a:p>
            <a:pPr marL="342900" indent="-342900">
              <a:buFont typeface="Arial" panose="020B0604020202020204" pitchFamily="34" charset="0"/>
              <a:buChar char="•"/>
            </a:pPr>
            <a:r>
              <a:rPr lang="el-GR" sz="2400" dirty="0"/>
              <a:t>Θεωρία  του φυσικού δικαίου – </a:t>
            </a:r>
            <a:r>
              <a:rPr lang="el-GR" sz="2400" b="1" dirty="0"/>
              <a:t>αρχή του διπλού αποτελέσματος </a:t>
            </a:r>
            <a:r>
              <a:rPr lang="el-GR" sz="2400" dirty="0"/>
              <a:t>(</a:t>
            </a:r>
            <a:r>
              <a:rPr lang="el-GR" sz="2400" dirty="0" err="1"/>
              <a:t>Killing</a:t>
            </a:r>
            <a:r>
              <a:rPr lang="el-GR" sz="2400" dirty="0"/>
              <a:t> και </a:t>
            </a:r>
            <a:r>
              <a:rPr lang="el-GR" sz="2400" dirty="0" err="1"/>
              <a:t>letting</a:t>
            </a:r>
            <a:r>
              <a:rPr lang="el-GR" sz="2400" dirty="0"/>
              <a:t> </a:t>
            </a:r>
            <a:r>
              <a:rPr lang="el-GR" sz="2400" dirty="0" err="1"/>
              <a:t>die</a:t>
            </a:r>
            <a:r>
              <a:rPr lang="el-GR" sz="2400" dirty="0"/>
              <a:t>).</a:t>
            </a:r>
          </a:p>
          <a:p>
            <a:pPr marL="342900" indent="-342900">
              <a:buFont typeface="Arial" panose="020B0604020202020204" pitchFamily="34" charset="0"/>
              <a:buChar char="•"/>
            </a:pPr>
            <a:r>
              <a:rPr lang="el-GR" sz="2400" dirty="0"/>
              <a:t>Τα ΟΜΚ είναι από πρόθεση των κρατών κατόχων τους ενδογενώς μη διακριτικά για αποτρεπτικούς λόγους. </a:t>
            </a:r>
          </a:p>
          <a:p>
            <a:pPr marL="342900" indent="-342900">
              <a:buFont typeface="Arial" panose="020B0604020202020204" pitchFamily="34" charset="0"/>
              <a:buChar char="•"/>
            </a:pPr>
            <a:r>
              <a:rPr lang="el-GR" sz="2400" dirty="0"/>
              <a:t>Εάν  κάποιος έχει ΟΜΚ θα πρέπει να προτίθεται να τα χρησιμοποιήσει στο να πλήξει αμάχους διότι μόνο με αυτήν την πρόθεση η </a:t>
            </a:r>
            <a:r>
              <a:rPr lang="el-GR" sz="2400" dirty="0" err="1"/>
              <a:t>αποτρεπτικότητά</a:t>
            </a:r>
            <a:r>
              <a:rPr lang="el-GR" sz="2400" dirty="0"/>
              <a:t> τους καθίσταται αποτελεσματική. </a:t>
            </a:r>
          </a:p>
          <a:p>
            <a:pPr marL="342900" indent="-342900">
              <a:buFont typeface="Arial" panose="020B0604020202020204" pitchFamily="34" charset="0"/>
              <a:buChar char="•"/>
            </a:pPr>
            <a:r>
              <a:rPr lang="el-GR" sz="2400" dirty="0"/>
              <a:t>Η απειλή με ΟΜΚ είναι μια </a:t>
            </a:r>
            <a:r>
              <a:rPr lang="el-GR" sz="2400" b="1" dirty="0"/>
              <a:t>απειλή κατά αμάχων (</a:t>
            </a:r>
            <a:r>
              <a:rPr lang="el-GR" sz="2400" b="1" dirty="0" err="1"/>
              <a:t>countervalue</a:t>
            </a:r>
            <a:r>
              <a:rPr lang="el-GR" sz="2400" b="1" dirty="0"/>
              <a:t>)</a:t>
            </a:r>
            <a:r>
              <a:rPr lang="el-GR" sz="2400" dirty="0"/>
              <a:t> όχι </a:t>
            </a:r>
            <a:r>
              <a:rPr lang="el-GR" sz="2400" b="1" dirty="0"/>
              <a:t>κατά στρατιωτικών στόχων (</a:t>
            </a:r>
            <a:r>
              <a:rPr lang="el-GR" sz="2400" b="1" dirty="0" err="1"/>
              <a:t>counterforce</a:t>
            </a:r>
            <a:r>
              <a:rPr lang="el-GR" sz="2400" b="1" dirty="0"/>
              <a:t>). </a:t>
            </a:r>
          </a:p>
          <a:p>
            <a:pPr marL="342900" indent="-342900">
              <a:buFont typeface="Arial" panose="020B0604020202020204" pitchFamily="34" charset="0"/>
              <a:buChar char="•"/>
            </a:pPr>
            <a:endParaRPr lang="el-GR" sz="2400" dirty="0"/>
          </a:p>
        </p:txBody>
      </p:sp>
    </p:spTree>
    <p:extLst>
      <p:ext uri="{BB962C8B-B14F-4D97-AF65-F5344CB8AC3E}">
        <p14:creationId xmlns:p14="http://schemas.microsoft.com/office/powerpoint/2010/main" val="3769740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F0750E-7737-4AAD-B6A4-45F460DE9938}"/>
              </a:ext>
            </a:extLst>
          </p:cNvPr>
          <p:cNvSpPr txBox="1"/>
          <p:nvPr/>
        </p:nvSpPr>
        <p:spPr>
          <a:xfrm>
            <a:off x="0" y="0"/>
            <a:ext cx="12052515" cy="5962530"/>
          </a:xfrm>
          <a:prstGeom prst="rect">
            <a:avLst/>
          </a:prstGeom>
          <a:noFill/>
        </p:spPr>
        <p:txBody>
          <a:bodyPr wrap="square">
            <a:spAutoFit/>
          </a:bodyPr>
          <a:lstStyle/>
          <a:p>
            <a:pPr indent="180340" algn="ctr">
              <a:lnSpc>
                <a:spcPct val="114000"/>
              </a:lnSpc>
            </a:pPr>
            <a:r>
              <a:rPr lang="el-GR" sz="2400" b="1" dirty="0">
                <a:effectLst/>
                <a:latin typeface="Calibri" panose="020F0502020204030204" pitchFamily="34" charset="0"/>
                <a:ea typeface="Calibri" panose="020F0502020204030204" pitchFamily="34" charset="0"/>
                <a:cs typeface="Times New Roman" panose="02020603050405020304" pitchFamily="18" charset="0"/>
              </a:rPr>
              <a:t>Επιχείρημα υπέρ της συμπερίληψης  των τριών όπλων στην κατηγορία ΟΜΚ</a:t>
            </a:r>
          </a:p>
          <a:p>
            <a:pPr marL="342900" indent="-342900" algn="just">
              <a:lnSpc>
                <a:spcPct val="114000"/>
              </a:lnSpc>
              <a:buFont typeface="Arial" panose="020B0604020202020204" pitchFamily="34" charset="0"/>
              <a:buChar char="•"/>
            </a:pPr>
            <a:r>
              <a:rPr lang="el-GR" sz="2400" dirty="0">
                <a:effectLst/>
                <a:latin typeface="Calibri" panose="020F0502020204030204" pitchFamily="34" charset="0"/>
                <a:ea typeface="Calibri" panose="020F0502020204030204" pitchFamily="34" charset="0"/>
                <a:cs typeface="Times New Roman" panose="02020603050405020304" pitchFamily="18" charset="0"/>
              </a:rPr>
              <a:t>Τα  χημικά όπλα δύσκολα θα μπορούσαν να μπουν σε αυτήν την κατηγορία σύμφωνα  με την αρχή της αναλογικότητας, αλλά σύμφωνα  με την αρχή διάκρισης, μπορούν να τεθούν στην ίδια κατηγορία ως ΟΜΚ τα οποία ενδογενώς είναι μη διακριτικά. </a:t>
            </a:r>
          </a:p>
          <a:p>
            <a:pPr marL="342900" indent="-342900" algn="just">
              <a:lnSpc>
                <a:spcPct val="114000"/>
              </a:lnSpc>
              <a:buFont typeface="Arial" panose="020B0604020202020204" pitchFamily="34" charset="0"/>
              <a:buChar char="•"/>
            </a:pPr>
            <a:r>
              <a:rPr lang="el-GR" sz="2400" dirty="0">
                <a:effectLst/>
                <a:latin typeface="Calibri" panose="020F0502020204030204" pitchFamily="34" charset="0"/>
                <a:ea typeface="Calibri" panose="020F0502020204030204" pitchFamily="34" charset="0"/>
                <a:cs typeface="Times New Roman" panose="02020603050405020304" pitchFamily="18" charset="0"/>
              </a:rPr>
              <a:t>Τα χημικά όπλα είναι πολύ λιγότερο καταστροφικά από τα πυρηνικά αλλά είναι εξίσου μη διακριτικά. </a:t>
            </a:r>
          </a:p>
          <a:p>
            <a:pPr marL="342900" indent="-342900" algn="just">
              <a:lnSpc>
                <a:spcPct val="114000"/>
              </a:lnSpc>
              <a:buFont typeface="Arial" panose="020B0604020202020204" pitchFamily="34" charset="0"/>
              <a:buChar char="•"/>
            </a:pPr>
            <a:r>
              <a:rPr lang="el-GR" sz="2400" dirty="0">
                <a:effectLst/>
                <a:latin typeface="Calibri" panose="020F0502020204030204" pitchFamily="34" charset="0"/>
                <a:ea typeface="Calibri" panose="020F0502020204030204" pitchFamily="34" charset="0"/>
                <a:cs typeface="Times New Roman" panose="02020603050405020304" pitchFamily="18" charset="0"/>
              </a:rPr>
              <a:t>Η ιδιότητα της μη διάκρισης που θίγει μια από τις ηθικές αρχές του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jus in bello</a:t>
            </a:r>
            <a:r>
              <a:rPr lang="el-GR"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14000"/>
              </a:lnSpc>
              <a:buFont typeface="Arial" panose="020B0604020202020204" pitchFamily="34" charset="0"/>
              <a:buChar char="•"/>
            </a:pPr>
            <a:r>
              <a:rPr lang="el-GR"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Lee</a:t>
            </a:r>
            <a:r>
              <a:rPr lang="el-GR" sz="2400" b="1" dirty="0">
                <a:effectLst/>
                <a:latin typeface="Calibri" panose="020F0502020204030204" pitchFamily="34" charset="0"/>
                <a:ea typeface="Calibri" panose="020F0502020204030204" pitchFamily="34" charset="0"/>
                <a:cs typeface="Times New Roman" panose="02020603050405020304" pitchFamily="18" charset="0"/>
              </a:rPr>
              <a:t>:</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l-GR" sz="2400" dirty="0">
                <a:effectLst/>
                <a:latin typeface="Calibri" panose="020F0502020204030204" pitchFamily="34" charset="0"/>
                <a:ea typeface="Calibri" panose="020F0502020204030204" pitchFamily="34" charset="0"/>
                <a:cs typeface="Times New Roman" panose="02020603050405020304" pitchFamily="18" charset="0"/>
              </a:rPr>
              <a:t>αυτό μας υποδεικνύει ότι ίσως </a:t>
            </a:r>
            <a:r>
              <a:rPr lang="el-GR" sz="2400" b="1" dirty="0">
                <a:effectLst/>
                <a:latin typeface="Calibri" panose="020F0502020204030204" pitchFamily="34" charset="0"/>
                <a:ea typeface="Calibri" panose="020F0502020204030204" pitchFamily="34" charset="0"/>
                <a:cs typeface="Times New Roman" panose="02020603050405020304" pitchFamily="18" charset="0"/>
              </a:rPr>
              <a:t>αυτή η κατηγορία έχει εσφαλμένα ονομασθεί ως όπλα μαζικής καταστροφής</a:t>
            </a:r>
            <a:r>
              <a:rPr lang="el-GR"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14000"/>
              </a:lnSpc>
              <a:buFont typeface="Arial" panose="020B0604020202020204" pitchFamily="34" charset="0"/>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Panofsky</a:t>
            </a:r>
            <a:r>
              <a:rPr lang="el-GR" sz="2400" b="1" dirty="0">
                <a:effectLst/>
                <a:latin typeface="Calibri" panose="020F0502020204030204" pitchFamily="34" charset="0"/>
                <a:ea typeface="Calibri" panose="020F0502020204030204" pitchFamily="34" charset="0"/>
                <a:cs typeface="Times New Roman" panose="02020603050405020304" pitchFamily="18" charset="0"/>
              </a:rPr>
              <a:t>:</a:t>
            </a:r>
            <a:r>
              <a:rPr lang="el-GR" sz="2400" dirty="0">
                <a:effectLst/>
                <a:latin typeface="Calibri" panose="020F0502020204030204" pitchFamily="34" charset="0"/>
                <a:ea typeface="Calibri" panose="020F0502020204030204" pitchFamily="34" charset="0"/>
                <a:cs typeface="Times New Roman" panose="02020603050405020304" pitchFamily="18" charset="0"/>
              </a:rPr>
              <a:t> το «</a:t>
            </a:r>
            <a:r>
              <a:rPr lang="el-GR" sz="2400" b="1" dirty="0">
                <a:effectLst/>
                <a:latin typeface="Calibri" panose="020F0502020204030204" pitchFamily="34" charset="0"/>
                <a:ea typeface="Calibri" panose="020F0502020204030204" pitchFamily="34" charset="0"/>
                <a:cs typeface="Times New Roman" panose="02020603050405020304" pitchFamily="18" charset="0"/>
              </a:rPr>
              <a:t>όπλα αδιάκριτης καταστροφής» (ΟΑΚ</a:t>
            </a:r>
            <a:r>
              <a:rPr lang="el-GR" sz="2400" dirty="0">
                <a:effectLst/>
                <a:latin typeface="Calibri" panose="020F0502020204030204" pitchFamily="34" charset="0"/>
                <a:ea typeface="Calibri" panose="020F0502020204030204" pitchFamily="34" charset="0"/>
                <a:cs typeface="Times New Roman" panose="02020603050405020304" pitchFamily="18" charset="0"/>
              </a:rPr>
              <a:t>) θα ήταν μια πιο κατάλληλη ονομασία για την ομαδοποίηση των πυρηνικών, χημικών και βιολογικών όπλων. </a:t>
            </a:r>
          </a:p>
          <a:p>
            <a:pPr marL="342900" indent="-342900" algn="just">
              <a:lnSpc>
                <a:spcPct val="114000"/>
              </a:lnSpc>
              <a:buFont typeface="Arial" panose="020B0604020202020204" pitchFamily="34" charset="0"/>
              <a:buChar char="•"/>
            </a:pPr>
            <a:r>
              <a:rPr lang="el-GR" sz="2400" dirty="0">
                <a:effectLst/>
                <a:latin typeface="Calibri" panose="020F0502020204030204" pitchFamily="34" charset="0"/>
                <a:ea typeface="Calibri" panose="020F0502020204030204" pitchFamily="34" charset="0"/>
                <a:cs typeface="Times New Roman" panose="02020603050405020304" pitchFamily="18" charset="0"/>
              </a:rPr>
              <a:t>Τα  συγκεκριμένα όπλα έχουν </a:t>
            </a:r>
            <a:r>
              <a:rPr lang="el-GR" sz="2400" b="1" dirty="0">
                <a:effectLst/>
                <a:latin typeface="Calibri" panose="020F0502020204030204" pitchFamily="34" charset="0"/>
                <a:ea typeface="Calibri" panose="020F0502020204030204" pitchFamily="34" charset="0"/>
                <a:cs typeface="Times New Roman" panose="02020603050405020304" pitchFamily="18" charset="0"/>
              </a:rPr>
              <a:t>από κοινού την ιδιότητα της ενδογενούς μη διάκρισης</a:t>
            </a:r>
            <a:r>
              <a:rPr lang="el-GR" sz="2400" dirty="0">
                <a:effectLst/>
                <a:latin typeface="Calibri" panose="020F0502020204030204" pitchFamily="34" charset="0"/>
                <a:ea typeface="Calibri" panose="020F0502020204030204" pitchFamily="34" charset="0"/>
                <a:cs typeface="Times New Roman" panose="02020603050405020304" pitchFamily="18" charset="0"/>
              </a:rPr>
              <a:t>, το οποίο τους αποδίδει την </a:t>
            </a:r>
            <a:r>
              <a:rPr lang="el-GR" sz="2400" b="1" dirty="0">
                <a:effectLst/>
                <a:latin typeface="Calibri" panose="020F0502020204030204" pitchFamily="34" charset="0"/>
                <a:ea typeface="Calibri" panose="020F0502020204030204" pitchFamily="34" charset="0"/>
                <a:cs typeface="Times New Roman" panose="02020603050405020304" pitchFamily="18" charset="0"/>
              </a:rPr>
              <a:t>ηθική ιδιαιτερότητα </a:t>
            </a:r>
            <a:r>
              <a:rPr lang="el-GR" sz="2400" dirty="0">
                <a:effectLst/>
                <a:latin typeface="Calibri" panose="020F0502020204030204" pitchFamily="34" charset="0"/>
                <a:ea typeface="Calibri" panose="020F0502020204030204" pitchFamily="34" charset="0"/>
                <a:cs typeface="Times New Roman" panose="02020603050405020304" pitchFamily="18" charset="0"/>
              </a:rPr>
              <a:t>που χρειάζεται η συμπερίληψή τους υπό τον ίδιο όρο, είτε ως </a:t>
            </a:r>
            <a:r>
              <a:rPr lang="el-GR" sz="2400" b="1" dirty="0">
                <a:effectLst/>
                <a:latin typeface="Calibri" panose="020F0502020204030204" pitchFamily="34" charset="0"/>
                <a:ea typeface="Calibri" panose="020F0502020204030204" pitchFamily="34" charset="0"/>
                <a:cs typeface="Times New Roman" panose="02020603050405020304" pitchFamily="18" charset="0"/>
              </a:rPr>
              <a:t>ΟΜΚ</a:t>
            </a:r>
            <a:r>
              <a:rPr lang="el-GR" sz="2400" dirty="0">
                <a:effectLst/>
                <a:latin typeface="Calibri" panose="020F0502020204030204" pitchFamily="34" charset="0"/>
                <a:ea typeface="Calibri" panose="020F0502020204030204" pitchFamily="34" charset="0"/>
                <a:cs typeface="Times New Roman" panose="02020603050405020304" pitchFamily="18" charset="0"/>
              </a:rPr>
              <a:t> είτε ως </a:t>
            </a:r>
            <a:r>
              <a:rPr lang="el-GR" sz="2400" b="1" dirty="0">
                <a:effectLst/>
                <a:latin typeface="Calibri" panose="020F0502020204030204" pitchFamily="34" charset="0"/>
                <a:ea typeface="Calibri" panose="020F0502020204030204" pitchFamily="34" charset="0"/>
                <a:cs typeface="Times New Roman" panose="02020603050405020304" pitchFamily="18" charset="0"/>
              </a:rPr>
              <a:t>ΟΑΚ</a:t>
            </a:r>
            <a:r>
              <a:rPr lang="el-GR" sz="24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097876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0133201-592C-4989-BD55-C07FB0100C65}"/>
              </a:ext>
            </a:extLst>
          </p:cNvPr>
          <p:cNvSpPr txBox="1"/>
          <p:nvPr/>
        </p:nvSpPr>
        <p:spPr>
          <a:xfrm>
            <a:off x="309966" y="214028"/>
            <a:ext cx="11882034" cy="6383542"/>
          </a:xfrm>
          <a:prstGeom prst="rect">
            <a:avLst/>
          </a:prstGeom>
          <a:noFill/>
        </p:spPr>
        <p:txBody>
          <a:bodyPr wrap="square">
            <a:spAutoFit/>
          </a:bodyPr>
          <a:lstStyle/>
          <a:p>
            <a:pPr marL="342900" indent="-342900">
              <a:lnSpc>
                <a:spcPct val="114000"/>
              </a:lnSpc>
              <a:buFont typeface="Arial" panose="020B0604020202020204" pitchFamily="34" charset="0"/>
              <a:buChar char="•"/>
            </a:pPr>
            <a:r>
              <a:rPr lang="el-GR" sz="2400" dirty="0"/>
              <a:t>Χαρακτηριστικό  των ΟΜΚ είναι η δυνατότητά τους να τρομοκρατούν. </a:t>
            </a:r>
          </a:p>
          <a:p>
            <a:pPr marL="342900" indent="-342900">
              <a:lnSpc>
                <a:spcPct val="114000"/>
              </a:lnSpc>
              <a:buFont typeface="Arial" panose="020B0604020202020204" pitchFamily="34" charset="0"/>
              <a:buChar char="•"/>
            </a:pPr>
            <a:r>
              <a:rPr lang="el-GR" sz="2400" dirty="0"/>
              <a:t>Ο  </a:t>
            </a:r>
            <a:r>
              <a:rPr lang="el-GR" sz="2400" b="1" dirty="0"/>
              <a:t>ακραίος τρόμος </a:t>
            </a:r>
            <a:r>
              <a:rPr lang="el-GR" sz="2400" dirty="0"/>
              <a:t>είναι η κύρια δύναμή τους κατά των αμάχων που μέσω αυτού πιέζουν την κυβέρνησή τους να σταματήσει τον πόλεμο. </a:t>
            </a:r>
          </a:p>
          <a:p>
            <a:pPr marL="342900" indent="-342900">
              <a:lnSpc>
                <a:spcPct val="114000"/>
              </a:lnSpc>
              <a:buFont typeface="Arial" panose="020B0604020202020204" pitchFamily="34" charset="0"/>
              <a:buChar char="•"/>
            </a:pPr>
            <a:r>
              <a:rPr lang="el-GR" sz="2400" dirty="0"/>
              <a:t>Όπλα  που </a:t>
            </a:r>
            <a:r>
              <a:rPr lang="el-GR" sz="2400" dirty="0" err="1"/>
              <a:t>ενδογενώςπροκαλούν</a:t>
            </a:r>
            <a:r>
              <a:rPr lang="el-GR" sz="2400" dirty="0"/>
              <a:t> τρόμο. </a:t>
            </a:r>
          </a:p>
          <a:p>
            <a:pPr marL="342900" indent="-342900">
              <a:lnSpc>
                <a:spcPct val="114000"/>
              </a:lnSpc>
              <a:buFont typeface="Arial" panose="020B0604020202020204" pitchFamily="34" charset="0"/>
              <a:buChar char="•"/>
            </a:pPr>
            <a:r>
              <a:rPr lang="el-GR" sz="2400" dirty="0"/>
              <a:t>Όχι μόνο το γεγονός ότι σκοτώνουν αμάχους αλλά και ο τρόπος που σκοτώνουν </a:t>
            </a:r>
          </a:p>
          <a:p>
            <a:pPr marL="342900" indent="-342900">
              <a:lnSpc>
                <a:spcPct val="114000"/>
              </a:lnSpc>
              <a:buFont typeface="Arial" panose="020B0604020202020204" pitchFamily="34" charset="0"/>
              <a:buChar char="•"/>
            </a:pPr>
            <a:r>
              <a:rPr lang="el-GR" sz="2400" dirty="0"/>
              <a:t>Τα θύματα, όσα δεν προσβάλλονται άμεσα, θα ζουν στον τρόμο από την πιθανότητα ενός επερχόμενου θανάτου ή σοβαρής ασθένειας και ίσως και γενετικής επιβάρυνσης των επόμενων γενεών. </a:t>
            </a:r>
          </a:p>
          <a:p>
            <a:pPr marL="342900" indent="-342900">
              <a:lnSpc>
                <a:spcPct val="114000"/>
              </a:lnSpc>
              <a:buFont typeface="Arial" panose="020B0604020202020204" pitchFamily="34" charset="0"/>
              <a:buChar char="•"/>
            </a:pPr>
            <a:r>
              <a:rPr lang="el-GR" sz="2400" dirty="0"/>
              <a:t>Θα μπορούσαμε να αξιολογήσουμε ηθικά τα όπλα αυτά με μόνο το γεγονός του τρόμου που προκαλούν; </a:t>
            </a:r>
          </a:p>
          <a:p>
            <a:pPr marL="342900" indent="-342900">
              <a:lnSpc>
                <a:spcPct val="114000"/>
              </a:lnSpc>
              <a:buFont typeface="Arial" panose="020B0604020202020204" pitchFamily="34" charset="0"/>
              <a:buChar char="•"/>
            </a:pPr>
            <a:r>
              <a:rPr lang="el-GR" sz="2400" dirty="0"/>
              <a:t>Πολλές  μορφές  τουλάχιστον των χημικών και βιολογικών όπλων δεν είναι θανατηφόρα και αυτό δημιουργεί ένα ερώτημα για την κατάταξή τους σε αυτήν την κατηγορία. </a:t>
            </a:r>
          </a:p>
          <a:p>
            <a:pPr marL="342900" indent="-342900">
              <a:lnSpc>
                <a:spcPct val="114000"/>
              </a:lnSpc>
              <a:buFont typeface="Arial" panose="020B0604020202020204" pitchFamily="34" charset="0"/>
              <a:buChar char="•"/>
            </a:pPr>
            <a:r>
              <a:rPr lang="el-GR" sz="2400" dirty="0"/>
              <a:t>Η  διάκριση μεταξύ θανατηφόρων και μη θανατηφόρων ΟΜΚ είναι δύσκολο να γίνει. </a:t>
            </a:r>
          </a:p>
          <a:p>
            <a:pPr marL="342900" indent="-342900">
              <a:lnSpc>
                <a:spcPct val="114000"/>
              </a:lnSpc>
              <a:buFont typeface="Arial" panose="020B0604020202020204" pitchFamily="34" charset="0"/>
              <a:buChar char="•"/>
            </a:pPr>
            <a:r>
              <a:rPr lang="el-GR" sz="2400" dirty="0"/>
              <a:t>και άλλες κατηγορίες όπλων είναι δυνατόν να μπουν σε αυτήν την κατηγορία, όπως οι νάρκες, οι </a:t>
            </a:r>
            <a:r>
              <a:rPr lang="el-GR" sz="2400" dirty="0" err="1"/>
              <a:t>cluster</a:t>
            </a:r>
            <a:r>
              <a:rPr lang="el-GR" sz="2400" dirty="0"/>
              <a:t> </a:t>
            </a:r>
            <a:r>
              <a:rPr lang="el-GR" sz="2400" dirty="0" err="1"/>
              <a:t>bombs</a:t>
            </a:r>
            <a:r>
              <a:rPr lang="el-GR" sz="2400" dirty="0"/>
              <a:t>, και οι ραδιενεργές βόμβες.</a:t>
            </a:r>
          </a:p>
        </p:txBody>
      </p:sp>
    </p:spTree>
    <p:extLst>
      <p:ext uri="{BB962C8B-B14F-4D97-AF65-F5344CB8AC3E}">
        <p14:creationId xmlns:p14="http://schemas.microsoft.com/office/powerpoint/2010/main" val="3221070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C80D7A-EBDE-42E7-9144-36F0EE14A9D0}"/>
              </a:ext>
            </a:extLst>
          </p:cNvPr>
          <p:cNvSpPr txBox="1"/>
          <p:nvPr/>
        </p:nvSpPr>
        <p:spPr>
          <a:xfrm>
            <a:off x="253139" y="0"/>
            <a:ext cx="11685722" cy="6740307"/>
          </a:xfrm>
          <a:prstGeom prst="rect">
            <a:avLst/>
          </a:prstGeom>
          <a:noFill/>
        </p:spPr>
        <p:txBody>
          <a:bodyPr wrap="square">
            <a:spAutoFit/>
          </a:bodyPr>
          <a:lstStyle/>
          <a:p>
            <a:pPr marL="285750" indent="-285750">
              <a:buFont typeface="Arial" panose="020B0604020202020204" pitchFamily="34" charset="0"/>
              <a:buChar char="•"/>
            </a:pPr>
            <a:r>
              <a:rPr lang="el-GR" sz="2400" b="1" dirty="0"/>
              <a:t>Η </a:t>
            </a:r>
            <a:r>
              <a:rPr lang="el-GR" sz="2400" b="1" dirty="0" err="1"/>
              <a:t>αποτρεπτικότητα</a:t>
            </a:r>
            <a:r>
              <a:rPr lang="el-GR" sz="2400" b="1" dirty="0"/>
              <a:t> </a:t>
            </a:r>
            <a:r>
              <a:rPr lang="el-GR" sz="2400" dirty="0"/>
              <a:t>βασίζεται  στη </a:t>
            </a:r>
            <a:r>
              <a:rPr lang="el-GR" sz="2400" b="1" dirty="0"/>
              <a:t>βέβαιη καταστροφικότητα </a:t>
            </a:r>
            <a:r>
              <a:rPr lang="el-GR" sz="2400" dirty="0"/>
              <a:t>-θα μπορούσαμε να τα αποκαλέσουμε και </a:t>
            </a:r>
            <a:r>
              <a:rPr lang="el-GR" sz="2400" b="1" dirty="0"/>
              <a:t>όπλα βέβαιης καταστροφικότητας (ΟΒΚ)</a:t>
            </a:r>
            <a:r>
              <a:rPr lang="el-GR" sz="2400" dirty="0"/>
              <a:t>.</a:t>
            </a:r>
          </a:p>
          <a:p>
            <a:pPr marL="285750" indent="-285750">
              <a:buFont typeface="Arial" panose="020B0604020202020204" pitchFamily="34" charset="0"/>
              <a:buChar char="•"/>
            </a:pPr>
            <a:r>
              <a:rPr lang="el-GR" sz="2400" dirty="0"/>
              <a:t> Ένα κράτος με μια μεσαία πυρηνική ισχύ μπορεί να καταστρέψει ολοσχερώς ένα άλλο κράτος</a:t>
            </a:r>
          </a:p>
          <a:p>
            <a:pPr marL="285750" indent="-285750">
              <a:buFont typeface="Arial" panose="020B0604020202020204" pitchFamily="34" charset="0"/>
              <a:buChar char="•"/>
            </a:pPr>
            <a:r>
              <a:rPr lang="el-GR" sz="2400" dirty="0"/>
              <a:t>«Πυρηνικές δυνάμεις δευτέρου-χτυπήματος» (</a:t>
            </a:r>
            <a:r>
              <a:rPr lang="el-GR" sz="2400" dirty="0" err="1"/>
              <a:t>second-strike</a:t>
            </a:r>
            <a:r>
              <a:rPr lang="el-GR" sz="2400" dirty="0"/>
              <a:t> </a:t>
            </a:r>
            <a:r>
              <a:rPr lang="el-GR" sz="2400" dirty="0" err="1"/>
              <a:t>nuclear</a:t>
            </a:r>
            <a:r>
              <a:rPr lang="el-GR" sz="2400" dirty="0"/>
              <a:t> </a:t>
            </a:r>
            <a:r>
              <a:rPr lang="el-GR" sz="2400" dirty="0" err="1"/>
              <a:t>forces</a:t>
            </a:r>
            <a:r>
              <a:rPr lang="el-GR" sz="2400" dirty="0"/>
              <a:t>). </a:t>
            </a:r>
          </a:p>
          <a:p>
            <a:pPr marL="285750" indent="-285750">
              <a:buFont typeface="Arial" panose="020B0604020202020204" pitchFamily="34" charset="0"/>
              <a:buChar char="•"/>
            </a:pPr>
            <a:r>
              <a:rPr lang="el-GR" sz="2400" dirty="0"/>
              <a:t>Όταν δύο δυνάμεις έχουν μια </a:t>
            </a:r>
            <a:r>
              <a:rPr lang="el-GR" sz="2400" b="1" dirty="0"/>
              <a:t>βέβαιη καταστροφικότητα (ΒΚ) </a:t>
            </a:r>
            <a:r>
              <a:rPr lang="el-GR" sz="2400" dirty="0"/>
              <a:t>έχουν μια σχέση </a:t>
            </a:r>
            <a:r>
              <a:rPr lang="el-GR" sz="2400" b="1" dirty="0"/>
              <a:t>αμοιβαίας βέβαιης καταστροφικότητας (ΑΒΚ). </a:t>
            </a:r>
            <a:endParaRPr lang="el-GR" sz="2400" dirty="0"/>
          </a:p>
          <a:p>
            <a:pPr marL="285750" indent="-285750">
              <a:buFont typeface="Arial" panose="020B0604020202020204" pitchFamily="34" charset="0"/>
              <a:buChar char="•"/>
            </a:pPr>
            <a:r>
              <a:rPr lang="el-GR" sz="2400" dirty="0"/>
              <a:t>Τα πυρηνικά είναι σίγουρα όπλα ΒΚ  λόγω της υψηλής καταστροφικότητας. </a:t>
            </a:r>
          </a:p>
          <a:p>
            <a:pPr marL="285750" indent="-285750">
              <a:buFont typeface="Arial" panose="020B0604020202020204" pitchFamily="34" charset="0"/>
              <a:buChar char="•"/>
            </a:pPr>
            <a:r>
              <a:rPr lang="el-GR" sz="2400" dirty="0"/>
              <a:t>Αυτό εξαιρεί τα χημικά αλλά όχι σίγουρα τα βιολογικά </a:t>
            </a:r>
          </a:p>
          <a:p>
            <a:pPr marL="285750" indent="-285750">
              <a:buFont typeface="Arial" panose="020B0604020202020204" pitchFamily="34" charset="0"/>
              <a:buChar char="•"/>
            </a:pPr>
            <a:r>
              <a:rPr lang="el-GR" sz="2400" dirty="0"/>
              <a:t>Τα  βιολογικά όπλα μπορεί να δημιουργήσουν μια σχέση ΑΒΚ πολλοί τα χαρακτηρίζουν ως τα </a:t>
            </a:r>
            <a:r>
              <a:rPr lang="el-GR" sz="2400" b="1" dirty="0"/>
              <a:t>πυρηνικά όπλα των φτωχών</a:t>
            </a:r>
            <a:r>
              <a:rPr lang="el-GR" sz="2400" dirty="0"/>
              <a:t>. </a:t>
            </a:r>
          </a:p>
          <a:p>
            <a:pPr marL="342900" indent="-342900">
              <a:buFont typeface="Arial" panose="020B0604020202020204" pitchFamily="34" charset="0"/>
              <a:buChar char="•"/>
            </a:pPr>
            <a:r>
              <a:rPr lang="el-GR" sz="2400" dirty="0"/>
              <a:t>Η  </a:t>
            </a:r>
            <a:r>
              <a:rPr lang="el-GR" sz="2400" dirty="0" err="1"/>
              <a:t>αποτρεπτικότητα</a:t>
            </a:r>
            <a:r>
              <a:rPr lang="el-GR" sz="2400" dirty="0"/>
              <a:t> σε συνδυασμό με μια σχέση ΑΒΚ δημιουργούν μια σταθεροποίηση των σχέσεων μεταξύ κρατών που πριν την απόκτηση αυτών των όπλων ήταν εξαιρετικά ασταθής. </a:t>
            </a:r>
          </a:p>
          <a:p>
            <a:pPr marL="342900" indent="-342900">
              <a:buFont typeface="Arial" panose="020B0604020202020204" pitchFamily="34" charset="0"/>
              <a:buChar char="•"/>
            </a:pPr>
            <a:r>
              <a:rPr lang="el-GR" sz="2400" dirty="0"/>
              <a:t>Ηθικό  δίλημμα: όταν ο αντίπαλος κάποιου κράτους έχει μια ικανότητα ΒΚ η κατοχή ΟΑΚ απαραίτητα το κράτος αυτό θα πρέπει να αποκτήσει και δική του ΒΚ. Αυτό είναι ηθικά επιτρεπτό (με τους όρους του  </a:t>
            </a:r>
            <a:r>
              <a:rPr lang="el-GR" sz="2400" dirty="0" err="1"/>
              <a:t>jus</a:t>
            </a:r>
            <a:r>
              <a:rPr lang="el-GR" sz="2400" dirty="0"/>
              <a:t> ad bellum) και ηθικά ανεπίτρεπτο (με τους όρους του </a:t>
            </a:r>
            <a:r>
              <a:rPr lang="el-GR" sz="2400" dirty="0" err="1"/>
              <a:t>jus</a:t>
            </a:r>
            <a:r>
              <a:rPr lang="el-GR" sz="2400" dirty="0"/>
              <a:t> in </a:t>
            </a:r>
            <a:r>
              <a:rPr lang="el-GR" sz="2400" dirty="0" err="1"/>
              <a:t>bello</a:t>
            </a:r>
            <a:r>
              <a:rPr lang="el-GR" sz="2400" dirty="0"/>
              <a:t> δεδομένης της υπαγωγής τους στην κατηγορίας ΟΑΚ). </a:t>
            </a:r>
          </a:p>
        </p:txBody>
      </p:sp>
    </p:spTree>
    <p:extLst>
      <p:ext uri="{BB962C8B-B14F-4D97-AF65-F5344CB8AC3E}">
        <p14:creationId xmlns:p14="http://schemas.microsoft.com/office/powerpoint/2010/main" val="696391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DFE1767-5C5D-4EDE-AE5B-A56BCEE4D339}"/>
              </a:ext>
            </a:extLst>
          </p:cNvPr>
          <p:cNvSpPr txBox="1"/>
          <p:nvPr/>
        </p:nvSpPr>
        <p:spPr>
          <a:xfrm>
            <a:off x="0" y="-247978"/>
            <a:ext cx="12192000" cy="7237046"/>
          </a:xfrm>
          <a:prstGeom prst="rect">
            <a:avLst/>
          </a:prstGeom>
          <a:noFill/>
        </p:spPr>
        <p:txBody>
          <a:bodyPr wrap="square">
            <a:spAutoFit/>
          </a:bodyPr>
          <a:lstStyle/>
          <a:p>
            <a:pPr algn="ctr">
              <a:lnSpc>
                <a:spcPct val="150000"/>
              </a:lnSpc>
            </a:pPr>
            <a:r>
              <a:rPr lang="en-US" sz="2400" dirty="0"/>
              <a:t>JOHN C. FORD </a:t>
            </a:r>
            <a:r>
              <a:rPr lang="el-GR" sz="2400" dirty="0"/>
              <a:t> </a:t>
            </a:r>
            <a:r>
              <a:rPr lang="en-US" sz="2400" dirty="0"/>
              <a:t>«THE MORALITY OF OBLITERATION BOMBING» </a:t>
            </a:r>
            <a:endParaRPr lang="el-GR" sz="2400" dirty="0"/>
          </a:p>
          <a:p>
            <a:pPr algn="just">
              <a:lnSpc>
                <a:spcPct val="150000"/>
              </a:lnSpc>
            </a:pPr>
            <a:r>
              <a:rPr lang="el-GR" sz="2400" dirty="0"/>
              <a:t>Η κριτική γίνεται από τη σκοπιά του φυσικού δικαίου στο πλαίσιο της χριστιανικής Καθολικής ηθικής αλλά με αμιγώς φιλοσοφική κριτική εμπλουτισμένη βέβαια από πολλά πραγματολογικά στοιχεία</a:t>
            </a:r>
          </a:p>
          <a:p>
            <a:pPr algn="just">
              <a:lnSpc>
                <a:spcPct val="150000"/>
              </a:lnSpc>
            </a:pPr>
            <a:r>
              <a:rPr lang="el-GR" sz="2400" b="1" dirty="0"/>
              <a:t>Εξαλειπτικός  βομβαρδισμός (ΕΒ</a:t>
            </a:r>
            <a:r>
              <a:rPr lang="el-GR" sz="2400" dirty="0"/>
              <a:t>) : «Ο ΕΒ είναι ο στρατηγικός βομβαρδισμός με εμπρηστικές βόμβες και βόμβες έκρηξης, κατοικημένων βιομηχανικών πόλεων όπου ο στόχος δεν είναι αποκλειστικά ένα εργοστάσιο, μια γέφυρα, ή κάποιο παρόμοιο αντικείμενο αλλά μια ευρεία περιοχή της πόλης που αποτελεί το ένα τρίτο ή τα δύο τρίτα της κατοικημένης περιοχής και περιλαμβάνει εκ του σχεδιασμού του τις κατοικημένες συνοικίες των εργαζομένων και των οικογενειών τους». </a:t>
            </a:r>
          </a:p>
          <a:p>
            <a:pPr algn="just">
              <a:lnSpc>
                <a:spcPct val="150000"/>
              </a:lnSpc>
            </a:pPr>
            <a:r>
              <a:rPr lang="el-GR" sz="2400" dirty="0"/>
              <a:t>1) Απολαμβάνει η πλειοψηφία των πολιτών ενός μοντέρνου κράτους των δικαιωμάτων του φυσικού δικαίου της προστασίας τους από μια βίαιη καταστολή;</a:t>
            </a:r>
          </a:p>
          <a:p>
            <a:pPr algn="just">
              <a:lnSpc>
                <a:spcPct val="150000"/>
              </a:lnSpc>
            </a:pPr>
            <a:r>
              <a:rPr lang="el-GR" sz="2400" dirty="0"/>
              <a:t>2) Περιλαμβάνει ο ΕΒ αναγκαία μια παραβίαση των δικαιωμάτων των αθώων πολιτών; </a:t>
            </a:r>
          </a:p>
        </p:txBody>
      </p:sp>
    </p:spTree>
    <p:extLst>
      <p:ext uri="{BB962C8B-B14F-4D97-AF65-F5344CB8AC3E}">
        <p14:creationId xmlns:p14="http://schemas.microsoft.com/office/powerpoint/2010/main" val="1358034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E470CD-8950-4BA6-823F-25285365A871}"/>
              </a:ext>
            </a:extLst>
          </p:cNvPr>
          <p:cNvSpPr txBox="1"/>
          <p:nvPr/>
        </p:nvSpPr>
        <p:spPr>
          <a:xfrm>
            <a:off x="0" y="0"/>
            <a:ext cx="11882034" cy="6740307"/>
          </a:xfrm>
          <a:prstGeom prst="rect">
            <a:avLst/>
          </a:prstGeom>
          <a:noFill/>
        </p:spPr>
        <p:txBody>
          <a:bodyPr wrap="square">
            <a:spAutoFit/>
          </a:bodyPr>
          <a:lstStyle/>
          <a:p>
            <a:pPr marL="342900" indent="-342900">
              <a:buFont typeface="Arial" panose="020B0604020202020204" pitchFamily="34" charset="0"/>
              <a:buChar char="•"/>
            </a:pPr>
            <a:r>
              <a:rPr lang="el-GR" sz="2400" dirty="0"/>
              <a:t>Δύσκολη  ή καμιά φορά αδύνατη τη </a:t>
            </a:r>
            <a:r>
              <a:rPr lang="el-GR" sz="2400" b="1" dirty="0"/>
              <a:t>διάκριση μεταξύ μαχίμων και αθώων αμάχων </a:t>
            </a:r>
            <a:r>
              <a:rPr lang="el-GR" sz="2400" dirty="0"/>
              <a:t>στο περιβάλλον μιας βιομηχανικής πόλης που οι πολίτες συμμετέχουν με την εργασία τους στη διεξαγωγή του πολέμου. </a:t>
            </a:r>
          </a:p>
          <a:p>
            <a:pPr marL="342900" indent="-342900">
              <a:buFont typeface="Arial" panose="020B0604020202020204" pitchFamily="34" charset="0"/>
              <a:buChar char="•"/>
            </a:pPr>
            <a:r>
              <a:rPr lang="el-GR" sz="2400" dirty="0"/>
              <a:t>Δεν  είναι απαραίτητο να τραβήξουμε μια τέτοια διαχωριστική γραμμή </a:t>
            </a:r>
          </a:p>
          <a:p>
            <a:pPr marL="342900" indent="-342900">
              <a:buFont typeface="Arial" panose="020B0604020202020204" pitchFamily="34" charset="0"/>
              <a:buChar char="•"/>
            </a:pPr>
            <a:r>
              <a:rPr lang="el-GR" sz="2400" dirty="0"/>
              <a:t>Είναι αρκετό να δείξουμε ότι ένας μεγάλος αριθμός ανθρώπων μπορεί άνετα να χαρακτηριστεί ως μη μάχιμοι αθώοι πολίτες </a:t>
            </a:r>
          </a:p>
          <a:p>
            <a:pPr marL="342900" indent="-342900">
              <a:buFont typeface="Arial" panose="020B0604020202020204" pitchFamily="34" charset="0"/>
              <a:buChar char="•"/>
            </a:pPr>
            <a:r>
              <a:rPr lang="el-GR" sz="2400" dirty="0"/>
              <a:t>Η  απάντηση στο πρώτο ερώτημα εάν η πλειοψηφία των πολιτών ενός μοντέρνου κράτους απολαμβάνει των δικαιωμάτων του φυσικού δικαίου της προστασίας τους από μια βίαιη καταστολή, είναι καταφανώς καταφατική. </a:t>
            </a:r>
          </a:p>
          <a:p>
            <a:pPr marL="342900" indent="-342900">
              <a:buFont typeface="Arial" panose="020B0604020202020204" pitchFamily="34" charset="0"/>
              <a:buChar char="•"/>
            </a:pPr>
            <a:r>
              <a:rPr lang="el-GR" sz="2400" b="1" dirty="0"/>
              <a:t>Αρχή  του διπλού αποτελέσματος (</a:t>
            </a:r>
            <a:r>
              <a:rPr lang="el-GR" sz="2400" b="1" dirty="0" err="1"/>
              <a:t>double</a:t>
            </a:r>
            <a:r>
              <a:rPr lang="el-GR" sz="2400" b="1" dirty="0"/>
              <a:t> </a:t>
            </a:r>
            <a:r>
              <a:rPr lang="el-GR" sz="2400" b="1" dirty="0" err="1"/>
              <a:t>effect</a:t>
            </a:r>
            <a:r>
              <a:rPr lang="el-GR" sz="2400" b="1" dirty="0"/>
              <a:t>) </a:t>
            </a:r>
            <a:r>
              <a:rPr lang="el-GR" sz="2400" dirty="0"/>
              <a:t>: «ένα προβλεπόμενο κακό αποτέλεσμα μιας πράξης δεν είναι ηθικά κατακριτέα εφόσον 1) η πράξη η ίδια κατευθύνεται άμεσα προς κάποιο άλλο αποτέλεσμα 2) το κακό αποτέλεσμα δεν είναι επιθυμητό από μόνο του ή σαν μέσο για το άλλο αποτέλεσμα και 3) η επιτρεπτικότητα του κακού αποτελέσματος δικαιολογείται με την αναλογικότητά του. </a:t>
            </a:r>
          </a:p>
          <a:p>
            <a:pPr marL="342900" indent="-342900">
              <a:buFont typeface="Arial" panose="020B0604020202020204" pitchFamily="34" charset="0"/>
              <a:buChar char="•"/>
            </a:pPr>
            <a:r>
              <a:rPr lang="el-GR" sz="2400" dirty="0"/>
              <a:t>Έχουμε επομένως καλούς λόγους να πιστεύουμε ότι η de facto πρόθεση των στρατηγικών των αεροπορικών βομβαρδισμών δεν ήταν η ηθική της άμεσης και της έμμεσης πρόθεσης, και άρα είναι αφελές να φανταζόμαστε ότι καθησυχάζονται όσοι  τους διέταξαν και επέβλεψαν με την αρχή του διπλού αποτελέσματος. </a:t>
            </a:r>
          </a:p>
        </p:txBody>
      </p:sp>
    </p:spTree>
    <p:extLst>
      <p:ext uri="{BB962C8B-B14F-4D97-AF65-F5344CB8AC3E}">
        <p14:creationId xmlns:p14="http://schemas.microsoft.com/office/powerpoint/2010/main" val="3581949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140277-372D-4B47-8694-833244777C5C}"/>
              </a:ext>
            </a:extLst>
          </p:cNvPr>
          <p:cNvSpPr txBox="1"/>
          <p:nvPr/>
        </p:nvSpPr>
        <p:spPr>
          <a:xfrm>
            <a:off x="154983" y="111718"/>
            <a:ext cx="12192000" cy="6740307"/>
          </a:xfrm>
          <a:prstGeom prst="rect">
            <a:avLst/>
          </a:prstGeom>
          <a:noFill/>
        </p:spPr>
        <p:txBody>
          <a:bodyPr wrap="square">
            <a:spAutoFit/>
          </a:bodyPr>
          <a:lstStyle/>
          <a:p>
            <a:pPr algn="ctr"/>
            <a:r>
              <a:rPr lang="el-GR" sz="2400" b="1" dirty="0"/>
              <a:t>Ηθικά ζητήματα της χρήσης </a:t>
            </a:r>
            <a:r>
              <a:rPr lang="el-GR" sz="2400" b="1" dirty="0" err="1"/>
              <a:t>drones</a:t>
            </a:r>
            <a:endParaRPr lang="el-GR" sz="2400" b="1" dirty="0"/>
          </a:p>
          <a:p>
            <a:pPr marL="342900" indent="-342900">
              <a:buFont typeface="Arial" panose="020B0604020202020204" pitchFamily="34" charset="0"/>
              <a:buChar char="•"/>
            </a:pPr>
            <a:r>
              <a:rPr lang="el-GR" sz="2400" dirty="0"/>
              <a:t>Τα  </a:t>
            </a:r>
            <a:r>
              <a:rPr lang="el-GR" sz="2400" dirty="0" err="1"/>
              <a:t>drones</a:t>
            </a:r>
            <a:r>
              <a:rPr lang="el-GR" sz="2400" dirty="0"/>
              <a:t> ελάχιστα παραβιάζουν τις αρχές της αναλογικότητας και της διάκρισης.</a:t>
            </a:r>
          </a:p>
          <a:p>
            <a:pPr marL="342900" indent="-342900">
              <a:buFont typeface="Arial" panose="020B0604020202020204" pitchFamily="34" charset="0"/>
              <a:buChar char="•"/>
            </a:pPr>
            <a:r>
              <a:rPr lang="el-GR" sz="2400" dirty="0"/>
              <a:t> Ανακύπτουν  ωστόσο πιο πολύπλοκα ηθικά ζητήματα σχετικά με τη χρήση τους. </a:t>
            </a:r>
          </a:p>
          <a:p>
            <a:pPr marL="342900" indent="-342900">
              <a:buFont typeface="Arial" panose="020B0604020202020204" pitchFamily="34" charset="0"/>
              <a:buChar char="•"/>
            </a:pPr>
            <a:r>
              <a:rPr lang="el-GR" sz="2400" dirty="0"/>
              <a:t>Είναι  δυνατόν  να τους αποδώσουμε αυτουργία (</a:t>
            </a:r>
            <a:r>
              <a:rPr lang="el-GR" sz="2400" dirty="0" err="1"/>
              <a:t>agency</a:t>
            </a:r>
            <a:r>
              <a:rPr lang="el-GR" sz="2400" dirty="0"/>
              <a:t>) και άρα ηθική ευθύνη;  Και εάν όχι τότε ποιος έχει την ευθύνη ενός φονικού ρομπότ; </a:t>
            </a:r>
          </a:p>
          <a:p>
            <a:pPr marL="342900" indent="-342900">
              <a:buFont typeface="Arial" panose="020B0604020202020204" pitchFamily="34" charset="0"/>
              <a:buChar char="•"/>
            </a:pPr>
            <a:r>
              <a:rPr lang="el-GR" sz="2400" b="1" dirty="0" err="1"/>
              <a:t>Robert</a:t>
            </a:r>
            <a:r>
              <a:rPr lang="el-GR" sz="2400" b="1" dirty="0"/>
              <a:t> </a:t>
            </a:r>
            <a:r>
              <a:rPr lang="el-GR" sz="2400" b="1" dirty="0" err="1"/>
              <a:t>Sparrow</a:t>
            </a:r>
            <a:r>
              <a:rPr lang="el-GR" sz="2400" b="1" dirty="0"/>
              <a:t> </a:t>
            </a:r>
            <a:r>
              <a:rPr lang="el-GR" sz="2400" dirty="0"/>
              <a:t> “</a:t>
            </a:r>
            <a:r>
              <a:rPr lang="el-GR" sz="2400" dirty="0" err="1"/>
              <a:t>Killer</a:t>
            </a:r>
            <a:r>
              <a:rPr lang="el-GR" sz="2400" dirty="0"/>
              <a:t> </a:t>
            </a:r>
            <a:r>
              <a:rPr lang="el-GR" sz="2400" dirty="0" err="1"/>
              <a:t>Robots</a:t>
            </a:r>
            <a:r>
              <a:rPr lang="el-GR" sz="2400" dirty="0"/>
              <a:t>” Ποιόν όμως θα θεωρήσουμε υπεύθυνο για μια επίθεση που θα μπορούσε να χαρακτηριστεί έγκλημα πολέμου; τους κατασκευαστές και προγραμματιστές; Τον διοικητή που διέταξε τη χρήση τους; Την ίδια τη μηχανή;</a:t>
            </a:r>
          </a:p>
          <a:p>
            <a:pPr marL="342900" indent="-342900">
              <a:buFont typeface="Arial" panose="020B0604020202020204" pitchFamily="34" charset="0"/>
              <a:buChar char="•"/>
            </a:pPr>
            <a:r>
              <a:rPr lang="el-GR" sz="2400" dirty="0"/>
              <a:t> Κατά τον </a:t>
            </a:r>
            <a:r>
              <a:rPr lang="el-GR" sz="2400" dirty="0" err="1"/>
              <a:t>Sparrow</a:t>
            </a:r>
            <a:r>
              <a:rPr lang="el-GR" sz="2400" dirty="0"/>
              <a:t> κανείς δεν μπορεί να θεωρηθεί υπεύθυνος. Ωστόσο κατά το δίκαιο εν </a:t>
            </a:r>
            <a:r>
              <a:rPr lang="el-GR" sz="2400" dirty="0" err="1"/>
              <a:t>πολέμω</a:t>
            </a:r>
            <a:r>
              <a:rPr lang="el-GR" sz="2400" dirty="0"/>
              <a:t> (</a:t>
            </a:r>
            <a:r>
              <a:rPr lang="el-GR" sz="2400" dirty="0" err="1"/>
              <a:t>jus</a:t>
            </a:r>
            <a:r>
              <a:rPr lang="el-GR" sz="2400" dirty="0"/>
              <a:t> in bellum) σε ένα δίκαιο πόλεμο θα πρέπει κάποιος να είναι υπεύθυνος για μια πολεμική πράξη με συνέπεια θανάτους. Και επειδή αυτό δεν μπορεί να συμβεί στην περίπτωση των φονικών ρομπότ αυτό σημαίνει ότι η χρήση τους στον πόλεμο είναι ανήθικη. </a:t>
            </a:r>
          </a:p>
          <a:p>
            <a:pPr marL="342900" indent="-342900">
              <a:buFont typeface="Arial" panose="020B0604020202020204" pitchFamily="34" charset="0"/>
              <a:buChar char="•"/>
            </a:pPr>
            <a:r>
              <a:rPr lang="el-GR" sz="2400" dirty="0"/>
              <a:t>Από την άποψη του </a:t>
            </a:r>
            <a:r>
              <a:rPr lang="el-GR" sz="2400" dirty="0" err="1"/>
              <a:t>jus</a:t>
            </a:r>
            <a:r>
              <a:rPr lang="el-GR" sz="2400" dirty="0"/>
              <a:t> in </a:t>
            </a:r>
            <a:r>
              <a:rPr lang="el-GR" sz="2400" dirty="0" err="1"/>
              <a:t>bello</a:t>
            </a:r>
            <a:r>
              <a:rPr lang="el-GR" sz="2400" dirty="0"/>
              <a:t> κάθε αύξηση της </a:t>
            </a:r>
            <a:r>
              <a:rPr lang="el-GR" sz="2400" dirty="0" err="1"/>
              <a:t>φονικότητας</a:t>
            </a:r>
            <a:r>
              <a:rPr lang="el-GR" sz="2400" dirty="0"/>
              <a:t> της σύγκρουσης είναι άδικη στην έκταση που περισσότεροι άμαχοι σκοτώνονται σκόπιμα. </a:t>
            </a:r>
          </a:p>
          <a:p>
            <a:pPr marL="342900" indent="-342900">
              <a:buFont typeface="Arial" panose="020B0604020202020204" pitchFamily="34" charset="0"/>
              <a:buChar char="•"/>
            </a:pPr>
            <a:r>
              <a:rPr lang="el-GR" sz="2400" dirty="0"/>
              <a:t>Η τεχνολογία επιτρέπει ισχυρή διακριτική ικανότητα και έτσι θεωρητικά υπάρχει η δυνατότητα μεγαλύτερου επίπεδου διάκρισης και αναλογικότητας  σε σχέση με άλλα μέσα. </a:t>
            </a:r>
          </a:p>
          <a:p>
            <a:pPr marL="342900" indent="-342900">
              <a:buFont typeface="Arial" panose="020B0604020202020204" pitchFamily="34" charset="0"/>
              <a:buChar char="•"/>
            </a:pPr>
            <a:r>
              <a:rPr lang="el-GR" sz="2400" dirty="0"/>
              <a:t>Ο </a:t>
            </a:r>
            <a:r>
              <a:rPr lang="el-GR" sz="2400" dirty="0" err="1"/>
              <a:t>Daniel</a:t>
            </a:r>
            <a:r>
              <a:rPr lang="el-GR" sz="2400" dirty="0"/>
              <a:t> </a:t>
            </a:r>
            <a:r>
              <a:rPr lang="el-GR" sz="2400" dirty="0" err="1"/>
              <a:t>Dennett</a:t>
            </a:r>
            <a:r>
              <a:rPr lang="el-GR" sz="2400" dirty="0"/>
              <a:t> στην κλασσική του τοποθέτηση στο “</a:t>
            </a:r>
            <a:r>
              <a:rPr lang="el-GR" sz="2400" dirty="0" err="1"/>
              <a:t>When</a:t>
            </a:r>
            <a:r>
              <a:rPr lang="el-GR" sz="2400" dirty="0"/>
              <a:t> </a:t>
            </a:r>
            <a:r>
              <a:rPr lang="el-GR" sz="2400" dirty="0" err="1"/>
              <a:t>Hal</a:t>
            </a:r>
            <a:r>
              <a:rPr lang="el-GR" sz="2400" dirty="0"/>
              <a:t> </a:t>
            </a:r>
            <a:r>
              <a:rPr lang="el-GR" sz="2400" dirty="0" err="1"/>
              <a:t>Kills</a:t>
            </a:r>
            <a:r>
              <a:rPr lang="el-GR" sz="2400" dirty="0"/>
              <a:t>, </a:t>
            </a:r>
            <a:r>
              <a:rPr lang="el-GR" sz="2400" dirty="0" err="1"/>
              <a:t>Who’s</a:t>
            </a:r>
            <a:r>
              <a:rPr lang="el-GR" sz="2400" dirty="0"/>
              <a:t> </a:t>
            </a:r>
            <a:r>
              <a:rPr lang="el-GR" sz="2400" dirty="0" err="1"/>
              <a:t>to</a:t>
            </a:r>
            <a:r>
              <a:rPr lang="el-GR" sz="2400" dirty="0"/>
              <a:t> </a:t>
            </a:r>
            <a:r>
              <a:rPr lang="el-GR" sz="2400" dirty="0" err="1"/>
              <a:t>Blame</a:t>
            </a:r>
            <a:r>
              <a:rPr lang="el-GR" sz="2400" dirty="0"/>
              <a:t>?” ισχυρίζεται ότι είναι δυνατή η απόδοση ευθύνης για πράξεις στα όπλα ΤΝ.</a:t>
            </a:r>
          </a:p>
        </p:txBody>
      </p:sp>
    </p:spTree>
    <p:extLst>
      <p:ext uri="{BB962C8B-B14F-4D97-AF65-F5344CB8AC3E}">
        <p14:creationId xmlns:p14="http://schemas.microsoft.com/office/powerpoint/2010/main" val="1042823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9ACA2F-21BA-4FDE-8F33-AF8A51139AEB}"/>
              </a:ext>
            </a:extLst>
          </p:cNvPr>
          <p:cNvSpPr txBox="1"/>
          <p:nvPr/>
        </p:nvSpPr>
        <p:spPr>
          <a:xfrm>
            <a:off x="365051" y="573437"/>
            <a:ext cx="11461897" cy="5324535"/>
          </a:xfrm>
          <a:prstGeom prst="rect">
            <a:avLst/>
          </a:prstGeom>
          <a:noFill/>
        </p:spPr>
        <p:txBody>
          <a:bodyPr wrap="square">
            <a:spAutoFit/>
          </a:bodyPr>
          <a:lstStyle/>
          <a:p>
            <a:pPr algn="ctr"/>
            <a:r>
              <a:rPr lang="el-GR" sz="2000" b="1" dirty="0"/>
              <a:t>Βιβλιογραφία</a:t>
            </a:r>
          </a:p>
          <a:p>
            <a:r>
              <a:rPr lang="el-GR" sz="2000" dirty="0"/>
              <a:t>•	"</a:t>
            </a:r>
            <a:r>
              <a:rPr lang="en-US" sz="2000" dirty="0"/>
              <a:t>Convention on the Prohibition of the Development, Production and Stockpiling of Bacteriological (Biological) and Toxin Weapons and on their Destruction" (PDF). United Nations. United Nations Office for Disarmament Affairs (UNODA). April 10, 1972.</a:t>
            </a:r>
          </a:p>
          <a:p>
            <a:r>
              <a:rPr lang="en-US" sz="2000" dirty="0"/>
              <a:t>•	"Treaty banning nuclear weapons approved at UN: Supporters hail step towards nuclear free world as treaty is backed by 122 countries". The Guardian. 7 July Retrieved 9 August 2017.</a:t>
            </a:r>
          </a:p>
          <a:p>
            <a:r>
              <a:rPr lang="en-US" sz="2000" dirty="0"/>
              <a:t>•	Daniel Dennett, “When Hal Kills, Who’s to Blame? Computer Ethics,” in Hal’s Legacy: 2001’s Computer as Dream and Reality, ed. David G. Stork, 351-365, MIT Press, 1997.</a:t>
            </a:r>
          </a:p>
          <a:p>
            <a:r>
              <a:rPr lang="en-US" sz="2000" dirty="0"/>
              <a:t>•	</a:t>
            </a:r>
            <a:r>
              <a:rPr lang="en-US" sz="2000" dirty="0" err="1"/>
              <a:t>Enemark</a:t>
            </a:r>
            <a:r>
              <a:rPr lang="en-US" sz="2000" dirty="0"/>
              <a:t>, C., “Unmanned Drones and the Ethics of War”, in Routledge Handbook of Ethics of War: Just War Theory in the Twenty-first Century, F. </a:t>
            </a:r>
            <a:r>
              <a:rPr lang="en-US" sz="2000" dirty="0" err="1"/>
              <a:t>Allhoff</a:t>
            </a:r>
            <a:r>
              <a:rPr lang="en-US" sz="2000" dirty="0"/>
              <a:t> et al., eds. New York, 2013.</a:t>
            </a:r>
          </a:p>
          <a:p>
            <a:r>
              <a:rPr lang="en-US" sz="2000" dirty="0"/>
              <a:t>•	</a:t>
            </a:r>
            <a:r>
              <a:rPr lang="en-US" sz="2000" dirty="0" err="1"/>
              <a:t>Gounaris</a:t>
            </a:r>
            <a:r>
              <a:rPr lang="en-US" sz="2000" dirty="0"/>
              <a:t>, </a:t>
            </a:r>
            <a:r>
              <a:rPr lang="en-US" sz="2000" dirty="0" err="1"/>
              <a:t>Alkis</a:t>
            </a:r>
            <a:r>
              <a:rPr lang="en-US" sz="2000" dirty="0"/>
              <a:t> &amp; George </a:t>
            </a:r>
            <a:r>
              <a:rPr lang="en-US" sz="2000" dirty="0" err="1"/>
              <a:t>Kosteletos</a:t>
            </a:r>
            <a:r>
              <a:rPr lang="en-US" sz="2000" dirty="0"/>
              <a:t>, “Licensed to Kill: Autonomous Weapons as Persons and Moral Agents,” in HELLENIC-SERBIAN PHILOSOPHICAL DIALOGUE SERIES VOLUME II Dragan Prole &amp; Goran </a:t>
            </a:r>
            <a:r>
              <a:rPr lang="en-US" sz="2000" dirty="0" err="1"/>
              <a:t>Rujević</a:t>
            </a:r>
            <a:r>
              <a:rPr lang="en-US" sz="2000" dirty="0"/>
              <a:t>, eds., Personhood, The NKUA Applied Philosophy Research Lab Press, 2020.</a:t>
            </a:r>
          </a:p>
          <a:p>
            <a:r>
              <a:rPr lang="en-US" sz="2000" dirty="0"/>
              <a:t>•	</a:t>
            </a:r>
            <a:r>
              <a:rPr lang="en-US" sz="2000" dirty="0" err="1"/>
              <a:t>Grayling.A.C</a:t>
            </a:r>
            <a:r>
              <a:rPr lang="en-US" sz="2000" dirty="0"/>
              <a:t>., </a:t>
            </a:r>
            <a:r>
              <a:rPr lang="el-GR" sz="2000" dirty="0"/>
              <a:t>Ανάμεσα στις νεκρές πόλεις, </a:t>
            </a:r>
            <a:r>
              <a:rPr lang="el-GR" sz="2000" dirty="0" err="1"/>
              <a:t>μετ</a:t>
            </a:r>
            <a:r>
              <a:rPr lang="el-GR" sz="2000" dirty="0"/>
              <a:t>/</a:t>
            </a:r>
            <a:r>
              <a:rPr lang="el-GR" sz="2000" dirty="0" err="1"/>
              <a:t>ση</a:t>
            </a:r>
            <a:r>
              <a:rPr lang="el-GR" sz="2000" dirty="0"/>
              <a:t> Αχιλλέας </a:t>
            </a:r>
            <a:r>
              <a:rPr lang="el-GR" sz="2000" dirty="0" err="1"/>
              <a:t>Φακατσέλης</a:t>
            </a:r>
            <a:r>
              <a:rPr lang="el-GR" sz="2000" dirty="0"/>
              <a:t>, Κασταλία, 2006.</a:t>
            </a:r>
          </a:p>
          <a:p>
            <a:r>
              <a:rPr lang="el-GR" sz="2000" dirty="0"/>
              <a:t>•	</a:t>
            </a:r>
            <a:r>
              <a:rPr lang="en-US" sz="2000" dirty="0"/>
              <a:t>Lee, S. P., “Weapons of Mass Destruction”, In War: Essays in Political Philosophy, L. May., ed. Cambridge, 2008.</a:t>
            </a:r>
          </a:p>
          <a:p>
            <a:r>
              <a:rPr lang="en-US" sz="2000" dirty="0"/>
              <a:t>•	SPARROW, ROBERT, “Killer Robots”, Journal of Applied Philosophy, 24 (1)  2007.</a:t>
            </a:r>
          </a:p>
        </p:txBody>
      </p:sp>
    </p:spTree>
    <p:extLst>
      <p:ext uri="{BB962C8B-B14F-4D97-AF65-F5344CB8AC3E}">
        <p14:creationId xmlns:p14="http://schemas.microsoft.com/office/powerpoint/2010/main" val="2699306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C7B281-1C50-4057-A0EA-615F3450E014}"/>
              </a:ext>
            </a:extLst>
          </p:cNvPr>
          <p:cNvSpPr txBox="1"/>
          <p:nvPr/>
        </p:nvSpPr>
        <p:spPr>
          <a:xfrm>
            <a:off x="0" y="461585"/>
            <a:ext cx="12000614" cy="5934830"/>
          </a:xfrm>
          <a:prstGeom prst="rect">
            <a:avLst/>
          </a:prstGeom>
          <a:noFill/>
        </p:spPr>
        <p:txBody>
          <a:bodyPr wrap="square">
            <a:spAutoFit/>
          </a:bodyPr>
          <a:lstStyle/>
          <a:p>
            <a:pPr algn="ctr">
              <a:lnSpc>
                <a:spcPct val="114000"/>
              </a:lnSpc>
            </a:pPr>
            <a:r>
              <a:rPr lang="el-GR" sz="2400" b="1" dirty="0">
                <a:effectLst/>
                <a:ea typeface="Calibri" panose="020F0502020204030204" pitchFamily="34" charset="0"/>
                <a:cs typeface="Times New Roman" panose="02020603050405020304" pitchFamily="18" charset="0"/>
              </a:rPr>
              <a:t>Όπλα μαζικής καταστροφής</a:t>
            </a:r>
            <a:r>
              <a:rPr lang="en-US" sz="2400" b="1" dirty="0">
                <a:effectLst/>
                <a:ea typeface="Calibri" panose="020F0502020204030204" pitchFamily="34" charset="0"/>
                <a:cs typeface="Times New Roman" panose="02020603050405020304" pitchFamily="18" charset="0"/>
              </a:rPr>
              <a:t> </a:t>
            </a:r>
            <a:r>
              <a:rPr lang="el-GR" sz="2400" b="1" dirty="0"/>
              <a:t>(ΟΜΚ) </a:t>
            </a:r>
            <a:endParaRPr lang="el-GR" sz="2400" b="1" dirty="0">
              <a:effectLst/>
              <a:ea typeface="Calibri" panose="020F0502020204030204" pitchFamily="34" charset="0"/>
              <a:cs typeface="Times New Roman" panose="02020603050405020304" pitchFamily="18" charset="0"/>
            </a:endParaRPr>
          </a:p>
          <a:p>
            <a:pPr marL="342900" indent="-342900">
              <a:lnSpc>
                <a:spcPct val="114000"/>
              </a:lnSpc>
              <a:buFont typeface="Arial" panose="020B0604020202020204" pitchFamily="34" charset="0"/>
              <a:buChar char="•"/>
            </a:pPr>
            <a:r>
              <a:rPr lang="el-GR" sz="2400" dirty="0"/>
              <a:t>Αναπτύσσεται</a:t>
            </a:r>
            <a:r>
              <a:rPr lang="en-US" sz="2400" dirty="0"/>
              <a:t> </a:t>
            </a:r>
            <a:r>
              <a:rPr lang="el-GR" sz="2400" dirty="0"/>
              <a:t> στο πλαίσιο του δικαίου εν </a:t>
            </a:r>
            <a:r>
              <a:rPr lang="el-GR" sz="2400" dirty="0" err="1"/>
              <a:t>πολέμω</a:t>
            </a:r>
            <a:r>
              <a:rPr lang="el-GR" sz="2400" dirty="0"/>
              <a:t> (</a:t>
            </a:r>
            <a:r>
              <a:rPr lang="el-GR" sz="2400" dirty="0" err="1"/>
              <a:t>jus</a:t>
            </a:r>
            <a:r>
              <a:rPr lang="el-GR" sz="2400" dirty="0"/>
              <a:t> in </a:t>
            </a:r>
            <a:r>
              <a:rPr lang="el-GR" sz="2400" dirty="0" err="1"/>
              <a:t>bello</a:t>
            </a:r>
            <a:r>
              <a:rPr lang="el-GR" sz="2400" dirty="0"/>
              <a:t>).</a:t>
            </a:r>
            <a:endParaRPr lang="en-US" sz="2400" dirty="0"/>
          </a:p>
          <a:p>
            <a:pPr marL="342900" indent="-342900">
              <a:lnSpc>
                <a:spcPct val="114000"/>
              </a:lnSpc>
              <a:buFont typeface="Arial" panose="020B0604020202020204" pitchFamily="34" charset="0"/>
              <a:buChar char="•"/>
            </a:pPr>
            <a:r>
              <a:rPr lang="el-GR" sz="2400" dirty="0"/>
              <a:t>Προβληματισμός  για τη σκοπιμότητα ύπαρξης καν του εν λόγω δικαίου, εφόσον η δυνατότητα οριοθέτησης των όπλων ξεπερνιέται στην κάθε εποχή από τα νέα όπλα που εμφανίζονται.</a:t>
            </a:r>
          </a:p>
          <a:p>
            <a:pPr marL="342900" indent="-342900">
              <a:lnSpc>
                <a:spcPct val="114000"/>
              </a:lnSpc>
              <a:buFont typeface="Arial" panose="020B0604020202020204" pitchFamily="34" charset="0"/>
              <a:buChar char="•"/>
            </a:pPr>
            <a:r>
              <a:rPr lang="el-GR" sz="2400" dirty="0"/>
              <a:t> Ως OMK έχουν χαρακτηρισθεί τα πυρηνικά, τα βιολογικά και τα χημικά όπλα, ως έχοντα μια ιδιαίτερη νομική και ηθική απαξία.</a:t>
            </a:r>
          </a:p>
          <a:p>
            <a:pPr marL="342900" indent="-342900">
              <a:lnSpc>
                <a:spcPct val="114000"/>
              </a:lnSpc>
              <a:buFont typeface="Arial" panose="020B0604020202020204" pitchFamily="34" charset="0"/>
              <a:buChar char="•"/>
            </a:pPr>
            <a:r>
              <a:rPr lang="el-GR" sz="2400" dirty="0"/>
              <a:t>Διεθνείς συνθήκες απαγορεύουν την κατοχή των χημικών και βιολογικών όπλων. </a:t>
            </a:r>
          </a:p>
          <a:p>
            <a:pPr marL="342900" indent="-342900">
              <a:lnSpc>
                <a:spcPct val="114000"/>
              </a:lnSpc>
              <a:buFont typeface="Arial" panose="020B0604020202020204" pitchFamily="34" charset="0"/>
              <a:buChar char="•"/>
            </a:pPr>
            <a:r>
              <a:rPr lang="el-GR" sz="2400" dirty="0"/>
              <a:t>Επιτρέπεται  η κατοχή πυρηνικών για τις μεγάλες πυρηνικές δυνάμεις, ως αποτρεπτικών του πολέμου μέσων, αλλά η χρήση τους έχει πολύ αυστηρούς νομικούς περιορισμούς. </a:t>
            </a:r>
          </a:p>
          <a:p>
            <a:pPr marL="342900" indent="-342900">
              <a:lnSpc>
                <a:spcPct val="114000"/>
              </a:lnSpc>
              <a:buFont typeface="Arial" panose="020B0604020202020204" pitchFamily="34" charset="0"/>
              <a:buChar char="•"/>
            </a:pPr>
            <a:r>
              <a:rPr lang="el-GR" sz="2400" dirty="0"/>
              <a:t>Ποιοι ηθικοί κανόνες μπορούν όμως να δικαιολογήσουν αυτή την ιδιαίτερη μεταχείριση αυτών των ΟΜΚ εφόσον τα συμβατικά όπλα έχουν προκαλέσει εξίσου μαζικές καταστροφές;</a:t>
            </a:r>
          </a:p>
          <a:p>
            <a:pPr marL="342900" indent="-342900">
              <a:buFont typeface="Arial" panose="020B0604020202020204" pitchFamily="34" charset="0"/>
              <a:buChar char="•"/>
            </a:pPr>
            <a:endParaRPr lang="el-GR" sz="2400" dirty="0"/>
          </a:p>
        </p:txBody>
      </p:sp>
    </p:spTree>
    <p:extLst>
      <p:ext uri="{BB962C8B-B14F-4D97-AF65-F5344CB8AC3E}">
        <p14:creationId xmlns:p14="http://schemas.microsoft.com/office/powerpoint/2010/main" val="974468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0FADE7-2DA2-488F-8D55-7AA1CCE834B4}"/>
              </a:ext>
            </a:extLst>
          </p:cNvPr>
          <p:cNvSpPr txBox="1"/>
          <p:nvPr/>
        </p:nvSpPr>
        <p:spPr>
          <a:xfrm>
            <a:off x="960895" y="531345"/>
            <a:ext cx="10740326" cy="4154984"/>
          </a:xfrm>
          <a:prstGeom prst="rect">
            <a:avLst/>
          </a:prstGeom>
          <a:noFill/>
        </p:spPr>
        <p:txBody>
          <a:bodyPr wrap="square">
            <a:spAutoFit/>
          </a:bodyPr>
          <a:lstStyle/>
          <a:p>
            <a:r>
              <a:rPr lang="el-GR" sz="2400" dirty="0">
                <a:effectLst/>
                <a:latin typeface="Calibri" panose="020F0502020204030204" pitchFamily="34" charset="0"/>
                <a:ea typeface="Calibri" panose="020F0502020204030204" pitchFamily="34" charset="0"/>
                <a:cs typeface="Times New Roman" panose="02020603050405020304" pitchFamily="18" charset="0"/>
              </a:rPr>
              <a:t>Πολλοί αμφισβητούν την ομαδοποίηση αυτή των συγκεκριμένων τριών κατηγοριών όπλων θέτοντας συγκεκριμένα ερωτήματα. </a:t>
            </a:r>
          </a:p>
          <a:p>
            <a:pPr algn="ct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algn="ctr"/>
            <a:r>
              <a:rPr lang="el-GR" sz="2400" dirty="0">
                <a:latin typeface="Calibri" panose="020F0502020204030204" pitchFamily="34" charset="0"/>
                <a:ea typeface="Calibri" panose="020F0502020204030204" pitchFamily="34" charset="0"/>
                <a:cs typeface="Times New Roman" panose="02020603050405020304" pitchFamily="18" charset="0"/>
              </a:rPr>
              <a:t> Ερωτήματα </a:t>
            </a:r>
          </a:p>
          <a:p>
            <a:pPr marL="342900" indent="-342900">
              <a:buFont typeface="Arial" panose="020B0604020202020204" pitchFamily="34" charset="0"/>
              <a:buChar char="•"/>
            </a:pPr>
            <a:r>
              <a:rPr lang="el-GR" sz="2400" dirty="0">
                <a:effectLst/>
                <a:latin typeface="Calibri" panose="020F0502020204030204" pitchFamily="34" charset="0"/>
                <a:ea typeface="Calibri" panose="020F0502020204030204" pitchFamily="34" charset="0"/>
                <a:cs typeface="Times New Roman" panose="02020603050405020304" pitchFamily="18" charset="0"/>
              </a:rPr>
              <a:t>Είναι ολοκληρωμένη και επαρκής  η έννοια των ΟΜΚ ως αποτελούμενων από βιολογικά, χημικά και πυρηνικά όπλα; </a:t>
            </a:r>
          </a:p>
          <a:p>
            <a:pPr marL="342900" indent="-342900">
              <a:buFont typeface="Arial" panose="020B0604020202020204" pitchFamily="34" charset="0"/>
              <a:buChar char="•"/>
            </a:pPr>
            <a:r>
              <a:rPr lang="el-GR" sz="2400" dirty="0">
                <a:effectLst/>
                <a:latin typeface="Calibri" panose="020F0502020204030204" pitchFamily="34" charset="0"/>
                <a:ea typeface="Calibri" panose="020F0502020204030204" pitchFamily="34" charset="0"/>
                <a:cs typeface="Times New Roman" panose="02020603050405020304" pitchFamily="18" charset="0"/>
              </a:rPr>
              <a:t>Είναι δυνατόν να τοποθετήσουμε μαζί αυτά τα τρία στην ίδια κατηγορία; Είναι αυτή έκφραση ως κοινή χρήση συνεκτική και χρήσιμη; </a:t>
            </a:r>
          </a:p>
          <a:p>
            <a:pPr marL="342900" indent="-342900">
              <a:buFont typeface="Arial" panose="020B0604020202020204" pitchFamily="34" charset="0"/>
              <a:buChar char="•"/>
            </a:pPr>
            <a:r>
              <a:rPr lang="el-GR" sz="2400" dirty="0">
                <a:effectLst/>
                <a:latin typeface="Calibri" panose="020F0502020204030204" pitchFamily="34" charset="0"/>
                <a:ea typeface="Calibri" panose="020F0502020204030204" pitchFamily="34" charset="0"/>
                <a:cs typeface="Times New Roman" panose="02020603050405020304" pitchFamily="18" charset="0"/>
              </a:rPr>
              <a:t>Είναι  δυνατόν να ομαδοποιηθούν κατά αυτόν τον τρόπο,  διότι μοιράζονται μια ιδιαίτερη ηθικώς σχετική ιδιότητα </a:t>
            </a:r>
          </a:p>
          <a:p>
            <a:pPr marL="342900" indent="-342900">
              <a:buFont typeface="Arial" panose="020B0604020202020204" pitchFamily="34" charset="0"/>
              <a:buChar char="•"/>
            </a:pPr>
            <a:r>
              <a:rPr lang="el-GR" sz="2400" dirty="0">
                <a:effectLst/>
                <a:latin typeface="Calibri" panose="020F0502020204030204" pitchFamily="34" charset="0"/>
                <a:ea typeface="Calibri" panose="020F0502020204030204" pitchFamily="34" charset="0"/>
                <a:cs typeface="Times New Roman" panose="02020603050405020304" pitchFamily="18" charset="0"/>
              </a:rPr>
              <a:t>Σε ποιες περιστάσεις  και κα</a:t>
            </a:r>
            <a:r>
              <a:rPr lang="el-GR" sz="2400" dirty="0">
                <a:latin typeface="Calibri" panose="020F0502020204030204" pitchFamily="34" charset="0"/>
                <a:ea typeface="Calibri" panose="020F0502020204030204" pitchFamily="34" charset="0"/>
                <a:cs typeface="Times New Roman" panose="02020603050405020304" pitchFamily="18" charset="0"/>
              </a:rPr>
              <a:t>τά ποιο τρόπο</a:t>
            </a:r>
            <a:r>
              <a:rPr lang="el-GR" sz="2400" dirty="0">
                <a:effectLst/>
                <a:latin typeface="Calibri" panose="020F0502020204030204" pitchFamily="34" charset="0"/>
                <a:ea typeface="Calibri" panose="020F0502020204030204" pitchFamily="34" charset="0"/>
                <a:cs typeface="Times New Roman" panose="02020603050405020304" pitchFamily="18" charset="0"/>
              </a:rPr>
              <a:t> τα ΟΜΚ είναι ηθικά ιδιαίτερα; </a:t>
            </a:r>
            <a:endParaRPr lang="el-GR" sz="2400" dirty="0"/>
          </a:p>
        </p:txBody>
      </p:sp>
    </p:spTree>
    <p:extLst>
      <p:ext uri="{BB962C8B-B14F-4D97-AF65-F5344CB8AC3E}">
        <p14:creationId xmlns:p14="http://schemas.microsoft.com/office/powerpoint/2010/main" val="1556783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6F62D9-AD09-4AB0-9892-936EF9DDB009}"/>
              </a:ext>
            </a:extLst>
          </p:cNvPr>
          <p:cNvSpPr txBox="1"/>
          <p:nvPr/>
        </p:nvSpPr>
        <p:spPr>
          <a:xfrm>
            <a:off x="0" y="0"/>
            <a:ext cx="12052515" cy="6740307"/>
          </a:xfrm>
          <a:prstGeom prst="rect">
            <a:avLst/>
          </a:prstGeom>
          <a:noFill/>
        </p:spPr>
        <p:txBody>
          <a:bodyPr wrap="square">
            <a:spAutoFit/>
          </a:bodyPr>
          <a:lstStyle/>
          <a:p>
            <a:r>
              <a:rPr lang="el-GR" sz="2400" b="1" dirty="0"/>
              <a:t>Τα πυρηνικά </a:t>
            </a:r>
            <a:r>
              <a:rPr lang="el-GR" sz="2400" dirty="0"/>
              <a:t>είναι όπλα κατ’ εξοχή μαζικής καταστροφής.</a:t>
            </a:r>
          </a:p>
          <a:p>
            <a:pPr marL="342900" indent="-342900">
              <a:buFont typeface="Arial" panose="020B0604020202020204" pitchFamily="34" charset="0"/>
              <a:buChar char="•"/>
            </a:pPr>
            <a:r>
              <a:rPr lang="el-GR" sz="2400" dirty="0"/>
              <a:t> Η ένταση της έκρηξης υπολογίζεται σε χιλιάδες ή και εκατομμύρια τόνων TNT.</a:t>
            </a:r>
          </a:p>
          <a:p>
            <a:pPr marL="342900" indent="-342900">
              <a:buFont typeface="Arial" panose="020B0604020202020204" pitchFamily="34" charset="0"/>
              <a:buChar char="•"/>
            </a:pPr>
            <a:r>
              <a:rPr lang="el-GR" sz="2400" dirty="0"/>
              <a:t> Μια ατομική βόμβα μπορεί να ισοπεδώσει μια πόλη (ας αναλογισθούμε την τύχη των Χιροσίμα Ναγκασάκι) αλλά επίσης μπορεί να διασπείρει βλαπτική ραδιενέργεια σε απόσταση χιλιομέτρων. </a:t>
            </a:r>
          </a:p>
          <a:p>
            <a:r>
              <a:rPr lang="el-GR" sz="2400" b="1" dirty="0"/>
              <a:t>Τα χημικά όπλα </a:t>
            </a:r>
            <a:r>
              <a:rPr lang="el-GR" sz="2400" dirty="0"/>
              <a:t>είναι πολύ λιγότερο θανατηφόρα ακόμα κι από τα συμβατικά όπλα </a:t>
            </a:r>
          </a:p>
          <a:p>
            <a:pPr marL="342900" indent="-342900">
              <a:buFont typeface="Arial" panose="020B0604020202020204" pitchFamily="34" charset="0"/>
              <a:buChar char="•"/>
            </a:pPr>
            <a:r>
              <a:rPr lang="el-GR" sz="2400" dirty="0"/>
              <a:t>Απαιτούν  άμεση επαφή. </a:t>
            </a:r>
          </a:p>
          <a:p>
            <a:pPr marL="342900" indent="-342900">
              <a:buFont typeface="Arial" panose="020B0604020202020204" pitchFamily="34" charset="0"/>
              <a:buChar char="•"/>
            </a:pPr>
            <a:r>
              <a:rPr lang="el-GR" sz="2400" dirty="0"/>
              <a:t>Κατά τον Α΄ Παγκόσμιο μόνο το 2 με 3% των στρατιωτών που εκτέθηκαν σε χημικά πέθαναν. </a:t>
            </a:r>
          </a:p>
          <a:p>
            <a:pPr marL="342900" indent="-342900">
              <a:buFont typeface="Arial" panose="020B0604020202020204" pitchFamily="34" charset="0"/>
              <a:buChar char="•"/>
            </a:pPr>
            <a:r>
              <a:rPr lang="el-GR" sz="2400" dirty="0"/>
              <a:t>Τα μοντέρνα βέβαια αέρια όπως το </a:t>
            </a:r>
            <a:r>
              <a:rPr lang="el-GR" sz="2400" dirty="0" err="1"/>
              <a:t>sarin</a:t>
            </a:r>
            <a:r>
              <a:rPr lang="el-GR" sz="2400" dirty="0"/>
              <a:t> είναι πολύ πιο θανατηφόρα</a:t>
            </a:r>
          </a:p>
          <a:p>
            <a:r>
              <a:rPr lang="el-GR" sz="2400" b="1" dirty="0"/>
              <a:t>Τα βιολογικά όπλα </a:t>
            </a:r>
            <a:r>
              <a:rPr lang="el-GR" sz="2400" dirty="0"/>
              <a:t>(μικροοργανισμοί όπως ο άνθραξ) είναι περισσότερο  θανατηφόρα από τα χημικά. </a:t>
            </a:r>
          </a:p>
          <a:p>
            <a:pPr marL="342900" indent="-342900">
              <a:buFont typeface="Arial" panose="020B0604020202020204" pitchFamily="34" charset="0"/>
              <a:buChar char="•"/>
            </a:pPr>
            <a:r>
              <a:rPr lang="el-GR" sz="2400" dirty="0"/>
              <a:t>Θεωρητικά ένα βιολογικό όπλο θα μπορούσε δυνητικά να εξοντώσει όλη την ανθρωπότητα. </a:t>
            </a:r>
          </a:p>
          <a:p>
            <a:pPr marL="342900" indent="-342900">
              <a:buFont typeface="Arial" panose="020B0604020202020204" pitchFamily="34" charset="0"/>
              <a:buChar char="•"/>
            </a:pPr>
            <a:r>
              <a:rPr lang="el-GR" sz="2400" dirty="0"/>
              <a:t>Οι μικροοργανισμοί επειδή είναι ζωντανοί μπορεί να </a:t>
            </a:r>
            <a:r>
              <a:rPr lang="el-GR" sz="2400" dirty="0" err="1"/>
              <a:t>μεταλλαγούν</a:t>
            </a:r>
            <a:r>
              <a:rPr lang="el-GR" sz="2400" dirty="0"/>
              <a:t> και να αποκτήσουν άγνωστες εκ των προτέρων δυνατότητες. </a:t>
            </a:r>
          </a:p>
          <a:p>
            <a:pPr marL="342900" indent="-342900">
              <a:buFont typeface="Arial" panose="020B0604020202020204" pitchFamily="34" charset="0"/>
              <a:buChar char="•"/>
            </a:pPr>
            <a:r>
              <a:rPr lang="el-GR" sz="2400" dirty="0"/>
              <a:t>Κατασκευάζονται δύσκολα και χρησιμοποιούνται δύσκολα. </a:t>
            </a:r>
          </a:p>
          <a:p>
            <a:pPr marL="342900" indent="-342900">
              <a:buFont typeface="Arial" panose="020B0604020202020204" pitchFamily="34" charset="0"/>
              <a:buChar char="•"/>
            </a:pPr>
            <a:r>
              <a:rPr lang="el-GR" sz="2400" dirty="0"/>
              <a:t>Είναι ευκολότερο να φτιάξεις ένα βλαπτικό μικροοργανισμό και πολύ δύσκολο να φτιάξεις με αυτόν ένα όπλο. </a:t>
            </a:r>
          </a:p>
          <a:p>
            <a:pPr marL="342900" indent="-342900">
              <a:buFont typeface="Arial" panose="020B0604020202020204" pitchFamily="34" charset="0"/>
              <a:buChar char="•"/>
            </a:pPr>
            <a:r>
              <a:rPr lang="el-GR" sz="2400" dirty="0"/>
              <a:t>Πολλές  αμφιβολίες για την αποτελεσματικότητά τους. </a:t>
            </a:r>
          </a:p>
        </p:txBody>
      </p:sp>
    </p:spTree>
    <p:extLst>
      <p:ext uri="{BB962C8B-B14F-4D97-AF65-F5344CB8AC3E}">
        <p14:creationId xmlns:p14="http://schemas.microsoft.com/office/powerpoint/2010/main" val="829502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290D23-B8DB-4CAE-BFCF-5AA612595778}"/>
              </a:ext>
            </a:extLst>
          </p:cNvPr>
          <p:cNvSpPr txBox="1"/>
          <p:nvPr/>
        </p:nvSpPr>
        <p:spPr>
          <a:xfrm>
            <a:off x="247972" y="135019"/>
            <a:ext cx="11944027" cy="6683048"/>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l-GR" sz="2400" b="1" dirty="0"/>
              <a:t>Η αναμενόμενη   καταστροφικότητα </a:t>
            </a:r>
            <a:r>
              <a:rPr lang="el-GR" sz="2400" dirty="0"/>
              <a:t>κατά τη χρήση τους – οι έλλογες προσδοκίες μας για τα αποτελέσματα της εφαρμογής τους σε πραγματικό χρόνο</a:t>
            </a:r>
          </a:p>
          <a:p>
            <a:pPr marL="285750" indent="-285750">
              <a:lnSpc>
                <a:spcPct val="150000"/>
              </a:lnSpc>
              <a:buFont typeface="Arial" panose="020B0604020202020204" pitchFamily="34" charset="0"/>
              <a:buChar char="•"/>
            </a:pPr>
            <a:r>
              <a:rPr lang="el-GR" sz="2400" dirty="0"/>
              <a:t>Των  βιολογικών όπλων είναι σημαντικά μικρότερη από την ιδεώδη ή δυνητική τους.</a:t>
            </a:r>
          </a:p>
          <a:p>
            <a:pPr marL="285750" indent="-285750">
              <a:lnSpc>
                <a:spcPct val="150000"/>
              </a:lnSpc>
              <a:buFont typeface="Arial" panose="020B0604020202020204" pitchFamily="34" charset="0"/>
              <a:buChar char="•"/>
            </a:pPr>
            <a:r>
              <a:rPr lang="el-GR" sz="2400" dirty="0"/>
              <a:t>Στα  πυρηνικά είναι κοντά στην ιδεώδη ή δυνητική τους. </a:t>
            </a:r>
          </a:p>
          <a:p>
            <a:pPr marL="285750" indent="-285750">
              <a:lnSpc>
                <a:spcPct val="150000"/>
              </a:lnSpc>
              <a:buFont typeface="Arial" panose="020B0604020202020204" pitchFamily="34" charset="0"/>
              <a:buChar char="•"/>
            </a:pPr>
            <a:r>
              <a:rPr lang="el-GR" sz="2400" dirty="0"/>
              <a:t>Τα  βιολογικά κατέχουν μια μεσαία θέση από άποψη καταστροφικότητας μεταξύ των πυρηνικών και των χημικών όπλων. </a:t>
            </a:r>
          </a:p>
          <a:p>
            <a:pPr marL="285750" indent="-285750">
              <a:lnSpc>
                <a:spcPct val="150000"/>
              </a:lnSpc>
              <a:buFont typeface="Arial" panose="020B0604020202020204" pitchFamily="34" charset="0"/>
              <a:buChar char="•"/>
            </a:pPr>
            <a:r>
              <a:rPr lang="el-GR" sz="2400" dirty="0"/>
              <a:t>Τουλάχιστον  τα χημικά όπλα και ίσως και τα βιολογικά θα έπρεπε να </a:t>
            </a:r>
            <a:r>
              <a:rPr lang="el-GR" sz="2400" dirty="0" err="1"/>
              <a:t>απεμπλακούν</a:t>
            </a:r>
            <a:r>
              <a:rPr lang="el-GR" sz="2400" dirty="0"/>
              <a:t> από τον χαρακτηρισμό τους ως ΟΜΚ. </a:t>
            </a:r>
          </a:p>
          <a:p>
            <a:pPr marL="285750" indent="-285750">
              <a:lnSpc>
                <a:spcPct val="150000"/>
              </a:lnSpc>
              <a:buFont typeface="Arial" panose="020B0604020202020204" pitchFamily="34" charset="0"/>
              <a:buChar char="•"/>
            </a:pPr>
            <a:r>
              <a:rPr lang="el-GR" sz="2400" dirty="0"/>
              <a:t>Το  αίτημα της αναδιάρθρωσης της κατηγορίας των ΟΜΚ έχει και ισχυρά πραγματιστικά επιχειρήματα. </a:t>
            </a:r>
          </a:p>
          <a:p>
            <a:pPr marL="342900" indent="-342900">
              <a:lnSpc>
                <a:spcPct val="150000"/>
              </a:lnSpc>
              <a:buFont typeface="Arial" panose="020B0604020202020204" pitchFamily="34" charset="0"/>
              <a:buChar char="•"/>
            </a:pPr>
            <a:r>
              <a:rPr lang="el-GR" sz="2400" dirty="0"/>
              <a:t>Η συμπερίληψη διαφορετικών όπλων δεν είναι μόνο παραπλανητική αλλά και επικίνδυνη. </a:t>
            </a:r>
          </a:p>
          <a:p>
            <a:pPr marL="342900" indent="-342900">
              <a:lnSpc>
                <a:spcPct val="150000"/>
              </a:lnSpc>
              <a:buFont typeface="Arial" panose="020B0604020202020204" pitchFamily="34" charset="0"/>
              <a:buChar char="•"/>
            </a:pPr>
            <a:r>
              <a:rPr lang="el-GR" sz="2400" dirty="0"/>
              <a:t>Η έλλειψη ακρίβειας στον ορολογία των ΟΜΚ </a:t>
            </a:r>
            <a:r>
              <a:rPr lang="el-GR" sz="2400" dirty="0" err="1"/>
              <a:t>ασαφοποιεί</a:t>
            </a:r>
            <a:r>
              <a:rPr lang="el-GR" sz="2400" dirty="0"/>
              <a:t> τις πολιτικές επιλογές</a:t>
            </a:r>
          </a:p>
        </p:txBody>
      </p:sp>
    </p:spTree>
    <p:extLst>
      <p:ext uri="{BB962C8B-B14F-4D97-AF65-F5344CB8AC3E}">
        <p14:creationId xmlns:p14="http://schemas.microsoft.com/office/powerpoint/2010/main" val="3137157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502780-9A65-4A02-A02C-C02374B1C303}"/>
              </a:ext>
            </a:extLst>
          </p:cNvPr>
          <p:cNvSpPr txBox="1"/>
          <p:nvPr/>
        </p:nvSpPr>
        <p:spPr>
          <a:xfrm>
            <a:off x="206644" y="658241"/>
            <a:ext cx="11778712" cy="5541517"/>
          </a:xfrm>
          <a:prstGeom prst="rect">
            <a:avLst/>
          </a:prstGeom>
          <a:noFill/>
        </p:spPr>
        <p:txBody>
          <a:bodyPr wrap="square">
            <a:spAutoFit/>
          </a:bodyPr>
          <a:lstStyle/>
          <a:p>
            <a:pPr marL="342900" indent="-342900">
              <a:lnSpc>
                <a:spcPct val="114000"/>
              </a:lnSpc>
              <a:buFont typeface="Arial" panose="020B0604020202020204" pitchFamily="34" charset="0"/>
              <a:buChar char="•"/>
            </a:pPr>
            <a:r>
              <a:rPr lang="el-GR" sz="2400" b="1" dirty="0" err="1"/>
              <a:t>Wolfgang</a:t>
            </a:r>
            <a:r>
              <a:rPr lang="el-GR" sz="2400" b="1" dirty="0"/>
              <a:t> </a:t>
            </a:r>
            <a:r>
              <a:rPr lang="el-GR" sz="2400" b="1" dirty="0" err="1"/>
              <a:t>Panofsky</a:t>
            </a:r>
            <a:r>
              <a:rPr lang="el-GR" sz="2400" b="1" dirty="0"/>
              <a:t> </a:t>
            </a:r>
            <a:r>
              <a:rPr lang="el-GR" sz="2400" dirty="0"/>
              <a:t>: «Ο συνδυασμός πυρηνικών βιολογικών και χημικών όπλων κάτω από τον όρο ΟΜΚ τείνει να καταστήσει ασαφή την μείζονος σημασίας προτεραιότητα της μείωσης του κινδύνου των πυρηνικών όπλων όταν ή πραγματική ή εκτιμώμενη απειλή από χημικά ή βιολογικά όπλα κερδίζει την προσοχή της κοινής γνώμης αλλά και των πολιτικών.» </a:t>
            </a:r>
          </a:p>
          <a:p>
            <a:pPr marL="342900" indent="-342900">
              <a:lnSpc>
                <a:spcPct val="114000"/>
              </a:lnSpc>
              <a:buFont typeface="Arial" panose="020B0604020202020204" pitchFamily="34" charset="0"/>
              <a:buChar char="•"/>
            </a:pPr>
            <a:r>
              <a:rPr lang="el-GR" sz="2400" dirty="0"/>
              <a:t>Η συμπερίληψη των τριών μαζί αποτρέπει την προσοχή από τον πολύ μεγαλύτερο κίνδυνο που αποτελούν το ένα ή τα δύο από αυτά. </a:t>
            </a:r>
          </a:p>
          <a:p>
            <a:pPr marL="342900" indent="-342900">
              <a:lnSpc>
                <a:spcPct val="114000"/>
              </a:lnSpc>
              <a:buFont typeface="Arial" panose="020B0604020202020204" pitchFamily="34" charset="0"/>
              <a:buChar char="•"/>
            </a:pPr>
            <a:r>
              <a:rPr lang="el-GR" sz="2400" dirty="0"/>
              <a:t>Θα πρέπει να αποσυμφορίσουμε τα ΟΜΚ για να καταστήσουμε πιο σαφή τον προβληματισμό μας περί των στρατιωτικών θεμάτων. </a:t>
            </a:r>
          </a:p>
          <a:p>
            <a:pPr marL="342900" indent="-342900">
              <a:lnSpc>
                <a:spcPct val="114000"/>
              </a:lnSpc>
              <a:buFont typeface="Arial" panose="020B0604020202020204" pitchFamily="34" charset="0"/>
              <a:buChar char="•"/>
            </a:pPr>
            <a:r>
              <a:rPr lang="el-GR" sz="2400" dirty="0"/>
              <a:t>Τι θα μπορούσαμε να πούμε όμως από </a:t>
            </a:r>
            <a:r>
              <a:rPr lang="el-GR" sz="2400" b="1" dirty="0"/>
              <a:t>ηθική άποψη</a:t>
            </a:r>
            <a:r>
              <a:rPr lang="el-GR" sz="2400" dirty="0"/>
              <a:t>; </a:t>
            </a:r>
          </a:p>
          <a:p>
            <a:pPr marL="342900" indent="-342900">
              <a:lnSpc>
                <a:spcPct val="114000"/>
              </a:lnSpc>
              <a:buFont typeface="Arial" panose="020B0604020202020204" pitchFamily="34" charset="0"/>
              <a:buChar char="•"/>
            </a:pPr>
            <a:r>
              <a:rPr lang="el-GR" sz="2400" dirty="0"/>
              <a:t>Μήπως αυτές οι τρεις κατηγορίες όπλων έχουν τελικά κάτι κοινό από ηθική άποψη το οποί μας επιβάλλει για ηθικούς λόγους να τα ομαδοποιήσουμε; </a:t>
            </a:r>
          </a:p>
          <a:p>
            <a:pPr marL="342900" indent="-342900">
              <a:lnSpc>
                <a:spcPct val="114000"/>
              </a:lnSpc>
              <a:buFont typeface="Arial" panose="020B0604020202020204" pitchFamily="34" charset="0"/>
              <a:buChar char="•"/>
            </a:pPr>
            <a:r>
              <a:rPr lang="el-GR" sz="2400" dirty="0"/>
              <a:t>Υπάρχει μια ηθικά σημαντική διαφορά τους από τα συμβατικά όπλα;</a:t>
            </a:r>
          </a:p>
        </p:txBody>
      </p:sp>
    </p:spTree>
    <p:extLst>
      <p:ext uri="{BB962C8B-B14F-4D97-AF65-F5344CB8AC3E}">
        <p14:creationId xmlns:p14="http://schemas.microsoft.com/office/powerpoint/2010/main" val="4189816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8603D66-7039-4A87-8524-60E6083925C0}"/>
              </a:ext>
            </a:extLst>
          </p:cNvPr>
          <p:cNvSpPr txBox="1"/>
          <p:nvPr/>
        </p:nvSpPr>
        <p:spPr>
          <a:xfrm>
            <a:off x="139485" y="249686"/>
            <a:ext cx="11747715" cy="6383542"/>
          </a:xfrm>
          <a:prstGeom prst="rect">
            <a:avLst/>
          </a:prstGeom>
          <a:noFill/>
        </p:spPr>
        <p:txBody>
          <a:bodyPr wrap="square">
            <a:spAutoFit/>
          </a:bodyPr>
          <a:lstStyle/>
          <a:p>
            <a:pPr algn="ctr">
              <a:lnSpc>
                <a:spcPct val="114000"/>
              </a:lnSpc>
            </a:pPr>
            <a:r>
              <a:rPr lang="el-GR" sz="2400" b="1" dirty="0"/>
              <a:t>Ηθικές  θεωρίες ή στάσεις</a:t>
            </a:r>
          </a:p>
          <a:p>
            <a:pPr>
              <a:lnSpc>
                <a:spcPct val="114000"/>
              </a:lnSpc>
            </a:pPr>
            <a:r>
              <a:rPr lang="el-GR" sz="2400" b="1" dirty="0"/>
              <a:t>Πασιφιστής</a:t>
            </a:r>
            <a:r>
              <a:rPr lang="el-GR" sz="2400" dirty="0"/>
              <a:t>:   Δεν μπορεί να υπάρξει διάκριση μεταξύ οιωνδήποτε όπλων, διότι όλα είναι εξίσου κατακριτέα και η γενική απαξίωσή τους δεν μπορεί να τύχει διαβάθμισης. Εξάλλου η δαιμονοποίηση κάποιων όπλων δημιουργεί την εντύπωση της </a:t>
            </a:r>
            <a:r>
              <a:rPr lang="el-GR" sz="2400" dirty="0" err="1"/>
              <a:t>επιτρεπτικότητας</a:t>
            </a:r>
            <a:r>
              <a:rPr lang="el-GR" sz="2400" dirty="0"/>
              <a:t> του πολέμου υπό κάποιους συγκεκριμένους όρους, πράγμα που ο πασιφιστής καταδικάζει. </a:t>
            </a:r>
          </a:p>
          <a:p>
            <a:pPr>
              <a:lnSpc>
                <a:spcPct val="114000"/>
              </a:lnSpc>
            </a:pPr>
            <a:r>
              <a:rPr lang="el-GR" sz="2400" b="1" dirty="0"/>
              <a:t>Ρεαλιστής:</a:t>
            </a:r>
            <a:r>
              <a:rPr lang="el-GR" sz="2400" dirty="0"/>
              <a:t>  στις διεθνείς υποθέσεις κάθε ηθικό ερώτημα είναι άσχετο άρα πάλι δεν μπορεί να σταθεί η ηθική ιδιαιτερότητα κάποιων συγκεκριμένων όπλων. </a:t>
            </a:r>
          </a:p>
          <a:p>
            <a:pPr>
              <a:lnSpc>
                <a:spcPct val="114000"/>
              </a:lnSpc>
            </a:pPr>
            <a:r>
              <a:rPr lang="el-GR" sz="2400" b="1" dirty="0" err="1"/>
              <a:t>Steven</a:t>
            </a:r>
            <a:r>
              <a:rPr lang="el-GR" sz="2400" b="1" dirty="0"/>
              <a:t> </a:t>
            </a:r>
            <a:r>
              <a:rPr lang="el-GR" sz="2400" b="1" dirty="0" err="1"/>
              <a:t>Lee</a:t>
            </a:r>
            <a:r>
              <a:rPr lang="el-GR" sz="2400" b="1" dirty="0"/>
              <a:t>: </a:t>
            </a:r>
            <a:r>
              <a:rPr lang="el-GR" sz="2400" dirty="0"/>
              <a:t> «Weapons of </a:t>
            </a:r>
            <a:r>
              <a:rPr lang="el-GR" sz="2400" dirty="0" err="1"/>
              <a:t>Mass</a:t>
            </a:r>
            <a:r>
              <a:rPr lang="el-GR" sz="2400" dirty="0"/>
              <a:t> </a:t>
            </a:r>
            <a:r>
              <a:rPr lang="el-GR" sz="2400" dirty="0" err="1"/>
              <a:t>Destruction</a:t>
            </a:r>
            <a:r>
              <a:rPr lang="el-GR" sz="2400" dirty="0"/>
              <a:t> </a:t>
            </a:r>
            <a:r>
              <a:rPr lang="el-GR" sz="2400" dirty="0" err="1"/>
              <a:t>Are</a:t>
            </a:r>
            <a:r>
              <a:rPr lang="el-GR" sz="2400" dirty="0"/>
              <a:t> </a:t>
            </a:r>
            <a:r>
              <a:rPr lang="el-GR" sz="2400" dirty="0" err="1"/>
              <a:t>They</a:t>
            </a:r>
            <a:r>
              <a:rPr lang="el-GR" sz="2400" dirty="0"/>
              <a:t> </a:t>
            </a:r>
            <a:r>
              <a:rPr lang="el-GR" sz="2400" dirty="0" err="1"/>
              <a:t>Morally</a:t>
            </a:r>
            <a:r>
              <a:rPr lang="el-GR" sz="2400" dirty="0"/>
              <a:t> Special?»  </a:t>
            </a:r>
          </a:p>
          <a:p>
            <a:pPr marL="342900" indent="-342900">
              <a:lnSpc>
                <a:spcPct val="114000"/>
              </a:lnSpc>
              <a:buFont typeface="Arial" panose="020B0604020202020204" pitchFamily="34" charset="0"/>
              <a:buChar char="•"/>
            </a:pPr>
            <a:r>
              <a:rPr lang="el-GR" sz="2400" dirty="0"/>
              <a:t>Υπεράσπιση  αυτής της διάκριση ηθικά υπό την προοπτική της θεωρίας του δικαίου πολέμου (ΘΔΠ). </a:t>
            </a:r>
          </a:p>
          <a:p>
            <a:pPr marL="342900" indent="-342900">
              <a:lnSpc>
                <a:spcPct val="114000"/>
              </a:lnSpc>
              <a:buFont typeface="Arial" panose="020B0604020202020204" pitchFamily="34" charset="0"/>
              <a:buChar char="•"/>
            </a:pPr>
            <a:r>
              <a:rPr lang="el-GR" sz="2400" dirty="0"/>
              <a:t>Διάκριση  μεταξύ ηθικά αποδεκτών και ηθικά απαράδεκτων πολέμων.</a:t>
            </a:r>
          </a:p>
          <a:p>
            <a:pPr marL="342900" indent="-342900">
              <a:lnSpc>
                <a:spcPct val="114000"/>
              </a:lnSpc>
              <a:buFont typeface="Arial" panose="020B0604020202020204" pitchFamily="34" charset="0"/>
              <a:buChar char="•"/>
            </a:pPr>
            <a:r>
              <a:rPr lang="el-GR" sz="2400" dirty="0"/>
              <a:t>Διάκριση  μεταξύ ΟΜΚ και συμβατικών. </a:t>
            </a:r>
          </a:p>
          <a:p>
            <a:pPr marL="342900" indent="-342900">
              <a:lnSpc>
                <a:spcPct val="114000"/>
              </a:lnSpc>
              <a:buFont typeface="Arial" panose="020B0604020202020204" pitchFamily="34" charset="0"/>
              <a:buChar char="•"/>
            </a:pPr>
            <a:r>
              <a:rPr lang="el-GR" sz="2400" dirty="0"/>
              <a:t>Δέχεται  την ηθική υπόσταση του πολέμου (σε αντίθεση με τον ρεαλιστή) αλλά και την διάκριση μεταξύ άδικου και δίκαιου πόλεμου (σε αντίθεση με τον πασιφιστή).   </a:t>
            </a:r>
          </a:p>
          <a:p>
            <a:pPr marL="342900" indent="-342900">
              <a:lnSpc>
                <a:spcPct val="114000"/>
              </a:lnSpc>
              <a:buFont typeface="Arial" panose="020B0604020202020204" pitchFamily="34" charset="0"/>
              <a:buChar char="•"/>
            </a:pPr>
            <a:r>
              <a:rPr lang="el-GR" sz="2400" dirty="0"/>
              <a:t>Η   ΘΔΠ επειδή επιδιώκει να καταστήσει τον πόλεμο λιγότερο καταστροφικό. </a:t>
            </a:r>
          </a:p>
        </p:txBody>
      </p:sp>
    </p:spTree>
    <p:extLst>
      <p:ext uri="{BB962C8B-B14F-4D97-AF65-F5344CB8AC3E}">
        <p14:creationId xmlns:p14="http://schemas.microsoft.com/office/powerpoint/2010/main" val="1023613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C521210-DA3E-4CF3-9791-AA20B102981A}"/>
              </a:ext>
            </a:extLst>
          </p:cNvPr>
          <p:cNvSpPr txBox="1"/>
          <p:nvPr/>
        </p:nvSpPr>
        <p:spPr>
          <a:xfrm>
            <a:off x="175647" y="154983"/>
            <a:ext cx="11840705" cy="5962530"/>
          </a:xfrm>
          <a:prstGeom prst="rect">
            <a:avLst/>
          </a:prstGeom>
          <a:noFill/>
        </p:spPr>
        <p:txBody>
          <a:bodyPr wrap="square">
            <a:spAutoFit/>
          </a:bodyPr>
          <a:lstStyle/>
          <a:p>
            <a:pPr>
              <a:lnSpc>
                <a:spcPct val="114000"/>
              </a:lnSpc>
            </a:pPr>
            <a:r>
              <a:rPr lang="el-GR" sz="2400" b="1" dirty="0"/>
              <a:t>Αναλογικότητα</a:t>
            </a:r>
            <a:r>
              <a:rPr lang="el-GR" sz="2400" dirty="0"/>
              <a:t>: το καλό αποτέλεσμα που δυνατόν να επέλθει από τον πόλεμο θα πρέπει να είναι ανάλογο με το κακό των βλαβών. </a:t>
            </a:r>
          </a:p>
          <a:p>
            <a:pPr marL="342900" indent="-342900">
              <a:lnSpc>
                <a:spcPct val="114000"/>
              </a:lnSpc>
              <a:buFont typeface="Arial" panose="020B0604020202020204" pitchFamily="34" charset="0"/>
              <a:buChar char="•"/>
            </a:pPr>
            <a:r>
              <a:rPr lang="el-GR" sz="2400" dirty="0"/>
              <a:t>Αυτή δε η αρχή διαπερνά τόσο το  επίπεδο του </a:t>
            </a:r>
            <a:r>
              <a:rPr lang="el-GR" sz="2400" dirty="0" err="1"/>
              <a:t>jus</a:t>
            </a:r>
            <a:r>
              <a:rPr lang="el-GR" sz="2400" dirty="0"/>
              <a:t> ad bellum όσο και αυτό του </a:t>
            </a:r>
            <a:r>
              <a:rPr lang="el-GR" sz="2400" dirty="0" err="1"/>
              <a:t>jus</a:t>
            </a:r>
            <a:r>
              <a:rPr lang="el-GR" sz="2400" dirty="0"/>
              <a:t> in </a:t>
            </a:r>
            <a:r>
              <a:rPr lang="el-GR" sz="2400" dirty="0" err="1"/>
              <a:t>bello</a:t>
            </a:r>
            <a:r>
              <a:rPr lang="el-GR" sz="2400" dirty="0"/>
              <a:t>. </a:t>
            </a:r>
          </a:p>
          <a:p>
            <a:pPr marL="342900" indent="-342900">
              <a:lnSpc>
                <a:spcPct val="114000"/>
              </a:lnSpc>
              <a:buFont typeface="Arial" panose="020B0604020202020204" pitchFamily="34" charset="0"/>
              <a:buChar char="•"/>
            </a:pPr>
            <a:r>
              <a:rPr lang="el-GR" sz="2400" dirty="0"/>
              <a:t>Αναγκαστικά  ενδιαφέρεται για την καταστροφικότητα διότι κάνει σύγκριση μεγεθών. </a:t>
            </a:r>
          </a:p>
          <a:p>
            <a:pPr marL="342900" indent="-342900">
              <a:lnSpc>
                <a:spcPct val="114000"/>
              </a:lnSpc>
              <a:buFont typeface="Arial" panose="020B0604020202020204" pitchFamily="34" charset="0"/>
              <a:buChar char="•"/>
            </a:pPr>
            <a:r>
              <a:rPr lang="el-GR" sz="2400" dirty="0"/>
              <a:t>Επιδιώκει  την εξαίρεση των πλέον καταστροφικών όπλων, και καθιστά την κατάταξη των χημικών μαζί με τα πυρηνικά όπλα </a:t>
            </a:r>
            <a:r>
              <a:rPr lang="el-GR" sz="2400" b="1" dirty="0"/>
              <a:t>ακατάλληλη</a:t>
            </a:r>
            <a:r>
              <a:rPr lang="el-GR" sz="2400" dirty="0"/>
              <a:t> για τους σκοπούς της. </a:t>
            </a:r>
          </a:p>
          <a:p>
            <a:pPr>
              <a:lnSpc>
                <a:spcPct val="114000"/>
              </a:lnSpc>
            </a:pPr>
            <a:r>
              <a:rPr lang="el-GR" sz="2400" b="1" dirty="0"/>
              <a:t>Διάκριση</a:t>
            </a:r>
            <a:r>
              <a:rPr lang="el-GR" sz="2400" dirty="0"/>
              <a:t>: θα πρέπει να υπάρχει δυνατότητα διάκρισης μεταξύ εμπολέμων και αμάχων ή έστω δυνατότητα πλήξης διακριτών στόχων. </a:t>
            </a:r>
          </a:p>
          <a:p>
            <a:pPr marL="342900" indent="-342900">
              <a:lnSpc>
                <a:spcPct val="114000"/>
              </a:lnSpc>
              <a:buFont typeface="Arial" panose="020B0604020202020204" pitchFamily="34" charset="0"/>
              <a:buChar char="•"/>
            </a:pPr>
            <a:r>
              <a:rPr lang="el-GR" sz="2400" dirty="0"/>
              <a:t>Η  μη ικανοποίηση  αυτής της συγκεκριμένης, ηθικά σημαντικής αρχής, η ειδοποιός ενοποιητική διαφορά των τριών κατηγοριών όπλων; </a:t>
            </a:r>
          </a:p>
          <a:p>
            <a:pPr marL="342900" indent="-342900">
              <a:lnSpc>
                <a:spcPct val="114000"/>
              </a:lnSpc>
              <a:buFont typeface="Arial" panose="020B0604020202020204" pitchFamily="34" charset="0"/>
              <a:buChar char="•"/>
            </a:pPr>
            <a:r>
              <a:rPr lang="el-GR" sz="2400" dirty="0"/>
              <a:t> Φαίνεται ότι αυτή η αρχή μπορεί να τηρηθεί μόνο από τους χειριστές των όπλων </a:t>
            </a:r>
          </a:p>
          <a:p>
            <a:pPr marL="342900" indent="-342900">
              <a:lnSpc>
                <a:spcPct val="114000"/>
              </a:lnSpc>
              <a:buFont typeface="Arial" panose="020B0604020202020204" pitchFamily="34" charset="0"/>
              <a:buChar char="•"/>
            </a:pPr>
            <a:r>
              <a:rPr lang="el-GR" sz="2400" b="1" dirty="0"/>
              <a:t>Τα συμβατικά όπλα </a:t>
            </a:r>
            <a:r>
              <a:rPr lang="el-GR" sz="2400" dirty="0"/>
              <a:t>είναι επομένως </a:t>
            </a:r>
            <a:r>
              <a:rPr lang="el-GR" sz="2400" b="1" dirty="0"/>
              <a:t>δυνητικά ή ενδεχομενικά διακριτικά </a:t>
            </a:r>
          </a:p>
          <a:p>
            <a:pPr marL="342900" indent="-342900">
              <a:lnSpc>
                <a:spcPct val="114000"/>
              </a:lnSpc>
              <a:buFont typeface="Arial" panose="020B0604020202020204" pitchFamily="34" charset="0"/>
              <a:buChar char="•"/>
            </a:pPr>
            <a:r>
              <a:rPr lang="el-GR" sz="2400" dirty="0"/>
              <a:t>Μήπως  είναι τελικά τα </a:t>
            </a:r>
            <a:r>
              <a:rPr lang="el-GR" sz="2400" b="1" dirty="0"/>
              <a:t>ΟΜΚ ενδογενώς μη διακριτικά  </a:t>
            </a:r>
            <a:r>
              <a:rPr lang="el-GR" sz="2400" dirty="0"/>
              <a:t>(και αυτό είναι που τα διαφοροποιεί); </a:t>
            </a:r>
          </a:p>
        </p:txBody>
      </p:sp>
    </p:spTree>
    <p:extLst>
      <p:ext uri="{BB962C8B-B14F-4D97-AF65-F5344CB8AC3E}">
        <p14:creationId xmlns:p14="http://schemas.microsoft.com/office/powerpoint/2010/main" val="783421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8F3D71-A79F-4D82-8229-A585599A7EEE}"/>
              </a:ext>
            </a:extLst>
          </p:cNvPr>
          <p:cNvSpPr txBox="1"/>
          <p:nvPr/>
        </p:nvSpPr>
        <p:spPr>
          <a:xfrm>
            <a:off x="77491" y="0"/>
            <a:ext cx="12037017" cy="6740307"/>
          </a:xfrm>
          <a:prstGeom prst="rect">
            <a:avLst/>
          </a:prstGeom>
          <a:noFill/>
        </p:spPr>
        <p:txBody>
          <a:bodyPr wrap="square">
            <a:spAutoFit/>
          </a:bodyPr>
          <a:lstStyle/>
          <a:p>
            <a:r>
              <a:rPr lang="el-GR" sz="2400" b="1" dirty="0"/>
              <a:t>Η ενδογενής μη διάκριση </a:t>
            </a:r>
            <a:r>
              <a:rPr lang="el-GR" sz="2400" dirty="0"/>
              <a:t>ισχύει για τα </a:t>
            </a:r>
            <a:r>
              <a:rPr lang="el-GR" sz="2400" b="1" dirty="0"/>
              <a:t>πυρηνικά όπλα </a:t>
            </a:r>
            <a:r>
              <a:rPr lang="el-GR" sz="2400" dirty="0"/>
              <a:t>ιδιαίτερα της πρώιμης περιόδου τους </a:t>
            </a:r>
          </a:p>
          <a:p>
            <a:pPr marL="342900" indent="-342900">
              <a:buFont typeface="Arial" panose="020B0604020202020204" pitchFamily="34" charset="0"/>
              <a:buChar char="•"/>
            </a:pPr>
            <a:r>
              <a:rPr lang="el-GR" sz="2400" dirty="0"/>
              <a:t>Στόχευαν  σε ευρείες περιοχές όπως μια πόλη με αποτέλεσμα χιλιάδες νεκρούς αμάχους. </a:t>
            </a:r>
          </a:p>
          <a:p>
            <a:pPr marL="342900" indent="-342900">
              <a:buFont typeface="Arial" panose="020B0604020202020204" pitchFamily="34" charset="0"/>
              <a:buChar char="•"/>
            </a:pPr>
            <a:r>
              <a:rPr lang="el-GR" sz="2400" dirty="0"/>
              <a:t>Σήμερα τα προηγμένα πυρηνικά στοχεύουν περιορισμένους στόχους και μπορούν να πλήξουν συγκεκριμένο στρατιωτικό στόχο π.χ. ένα πλοίο. </a:t>
            </a:r>
          </a:p>
          <a:p>
            <a:pPr marL="342900" indent="-342900">
              <a:buFont typeface="Arial" panose="020B0604020202020204" pitchFamily="34" charset="0"/>
              <a:buChar char="•"/>
            </a:pPr>
            <a:r>
              <a:rPr lang="el-GR" sz="2400" dirty="0"/>
              <a:t>Η ραδιενέργεια της ατμόσφαιρας δεν έχει ικανότητα διάκρισης.</a:t>
            </a:r>
          </a:p>
          <a:p>
            <a:pPr marL="342900" indent="-342900">
              <a:buFont typeface="Arial" panose="020B0604020202020204" pitchFamily="34" charset="0"/>
              <a:buChar char="•"/>
            </a:pPr>
            <a:r>
              <a:rPr lang="el-GR" sz="2400" dirty="0"/>
              <a:t>Την  μια πυρηνική βόμβα πιθανόν θα ακολουθήσουν και άλλες προς άλλους στόχους και βέβαια οι ανταποδοτικές βόμβες. </a:t>
            </a:r>
          </a:p>
          <a:p>
            <a:pPr marL="342900" indent="-342900">
              <a:buFont typeface="Arial" panose="020B0604020202020204" pitchFamily="34" charset="0"/>
              <a:buChar char="•"/>
            </a:pPr>
            <a:r>
              <a:rPr lang="el-GR" sz="2400" dirty="0"/>
              <a:t>Παρ’ όλον τον εκσυγχρονισμό τους λοιπόν </a:t>
            </a:r>
            <a:r>
              <a:rPr lang="el-GR" sz="2400" b="1" dirty="0"/>
              <a:t>τα πυρηνικά όπλα είναι δυνατόν να χαρακτηριστούν ως ενδογενώς μη διακριτικά </a:t>
            </a:r>
            <a:r>
              <a:rPr lang="el-GR" sz="2400" dirty="0"/>
              <a:t>διότι είναι αδύνατον να χρησιμοποιηθούν χωρίς μεγάλης κλίμακας απώλειες αμάχων. </a:t>
            </a:r>
          </a:p>
          <a:p>
            <a:r>
              <a:rPr lang="el-GR" sz="2400" dirty="0"/>
              <a:t>Η  χρησιμότητά </a:t>
            </a:r>
            <a:r>
              <a:rPr lang="el-GR" sz="2400" b="1" dirty="0"/>
              <a:t>χημικών και βιολογικών </a:t>
            </a:r>
            <a:r>
              <a:rPr lang="el-GR" sz="2400" dirty="0"/>
              <a:t>όπλων στη μάχη ως τακτικών όπλων είναι μικρή. </a:t>
            </a:r>
          </a:p>
          <a:p>
            <a:pPr marL="342900" indent="-342900">
              <a:buFont typeface="Arial" panose="020B0604020202020204" pitchFamily="34" charset="0"/>
              <a:buChar char="•"/>
            </a:pPr>
            <a:r>
              <a:rPr lang="el-GR" sz="2400" dirty="0"/>
              <a:t>Τα  αποτελέσματά </a:t>
            </a:r>
            <a:r>
              <a:rPr lang="el-GR" sz="2400" dirty="0" err="1"/>
              <a:t>τουςεπηρεάζουν</a:t>
            </a:r>
            <a:r>
              <a:rPr lang="el-GR" sz="2400" dirty="0"/>
              <a:t> τοπικοί παράγοντες όπως ο αέρας και η ηλιοφάνεια. </a:t>
            </a:r>
          </a:p>
          <a:p>
            <a:pPr marL="342900" indent="-342900">
              <a:buFont typeface="Arial" panose="020B0604020202020204" pitchFamily="34" charset="0"/>
              <a:buChar char="•"/>
            </a:pPr>
            <a:r>
              <a:rPr lang="el-GR" sz="2400" dirty="0"/>
              <a:t>Τα  βιολογικά όπλα καθυστερούν να δράσουν. </a:t>
            </a:r>
          </a:p>
          <a:p>
            <a:pPr marL="342900" indent="-342900">
              <a:buFont typeface="Arial" panose="020B0604020202020204" pitchFamily="34" charset="0"/>
              <a:buChar char="•"/>
            </a:pPr>
            <a:r>
              <a:rPr lang="el-GR" sz="2400" dirty="0"/>
              <a:t>Δεν  καταστρέφουν οπλισμό αλλά στρέφονται μόνον κατά ανθρώπων. </a:t>
            </a:r>
          </a:p>
          <a:p>
            <a:pPr marL="342900" indent="-342900">
              <a:buFont typeface="Arial" panose="020B0604020202020204" pitchFamily="34" charset="0"/>
              <a:buChar char="•"/>
            </a:pPr>
            <a:r>
              <a:rPr lang="el-GR" sz="2400" dirty="0"/>
              <a:t>Οι  άνθρωποι μπορούν να προστατευθούν από αυτά με ειδικές στολές, μάσκες, γάντια κ.λπ. Σε επίθεση με χημικά και βιολογικά όπλα, σε κατοικημένες περιοχές οι άμαχοι είναι οι πλέον  τρωτοί εφόσον τα στρατεύματα είναι πιο πιθανόν να έχουν μέσα προστασίας. Επομένως και αυτά τα όπλα μπορούν να θεωρηθούν ενδογενώς μη διακριτικά. </a:t>
            </a:r>
          </a:p>
        </p:txBody>
      </p:sp>
    </p:spTree>
    <p:extLst>
      <p:ext uri="{BB962C8B-B14F-4D97-AF65-F5344CB8AC3E}">
        <p14:creationId xmlns:p14="http://schemas.microsoft.com/office/powerpoint/2010/main" val="179795906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467</TotalTime>
  <Words>2792</Words>
  <Application>Microsoft Office PowerPoint</Application>
  <PresentationFormat>Ευρεία οθόνη</PresentationFormat>
  <Paragraphs>141</Paragraphs>
  <Slides>17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17</vt:i4>
      </vt:variant>
    </vt:vector>
  </HeadingPairs>
  <TitlesOfParts>
    <vt:vector size="22" baseType="lpstr">
      <vt:lpstr>Arial</vt:lpstr>
      <vt:lpstr>Book Antiqua</vt:lpstr>
      <vt:lpstr>Calibri</vt:lpstr>
      <vt:lpstr>Calibri Light</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boutlasg@uoi.gr</dc:creator>
  <cp:lastModifiedBy>GEORGE BOUTLAS</cp:lastModifiedBy>
  <cp:revision>25</cp:revision>
  <dcterms:created xsi:type="dcterms:W3CDTF">2021-05-04T05:48:02Z</dcterms:created>
  <dcterms:modified xsi:type="dcterms:W3CDTF">2022-05-26T16:59:14Z</dcterms:modified>
</cp:coreProperties>
</file>