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4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381" r:id="rId3"/>
    <p:sldId id="260" r:id="rId4"/>
    <p:sldId id="385" r:id="rId5"/>
    <p:sldId id="382" r:id="rId6"/>
    <p:sldId id="263" r:id="rId7"/>
    <p:sldId id="378" r:id="rId8"/>
    <p:sldId id="318" r:id="rId9"/>
    <p:sldId id="375" r:id="rId10"/>
    <p:sldId id="275" r:id="rId11"/>
    <p:sldId id="388" r:id="rId12"/>
    <p:sldId id="376" r:id="rId13"/>
    <p:sldId id="387" r:id="rId14"/>
    <p:sldId id="374" r:id="rId15"/>
    <p:sldId id="380" r:id="rId16"/>
    <p:sldId id="612" r:id="rId17"/>
    <p:sldId id="392" r:id="rId18"/>
    <p:sldId id="278" r:id="rId19"/>
    <p:sldId id="389" r:id="rId20"/>
    <p:sldId id="379" r:id="rId21"/>
    <p:sldId id="390" r:id="rId22"/>
    <p:sldId id="383" r:id="rId23"/>
    <p:sldId id="391" r:id="rId24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6" autoAdjust="0"/>
    <p:restoredTop sz="94660"/>
  </p:normalViewPr>
  <p:slideViewPr>
    <p:cSldViewPr>
      <p:cViewPr varScale="1">
        <p:scale>
          <a:sx n="70" d="100"/>
          <a:sy n="70" d="100"/>
        </p:scale>
        <p:origin x="1397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AC10-8EDD-462C-8F40-B90BCBBBDD9F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089C-AB08-4386-A90B-2EF336DFD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B4A15C-117E-43A2-B297-3039BD7A6807}" type="slidenum">
              <a:rPr lang="ru-RU" altLang="en-US">
                <a:latin typeface="Arial" panose="020B0604020202020204" pitchFamily="34" charset="0"/>
              </a:rPr>
              <a:pPr/>
              <a:t>1</a:t>
            </a:fld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1045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AFE885-4D91-4700-8637-4B4811B93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16083-94A4-40C1-8C78-FF63C1D9EC49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B2D5E036-4497-4647-93D3-50EE0028E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FDABA5E-D6F8-4121-ADEA-210D7EC01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76CA14-E086-42BA-BB88-956F79243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6F0E2-C0B3-4487-8807-B62F7C75501D}" type="slidenum">
              <a:rPr lang="el-GR" altLang="en-US"/>
              <a:pPr/>
              <a:t>20</a:t>
            </a:fld>
            <a:endParaRPr lang="el-GR" altLang="en-US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6974E8FF-B5E4-40DD-970C-69FF99169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1EC38DC3-2553-4E65-A883-05CBFEB03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B62F08-6484-4B9D-BFED-F9B590FB2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C149E-E701-42BD-97EE-B162B965CCF2}" type="slidenum">
              <a:rPr lang="el-GR" altLang="en-US"/>
              <a:pPr/>
              <a:t>22</a:t>
            </a:fld>
            <a:endParaRPr lang="el-GR" altLang="en-US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54C561F6-3EED-4EE1-899F-4FD01EB3A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433D8D25-6FF9-42D5-A887-7BE66DD58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38A7FB-A753-47E9-AAC6-D4B8FDB4E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1C8AB-62F7-4366-992C-9EC26D3E3D69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7C3CFE80-4185-402F-A3C7-8772FF4D4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AB08AFB6-965D-4A75-A3E2-F21E859A3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l-GR" altLang="en-US"/>
              <a:t>Δίαυλοι χασματοσυνδέσμων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79A9A-97E8-42FC-AAD0-B78D39AD9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88C85-F462-4E26-A8B7-7CE443A25D88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28C7BF6-CAF5-4C62-956B-88EBD2AD8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3B703E7C-0B0E-4CEF-B6C1-F29AB031C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4ABEA4-AEBA-4D3C-946F-6B5E66321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152E7-3F2D-47D8-80AF-05205FA37BC2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A370B94C-1DCD-4F82-8D6A-95F67C069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E218A8-EF0B-48CC-B4D5-5614A1A6C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4413DE-D03D-46B0-97E4-49BF86B1C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3976A-D123-4F91-A702-7C968B817171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1FC15506-876A-4357-8109-1F6CEE2F9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D0BD8ECB-16C3-4DDD-BD83-EEDAABD27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47BB29-128E-4E52-B301-5C19DC67B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F023D-4B67-45A0-BE62-393EE8E43A56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FC524694-DE85-4AB0-A261-4194D524A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73F54821-308E-45E2-A7A2-CC251E476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6D8B9-5351-4596-97A9-52003943C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CB93D-96F3-49B6-BB47-97B6FD918884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C2FB37A2-174D-43C9-BF6F-1811FFDB3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B7D67E80-CFD8-42CC-8907-4A53D7EF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1D919F-A76F-419E-8D0C-B7B4B1055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C600A-2BB9-4E7A-BB7E-3F78C2DD33BB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2C526209-9F4F-4979-8709-7B03ED8F4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7D927E9F-373A-480F-868F-D1871F9F8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02702B-2CBB-4BBB-AAA4-D0D90A947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6E16-72B0-4213-BAA5-646C3B51CC23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6CE0FB13-1B3C-41F3-96EE-74F21C695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8B51251F-9A28-4DC4-AC14-015B65D3C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8382" y="296671"/>
            <a:ext cx="69405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23-Mar-21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60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F62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23-Mar-21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60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23-Mar-21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9431" y="622109"/>
            <a:ext cx="8750160" cy="6392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60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23-Mar-21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23-Mar-21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931" y="426211"/>
            <a:ext cx="8591537" cy="166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60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973" y="1142491"/>
            <a:ext cx="8557453" cy="5072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F62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23-Mar-21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 glial connectomes and activity maps make any sens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0"/>
            <a:ext cx="10075333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9034" y="1"/>
            <a:ext cx="3291975" cy="63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l-GR" altLang="en-US" sz="154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ΜΟΡΦΟΛΟΓΙΑ ΚΑΙ ΦΥΣΙΟΛΟΓΙΑ </a:t>
            </a:r>
          </a:p>
          <a:p>
            <a:pPr algn="ctr" eaLnBrk="1" hangingPunct="1">
              <a:spcBef>
                <a:spcPct val="30000"/>
              </a:spcBef>
            </a:pPr>
            <a:r>
              <a:rPr lang="el-GR" altLang="en-US" sz="154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ΝΕΥΡΙΚΟΥ ΣΥΣΤΗΜΑΤΟΣ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6100" y="6369050"/>
            <a:ext cx="2985113" cy="49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645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Consoulas</a:t>
            </a:r>
            <a:r>
              <a:rPr lang="en-US" altLang="en-US" sz="2645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Christos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1148645" y="755651"/>
            <a:ext cx="799148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661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Physiology of synapses</a:t>
            </a:r>
            <a:endParaRPr lang="el-GR" altLang="en-US" sz="661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4926894" y="5336779"/>
            <a:ext cx="5037667" cy="19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altLang="en-US" sz="198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understanding of synaptic transmission</a:t>
            </a:r>
          </a:p>
          <a:p>
            <a:pPr lvl="1" eaLnBrk="1" hangingPunct="1">
              <a:defRPr/>
            </a:pPr>
            <a:r>
              <a:rPr lang="en-US" altLang="en-US" sz="198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necessary to understand the operations of the nervous system (</a:t>
            </a:r>
            <a:r>
              <a:rPr lang="en-US" altLang="en-US" sz="1983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</a:t>
            </a:r>
            <a:r>
              <a:rPr lang="en-US" altLang="en-US" sz="198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actions of psychoactive drugs, causes of mental disorders, neural basis of learning and memory)</a:t>
            </a:r>
          </a:p>
        </p:txBody>
      </p:sp>
    </p:spTree>
    <p:extLst>
      <p:ext uri="{BB962C8B-B14F-4D97-AF65-F5344CB8AC3E}">
        <p14:creationId xmlns:p14="http://schemas.microsoft.com/office/powerpoint/2010/main" val="32172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281" y="456692"/>
            <a:ext cx="8095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5490" algn="l"/>
              </a:tabLst>
            </a:pPr>
            <a:r>
              <a:rPr sz="2400" spc="-65" dirty="0"/>
              <a:t>Ο</a:t>
            </a:r>
            <a:r>
              <a:rPr sz="2400" spc="-185" dirty="0"/>
              <a:t> </a:t>
            </a:r>
            <a:r>
              <a:rPr sz="2400" spc="-150" dirty="0"/>
              <a:t>ρ</a:t>
            </a:r>
            <a:r>
              <a:rPr sz="2400" spc="-105" dirty="0"/>
              <a:t>ό</a:t>
            </a:r>
            <a:r>
              <a:rPr sz="2400" spc="-200" dirty="0"/>
              <a:t>λ</a:t>
            </a:r>
            <a:r>
              <a:rPr sz="2400" spc="-85" dirty="0"/>
              <a:t>ο</a:t>
            </a:r>
            <a:r>
              <a:rPr sz="2400" spc="-175" dirty="0"/>
              <a:t>ς</a:t>
            </a:r>
            <a:r>
              <a:rPr sz="2400" spc="-185" dirty="0"/>
              <a:t> </a:t>
            </a:r>
            <a:r>
              <a:rPr sz="2400" spc="-210" dirty="0"/>
              <a:t>τ</a:t>
            </a:r>
            <a:r>
              <a:rPr sz="2400" spc="-85" dirty="0"/>
              <a:t>ο</a:t>
            </a:r>
            <a:r>
              <a:rPr sz="2400" spc="-75" dirty="0"/>
              <a:t>υ</a:t>
            </a:r>
            <a:r>
              <a:rPr sz="2400" spc="-185" dirty="0"/>
              <a:t> </a:t>
            </a:r>
            <a:r>
              <a:rPr sz="2400" spc="-30" dirty="0"/>
              <a:t>α</a:t>
            </a:r>
            <a:r>
              <a:rPr sz="2400" spc="-135" dirty="0"/>
              <a:t>σ</a:t>
            </a:r>
            <a:r>
              <a:rPr sz="2400" spc="-100" dirty="0"/>
              <a:t>β</a:t>
            </a:r>
            <a:r>
              <a:rPr sz="2400" spc="-155" dirty="0"/>
              <a:t>ε</a:t>
            </a:r>
            <a:r>
              <a:rPr sz="2400" spc="-105" dirty="0"/>
              <a:t>σ</a:t>
            </a:r>
            <a:r>
              <a:rPr sz="2400" spc="-190" dirty="0"/>
              <a:t>τ</a:t>
            </a:r>
            <a:r>
              <a:rPr sz="2400" spc="-15" dirty="0"/>
              <a:t>ί</a:t>
            </a:r>
            <a:r>
              <a:rPr sz="2400" spc="-85" dirty="0"/>
              <a:t>ο</a:t>
            </a:r>
            <a:r>
              <a:rPr sz="2400" spc="-75" dirty="0"/>
              <a:t>υ</a:t>
            </a:r>
            <a:r>
              <a:rPr sz="2400" spc="-185" dirty="0"/>
              <a:t> </a:t>
            </a:r>
            <a:r>
              <a:rPr sz="2400" spc="-105" dirty="0"/>
              <a:t>σ</a:t>
            </a:r>
            <a:r>
              <a:rPr sz="2400" spc="-190" dirty="0"/>
              <a:t>τ</a:t>
            </a:r>
            <a:r>
              <a:rPr sz="2400" spc="-155" dirty="0"/>
              <a:t>η</a:t>
            </a:r>
            <a:r>
              <a:rPr sz="2400" spc="-150" dirty="0"/>
              <a:t>ν</a:t>
            </a:r>
            <a:r>
              <a:rPr sz="2400" spc="-185" dirty="0"/>
              <a:t> </a:t>
            </a:r>
            <a:r>
              <a:rPr sz="2400" spc="-60" dirty="0"/>
              <a:t>Απ</a:t>
            </a:r>
            <a:r>
              <a:rPr sz="2400" spc="-125" dirty="0"/>
              <a:t>ε</a:t>
            </a:r>
            <a:r>
              <a:rPr sz="2400" spc="-180" dirty="0"/>
              <a:t>λ</a:t>
            </a:r>
            <a:r>
              <a:rPr sz="2400" spc="-125" dirty="0"/>
              <a:t>ε</a:t>
            </a:r>
            <a:r>
              <a:rPr sz="2400" spc="-80" dirty="0"/>
              <a:t>υ</a:t>
            </a:r>
            <a:r>
              <a:rPr sz="2400" spc="-85" dirty="0"/>
              <a:t>θ</a:t>
            </a:r>
            <a:r>
              <a:rPr sz="2400" spc="-125" dirty="0"/>
              <a:t>έ</a:t>
            </a:r>
            <a:r>
              <a:rPr sz="2400" spc="-150" dirty="0"/>
              <a:t>ρ</a:t>
            </a:r>
            <a:r>
              <a:rPr sz="2400" spc="-160" dirty="0"/>
              <a:t>ω</a:t>
            </a:r>
            <a:r>
              <a:rPr sz="2400" spc="-135" dirty="0"/>
              <a:t>σ</a:t>
            </a:r>
            <a:r>
              <a:rPr sz="2400" spc="-114" dirty="0"/>
              <a:t>η</a:t>
            </a:r>
            <a:r>
              <a:rPr sz="2400" dirty="0"/>
              <a:t>	</a:t>
            </a:r>
            <a:r>
              <a:rPr sz="2400" spc="-160" dirty="0"/>
              <a:t>ν</a:t>
            </a:r>
            <a:r>
              <a:rPr sz="2400" spc="-125" dirty="0"/>
              <a:t>ε</a:t>
            </a:r>
            <a:r>
              <a:rPr sz="2400" spc="-80" dirty="0"/>
              <a:t>υ</a:t>
            </a:r>
            <a:r>
              <a:rPr sz="2400" spc="-150" dirty="0"/>
              <a:t>ρ</a:t>
            </a:r>
            <a:r>
              <a:rPr sz="2400" spc="-85" dirty="0"/>
              <a:t>ο</a:t>
            </a:r>
            <a:r>
              <a:rPr sz="2400" spc="-95" dirty="0"/>
              <a:t>δ</a:t>
            </a:r>
            <a:r>
              <a:rPr sz="2400" spc="-15" dirty="0"/>
              <a:t>ι</a:t>
            </a:r>
            <a:r>
              <a:rPr sz="2400" spc="-10" dirty="0"/>
              <a:t>α</a:t>
            </a:r>
            <a:r>
              <a:rPr sz="2400" spc="-100" dirty="0"/>
              <a:t>β</a:t>
            </a:r>
            <a:r>
              <a:rPr sz="2400" spc="-15" dirty="0"/>
              <a:t>ι</a:t>
            </a:r>
            <a:r>
              <a:rPr sz="2400" spc="-100" dirty="0"/>
              <a:t>β</a:t>
            </a:r>
            <a:r>
              <a:rPr sz="2400" spc="-30" dirty="0"/>
              <a:t>α</a:t>
            </a:r>
            <a:r>
              <a:rPr sz="2400" spc="-105" dirty="0"/>
              <a:t>σ</a:t>
            </a:r>
            <a:r>
              <a:rPr sz="2400" spc="-190" dirty="0"/>
              <a:t>τ</a:t>
            </a:r>
            <a:r>
              <a:rPr sz="2400" spc="-114" dirty="0"/>
              <a:t>ή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59911" y="2351532"/>
            <a:ext cx="4363085" cy="3939540"/>
          </a:xfrm>
          <a:custGeom>
            <a:avLst/>
            <a:gdLst/>
            <a:ahLst/>
            <a:cxnLst/>
            <a:rect l="l" t="t" r="r" b="b"/>
            <a:pathLst>
              <a:path w="4363085" h="3939540">
                <a:moveTo>
                  <a:pt x="0" y="0"/>
                </a:moveTo>
                <a:lnTo>
                  <a:pt x="4362480" y="0"/>
                </a:lnTo>
                <a:lnTo>
                  <a:pt x="4362480" y="3939540"/>
                </a:lnTo>
                <a:lnTo>
                  <a:pt x="0" y="3939540"/>
                </a:lnTo>
                <a:lnTo>
                  <a:pt x="0" y="0"/>
                </a:lnTo>
                <a:close/>
              </a:path>
            </a:pathLst>
          </a:custGeom>
          <a:solidFill>
            <a:srgbClr val="76D6FF">
              <a:alpha val="160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26060" marR="5080">
              <a:lnSpc>
                <a:spcPct val="101899"/>
              </a:lnSpc>
              <a:spcBef>
                <a:spcPts val="55"/>
              </a:spcBef>
              <a:tabLst>
                <a:tab pos="4340860" algn="l"/>
              </a:tabLst>
            </a:pPr>
            <a:r>
              <a:rPr sz="1800" b="1" spc="-114" dirty="0">
                <a:solidFill>
                  <a:srgbClr val="376092"/>
                </a:solidFill>
                <a:latin typeface="Trebuchet MS"/>
                <a:cs typeface="Trebuchet MS"/>
              </a:rPr>
              <a:t>Εχει</a:t>
            </a:r>
            <a:r>
              <a:rPr sz="1800" b="1" spc="-13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376092"/>
                </a:solidFill>
                <a:latin typeface="Trebuchet MS"/>
                <a:cs typeface="Trebuchet MS"/>
              </a:rPr>
              <a:t>δειχθεί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376092"/>
                </a:solidFill>
                <a:latin typeface="Trebuchet MS"/>
                <a:cs typeface="Trebuchet MS"/>
              </a:rPr>
              <a:t>οτι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953735"/>
                </a:solidFill>
                <a:latin typeface="Trebuchet MS"/>
                <a:cs typeface="Trebuchet MS"/>
              </a:rPr>
              <a:t>Απομάκρυνση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του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953735"/>
                </a:solidFill>
                <a:latin typeface="Trebuchet MS"/>
                <a:cs typeface="Trebuchet MS"/>
              </a:rPr>
              <a:t>εξωκυττάριου</a:t>
            </a:r>
            <a:r>
              <a:rPr sz="1800" b="1" spc="-13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953735"/>
                </a:solidFill>
                <a:latin typeface="Trebuchet MS"/>
                <a:cs typeface="Trebuchet MS"/>
              </a:rPr>
              <a:t>Ca</a:t>
            </a:r>
            <a:r>
              <a:rPr sz="1800" b="1" spc="-157" baseline="25462" dirty="0">
                <a:solidFill>
                  <a:srgbClr val="953735"/>
                </a:solidFill>
                <a:latin typeface="Trebuchet MS"/>
                <a:cs typeface="Trebuchet MS"/>
              </a:rPr>
              <a:t>2+</a:t>
            </a:r>
            <a:r>
              <a:rPr sz="1800" b="1" spc="-142" baseline="25462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376092"/>
                </a:solidFill>
                <a:latin typeface="Trebuchet MS"/>
                <a:cs typeface="Trebuchet MS"/>
              </a:rPr>
              <a:t>προλαμβάνει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125" dirty="0">
                <a:solidFill>
                  <a:srgbClr val="376092"/>
                </a:solidFill>
                <a:latin typeface="Trebuchet MS"/>
                <a:cs typeface="Trebuchet MS"/>
              </a:rPr>
              <a:t>την</a:t>
            </a:r>
            <a:r>
              <a:rPr sz="1800" b="1" spc="-13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376092"/>
                </a:solidFill>
                <a:latin typeface="Trebuchet MS"/>
                <a:cs typeface="Trebuchet MS"/>
              </a:rPr>
              <a:t>απελευθέρωση  </a:t>
            </a:r>
            <a:r>
              <a:rPr sz="1800" b="1" spc="-95" dirty="0">
                <a:solidFill>
                  <a:srgbClr val="376092"/>
                </a:solidFill>
                <a:latin typeface="Trebuchet MS"/>
                <a:cs typeface="Trebuchet MS"/>
              </a:rPr>
              <a:t>του </a:t>
            </a:r>
            <a:r>
              <a:rPr sz="1800" b="1" spc="-60" dirty="0">
                <a:solidFill>
                  <a:srgbClr val="376092"/>
                </a:solidFill>
                <a:latin typeface="Trebuchet MS"/>
                <a:cs typeface="Trebuchet MS"/>
              </a:rPr>
              <a:t>διαβιβαστή</a:t>
            </a:r>
            <a:r>
              <a:rPr sz="1800" b="1" spc="-15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376092"/>
                </a:solidFill>
                <a:latin typeface="Trebuchet MS"/>
                <a:cs typeface="Trebuchet MS"/>
              </a:rPr>
              <a:t>παρουσία</a:t>
            </a:r>
            <a:r>
              <a:rPr sz="1800" b="1" spc="-12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376092"/>
                </a:solidFill>
                <a:latin typeface="Trebuchet MS"/>
                <a:cs typeface="Trebuchet MS"/>
              </a:rPr>
              <a:t>Δ</a:t>
            </a:r>
            <a:r>
              <a:rPr lang="el-GR" sz="1800" b="1" spc="-65" dirty="0">
                <a:solidFill>
                  <a:srgbClr val="376092"/>
                </a:solidFill>
                <a:latin typeface="Trebuchet MS"/>
                <a:cs typeface="Trebuchet MS"/>
              </a:rPr>
              <a:t>Ε</a:t>
            </a:r>
            <a:r>
              <a:rPr sz="1800" b="1" spc="-65" dirty="0">
                <a:solidFill>
                  <a:srgbClr val="376092"/>
                </a:solidFill>
                <a:latin typeface="Trebuchet MS"/>
                <a:cs typeface="Trebuchet MS"/>
              </a:rPr>
              <a:t>	</a:t>
            </a:r>
            <a:r>
              <a:rPr sz="1800" b="1" spc="-130" dirty="0">
                <a:solidFill>
                  <a:srgbClr val="376092"/>
                </a:solidFill>
                <a:latin typeface="Trebuchet MS"/>
                <a:cs typeface="Trebuchet MS"/>
              </a:rPr>
              <a:t>Ενώ</a:t>
            </a:r>
            <a:endParaRPr sz="1800" dirty="0">
              <a:latin typeface="Trebuchet MS"/>
              <a:cs typeface="Trebuchet MS"/>
            </a:endParaRPr>
          </a:p>
          <a:p>
            <a:pPr marL="226060">
              <a:lnSpc>
                <a:spcPts val="2100"/>
              </a:lnSpc>
            </a:pPr>
            <a:r>
              <a:rPr sz="1800" b="1" spc="-125" dirty="0">
                <a:solidFill>
                  <a:srgbClr val="953735"/>
                </a:solidFill>
                <a:latin typeface="Trebuchet MS"/>
                <a:cs typeface="Trebuchet MS"/>
              </a:rPr>
              <a:t>Τεχνιτή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Αύξηση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του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ενδοκυττάριου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953735"/>
                </a:solidFill>
                <a:latin typeface="Trebuchet MS"/>
                <a:cs typeface="Trebuchet MS"/>
              </a:rPr>
              <a:t>Ca</a:t>
            </a:r>
            <a:r>
              <a:rPr sz="1800" b="1" spc="-157" baseline="25462" dirty="0">
                <a:solidFill>
                  <a:srgbClr val="953735"/>
                </a:solidFill>
                <a:latin typeface="Trebuchet MS"/>
                <a:cs typeface="Trebuchet MS"/>
              </a:rPr>
              <a:t>2+</a:t>
            </a:r>
            <a:r>
              <a:rPr sz="1800" b="1" spc="-135" baseline="25462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376092"/>
                </a:solidFill>
                <a:latin typeface="Trebuchet MS"/>
                <a:cs typeface="Trebuchet MS"/>
              </a:rPr>
              <a:t>στο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376092"/>
                </a:solidFill>
                <a:latin typeface="Trebuchet MS"/>
                <a:cs typeface="Trebuchet MS"/>
              </a:rPr>
              <a:t>τελικό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376092"/>
                </a:solidFill>
                <a:latin typeface="Trebuchet MS"/>
                <a:cs typeface="Trebuchet MS"/>
              </a:rPr>
              <a:t>κομβίο</a:t>
            </a:r>
            <a:r>
              <a:rPr sz="1800" b="1" spc="-13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376092"/>
                </a:solidFill>
                <a:latin typeface="Trebuchet MS"/>
                <a:cs typeface="Trebuchet MS"/>
              </a:rPr>
              <a:t>μπορεί</a:t>
            </a:r>
            <a:r>
              <a:rPr sz="1800" b="1" spc="-13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376092"/>
                </a:solidFill>
                <a:latin typeface="Trebuchet MS"/>
                <a:cs typeface="Trebuchet MS"/>
              </a:rPr>
              <a:t>να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376092"/>
                </a:solidFill>
                <a:latin typeface="Trebuchet MS"/>
                <a:cs typeface="Trebuchet MS"/>
              </a:rPr>
              <a:t>προκαλέσει</a:t>
            </a:r>
            <a:endParaRPr sz="1800" dirty="0">
              <a:latin typeface="Trebuchet MS"/>
              <a:cs typeface="Trebuchet MS"/>
            </a:endParaRPr>
          </a:p>
          <a:p>
            <a:pPr marL="226060">
              <a:lnSpc>
                <a:spcPct val="100000"/>
              </a:lnSpc>
              <a:spcBef>
                <a:spcPts val="40"/>
              </a:spcBef>
            </a:pPr>
            <a:r>
              <a:rPr sz="1800" b="1" spc="-85" dirty="0">
                <a:solidFill>
                  <a:srgbClr val="376092"/>
                </a:solidFill>
                <a:latin typeface="Trebuchet MS"/>
                <a:cs typeface="Trebuchet MS"/>
              </a:rPr>
              <a:t>απελευθέρωση </a:t>
            </a:r>
            <a:r>
              <a:rPr sz="1800" b="1" spc="-70" dirty="0">
                <a:solidFill>
                  <a:srgbClr val="376092"/>
                </a:solidFill>
                <a:latin typeface="Trebuchet MS"/>
                <a:cs typeface="Trebuchet MS"/>
              </a:rPr>
              <a:t>νευροδιαβιβαστή </a:t>
            </a:r>
            <a:r>
              <a:rPr sz="1800" b="1" spc="-120" dirty="0">
                <a:solidFill>
                  <a:srgbClr val="376092"/>
                </a:solidFill>
                <a:latin typeface="Trebuchet MS"/>
                <a:cs typeface="Trebuchet MS"/>
              </a:rPr>
              <a:t>χωρίς </a:t>
            </a:r>
            <a:r>
              <a:rPr sz="1800" b="1" spc="-65" dirty="0">
                <a:solidFill>
                  <a:srgbClr val="376092"/>
                </a:solidFill>
                <a:latin typeface="Trebuchet MS"/>
                <a:cs typeface="Trebuchet MS"/>
              </a:rPr>
              <a:t>να</a:t>
            </a:r>
            <a:r>
              <a:rPr sz="1800" b="1" spc="-409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376092"/>
                </a:solidFill>
                <a:latin typeface="Trebuchet MS"/>
                <a:cs typeface="Trebuchet MS"/>
              </a:rPr>
              <a:t>έχει </a:t>
            </a:r>
            <a:r>
              <a:rPr sz="1800" b="1" spc="-85" dirty="0">
                <a:solidFill>
                  <a:srgbClr val="376092"/>
                </a:solidFill>
                <a:latin typeface="Trebuchet MS"/>
                <a:cs typeface="Trebuchet MS"/>
              </a:rPr>
              <a:t>προηγηθεί πυροδότηση </a:t>
            </a:r>
            <a:r>
              <a:rPr sz="1800" b="1" spc="-65" dirty="0">
                <a:solidFill>
                  <a:srgbClr val="376092"/>
                </a:solidFill>
                <a:latin typeface="Trebuchet MS"/>
                <a:cs typeface="Trebuchet MS"/>
              </a:rPr>
              <a:t>Δ</a:t>
            </a:r>
            <a:r>
              <a:rPr lang="el-GR" sz="1800" b="1" spc="-65" dirty="0">
                <a:solidFill>
                  <a:srgbClr val="376092"/>
                </a:solidFill>
                <a:latin typeface="Trebuchet MS"/>
                <a:cs typeface="Trebuchet MS"/>
              </a:rPr>
              <a:t>Ε</a:t>
            </a:r>
            <a:endParaRPr sz="1800" dirty="0">
              <a:latin typeface="Trebuchet MS"/>
              <a:cs typeface="Trebuchet MS"/>
            </a:endParaRPr>
          </a:p>
          <a:p>
            <a:pPr marL="83185">
              <a:lnSpc>
                <a:spcPct val="100000"/>
              </a:lnSpc>
              <a:spcBef>
                <a:spcPts val="1120"/>
              </a:spcBef>
            </a:pPr>
            <a:r>
              <a:rPr sz="1800" b="1" spc="-50" dirty="0">
                <a:solidFill>
                  <a:srgbClr val="953735"/>
                </a:solidFill>
                <a:latin typeface="Trebuchet MS"/>
                <a:cs typeface="Trebuchet MS"/>
              </a:rPr>
              <a:t>Ο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953735"/>
                </a:solidFill>
                <a:latin typeface="Trebuchet MS"/>
                <a:cs typeface="Trebuchet MS"/>
              </a:rPr>
              <a:t>Ρόλος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95" dirty="0" err="1">
                <a:solidFill>
                  <a:srgbClr val="953735"/>
                </a:solidFill>
                <a:latin typeface="Trebuchet MS"/>
                <a:cs typeface="Trebuchet MS"/>
              </a:rPr>
              <a:t>του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Δ</a:t>
            </a:r>
            <a:r>
              <a:rPr lang="el-GR"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Ε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953735"/>
                </a:solidFill>
                <a:latin typeface="Trebuchet MS"/>
                <a:cs typeface="Trebuchet MS"/>
              </a:rPr>
              <a:t>είναι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η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953735"/>
                </a:solidFill>
                <a:latin typeface="Trebuchet MS"/>
                <a:cs typeface="Trebuchet MS"/>
              </a:rPr>
              <a:t>Απελευθέρωση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953735"/>
                </a:solidFill>
                <a:latin typeface="Trebuchet MS"/>
                <a:cs typeface="Trebuchet MS"/>
              </a:rPr>
              <a:t>Ν.Δ</a:t>
            </a:r>
            <a:endParaRPr sz="1800" dirty="0">
              <a:latin typeface="Trebuchet MS"/>
              <a:cs typeface="Trebuchet MS"/>
            </a:endParaRPr>
          </a:p>
          <a:p>
            <a:pPr marL="83185" marR="4345305">
              <a:lnSpc>
                <a:spcPct val="99900"/>
              </a:lnSpc>
              <a:spcBef>
                <a:spcPts val="944"/>
              </a:spcBef>
              <a:buFont typeface="Arial"/>
              <a:buChar char="•"/>
              <a:tabLst>
                <a:tab pos="215265" algn="l"/>
              </a:tabLst>
            </a:pPr>
            <a:r>
              <a:rPr sz="1800" b="1" spc="-215" dirty="0" err="1">
                <a:solidFill>
                  <a:srgbClr val="953735"/>
                </a:solidFill>
                <a:latin typeface="Trebuchet MS"/>
                <a:cs typeface="Trebuchet MS"/>
              </a:rPr>
              <a:t>Το</a:t>
            </a:r>
            <a:r>
              <a:rPr sz="1800" b="1" spc="-21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lang="el-GR" sz="1800" b="1" spc="-21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Δ</a:t>
            </a:r>
            <a:r>
              <a:rPr lang="el-GR"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Ε</a:t>
            </a:r>
            <a:r>
              <a:rPr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953735"/>
                </a:solidFill>
                <a:latin typeface="Trebuchet MS"/>
                <a:cs typeface="Trebuchet MS"/>
              </a:rPr>
              <a:t>έχει </a:t>
            </a:r>
            <a:r>
              <a:rPr sz="1800" b="1" spc="-75" dirty="0">
                <a:solidFill>
                  <a:srgbClr val="953735"/>
                </a:solidFill>
                <a:latin typeface="Trebuchet MS"/>
                <a:cs typeface="Trebuchet MS"/>
              </a:rPr>
              <a:t>σαν </a:t>
            </a:r>
            <a:r>
              <a:rPr sz="1800" b="1" spc="-100" dirty="0">
                <a:solidFill>
                  <a:srgbClr val="953735"/>
                </a:solidFill>
                <a:latin typeface="Trebuchet MS"/>
                <a:cs typeface="Trebuchet MS"/>
              </a:rPr>
              <a:t>σκοπό </a:t>
            </a:r>
            <a:r>
              <a:rPr sz="1800" b="1" spc="-125" dirty="0">
                <a:solidFill>
                  <a:srgbClr val="953735"/>
                </a:solidFill>
                <a:latin typeface="Trebuchet MS"/>
                <a:cs typeface="Trebuchet MS"/>
              </a:rPr>
              <a:t>την </a:t>
            </a:r>
            <a:r>
              <a:rPr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μεταφορά</a:t>
            </a:r>
            <a:r>
              <a:rPr sz="1800" b="1" spc="-35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953735"/>
                </a:solidFill>
                <a:latin typeface="Trebuchet MS"/>
                <a:cs typeface="Trebuchet MS"/>
              </a:rPr>
              <a:t>μιας  </a:t>
            </a:r>
            <a:r>
              <a:rPr sz="1800" b="1" spc="-100" dirty="0">
                <a:solidFill>
                  <a:srgbClr val="953735"/>
                </a:solidFill>
                <a:latin typeface="Trebuchet MS"/>
                <a:cs typeface="Trebuchet MS"/>
              </a:rPr>
              <a:t>ισχυρής </a:t>
            </a:r>
            <a:r>
              <a:rPr sz="1800" b="1" spc="-110" dirty="0">
                <a:solidFill>
                  <a:srgbClr val="953735"/>
                </a:solidFill>
                <a:latin typeface="Trebuchet MS"/>
                <a:cs typeface="Trebuchet MS"/>
              </a:rPr>
              <a:t>εκπόλωσης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του </a:t>
            </a:r>
            <a:r>
              <a:rPr sz="1800" b="1" spc="-90" dirty="0">
                <a:solidFill>
                  <a:srgbClr val="953735"/>
                </a:solidFill>
                <a:latin typeface="Trebuchet MS"/>
                <a:cs typeface="Trebuchet MS"/>
              </a:rPr>
              <a:t>νευρώνα </a:t>
            </a:r>
            <a:r>
              <a:rPr sz="1800" b="1" spc="-40" dirty="0">
                <a:solidFill>
                  <a:srgbClr val="953735"/>
                </a:solidFill>
                <a:latin typeface="Trebuchet MS"/>
                <a:cs typeface="Trebuchet MS"/>
              </a:rPr>
              <a:t>απο </a:t>
            </a:r>
            <a:r>
              <a:rPr sz="1800" b="1" spc="-110" dirty="0">
                <a:solidFill>
                  <a:srgbClr val="953735"/>
                </a:solidFill>
                <a:latin typeface="Trebuchet MS"/>
                <a:cs typeface="Trebuchet MS"/>
              </a:rPr>
              <a:t>το  </a:t>
            </a:r>
            <a:r>
              <a:rPr sz="1800" b="1" spc="-55" dirty="0">
                <a:solidFill>
                  <a:srgbClr val="953735"/>
                </a:solidFill>
                <a:latin typeface="Trebuchet MS"/>
                <a:cs typeface="Trebuchet MS"/>
              </a:rPr>
              <a:t>σώμα </a:t>
            </a:r>
            <a:r>
              <a:rPr sz="1800" b="1" spc="-100" dirty="0">
                <a:solidFill>
                  <a:srgbClr val="953735"/>
                </a:solidFill>
                <a:latin typeface="Trebuchet MS"/>
                <a:cs typeface="Trebuchet MS"/>
              </a:rPr>
              <a:t>στο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προσυναπτικό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άκρο </a:t>
            </a:r>
            <a:r>
              <a:rPr sz="1800" b="1" spc="-114" dirty="0">
                <a:solidFill>
                  <a:srgbClr val="953735"/>
                </a:solidFill>
                <a:latin typeface="Trebuchet MS"/>
                <a:cs typeface="Trebuchet MS"/>
              </a:rPr>
              <a:t>(τελικό  </a:t>
            </a:r>
            <a:r>
              <a:rPr sz="1800" b="1" spc="-75" dirty="0">
                <a:solidFill>
                  <a:srgbClr val="953735"/>
                </a:solidFill>
                <a:latin typeface="Trebuchet MS"/>
                <a:cs typeface="Trebuchet MS"/>
              </a:rPr>
              <a:t>κομβίο)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έτσι </a:t>
            </a:r>
            <a:r>
              <a:rPr sz="1800" b="1" spc="-55" dirty="0">
                <a:solidFill>
                  <a:srgbClr val="953735"/>
                </a:solidFill>
                <a:latin typeface="Trebuchet MS"/>
                <a:cs typeface="Trebuchet MS"/>
              </a:rPr>
              <a:t>που </a:t>
            </a:r>
            <a:r>
              <a:rPr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να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προκληθεί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ισχυρή  </a:t>
            </a:r>
            <a:r>
              <a:rPr sz="1800" b="1" spc="-105" dirty="0">
                <a:solidFill>
                  <a:srgbClr val="953735"/>
                </a:solidFill>
                <a:latin typeface="Trebuchet MS"/>
                <a:cs typeface="Trebuchet MS"/>
              </a:rPr>
              <a:t>εκπόλωση </a:t>
            </a:r>
            <a:r>
              <a:rPr sz="1800" b="1" spc="-125" dirty="0">
                <a:solidFill>
                  <a:srgbClr val="953735"/>
                </a:solidFill>
                <a:latin typeface="Trebuchet MS"/>
                <a:cs typeface="Trebuchet MS"/>
              </a:rPr>
              <a:t>της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προσυναπτικής </a:t>
            </a:r>
            <a:r>
              <a:rPr sz="1800" b="1" spc="-65" dirty="0">
                <a:solidFill>
                  <a:srgbClr val="953735"/>
                </a:solidFill>
                <a:latin typeface="Trebuchet MS"/>
                <a:cs typeface="Trebuchet MS"/>
              </a:rPr>
              <a:t>μεμβράνης  </a:t>
            </a:r>
            <a:r>
              <a:rPr sz="1800" b="1" spc="-35" dirty="0">
                <a:solidFill>
                  <a:srgbClr val="953735"/>
                </a:solidFill>
                <a:latin typeface="Trebuchet MS"/>
                <a:cs typeface="Trebuchet MS"/>
              </a:rPr>
              <a:t>με </a:t>
            </a:r>
            <a:r>
              <a:rPr sz="1800" b="1" spc="-100" dirty="0">
                <a:solidFill>
                  <a:srgbClr val="953735"/>
                </a:solidFill>
                <a:latin typeface="Trebuchet MS"/>
                <a:cs typeface="Trebuchet MS"/>
              </a:rPr>
              <a:t>σκοπό </a:t>
            </a:r>
            <a:r>
              <a:rPr sz="1800" b="1" spc="-125" dirty="0">
                <a:solidFill>
                  <a:srgbClr val="953735"/>
                </a:solidFill>
                <a:latin typeface="Trebuchet MS"/>
                <a:cs typeface="Trebuchet MS"/>
              </a:rPr>
              <a:t>την </a:t>
            </a:r>
            <a:r>
              <a:rPr sz="1800" b="1" spc="-90" dirty="0">
                <a:solidFill>
                  <a:srgbClr val="953735"/>
                </a:solidFill>
                <a:latin typeface="Trebuchet MS"/>
                <a:cs typeface="Trebuchet MS"/>
              </a:rPr>
              <a:t>ενεργοποίηση </a:t>
            </a:r>
            <a:r>
              <a:rPr sz="1800" b="1" spc="-135" dirty="0">
                <a:solidFill>
                  <a:srgbClr val="953735"/>
                </a:solidFill>
                <a:latin typeface="Trebuchet MS"/>
                <a:cs typeface="Trebuchet MS"/>
              </a:rPr>
              <a:t>των </a:t>
            </a:r>
            <a:r>
              <a:rPr sz="1800" b="1" spc="-235" dirty="0">
                <a:solidFill>
                  <a:srgbClr val="953735"/>
                </a:solidFill>
                <a:latin typeface="Trebuchet MS"/>
                <a:cs typeface="Trebuchet MS"/>
              </a:rPr>
              <a:t>τασεο-­‐  </a:t>
            </a:r>
            <a:r>
              <a:rPr sz="1800" b="1" spc="-110" dirty="0">
                <a:solidFill>
                  <a:srgbClr val="953735"/>
                </a:solidFill>
                <a:latin typeface="Trebuchet MS"/>
                <a:cs typeface="Trebuchet MS"/>
              </a:rPr>
              <a:t>ελεγχόμενων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διαύλων </a:t>
            </a:r>
            <a:r>
              <a:rPr sz="1800" b="1" spc="-75" dirty="0">
                <a:solidFill>
                  <a:srgbClr val="953735"/>
                </a:solidFill>
                <a:latin typeface="Trebuchet MS"/>
                <a:cs typeface="Trebuchet MS"/>
              </a:rPr>
              <a:t>ασβεστίου </a:t>
            </a:r>
            <a:r>
              <a:rPr sz="1800" b="1" spc="-120" dirty="0">
                <a:solidFill>
                  <a:srgbClr val="953735"/>
                </a:solidFill>
                <a:latin typeface="Trebuchet MS"/>
                <a:cs typeface="Trebuchet MS"/>
              </a:rPr>
              <a:t>της  </a:t>
            </a:r>
            <a:r>
              <a:rPr sz="1800" b="1" spc="-105" dirty="0">
                <a:solidFill>
                  <a:srgbClr val="953735"/>
                </a:solidFill>
                <a:latin typeface="Trebuchet MS"/>
                <a:cs typeface="Trebuchet MS"/>
              </a:rPr>
              <a:t>ενεργού</a:t>
            </a:r>
            <a:r>
              <a:rPr sz="1800"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150" dirty="0">
                <a:solidFill>
                  <a:srgbClr val="953735"/>
                </a:solidFill>
                <a:latin typeface="Trebuchet MS"/>
                <a:cs typeface="Trebuchet MS"/>
              </a:rPr>
              <a:t>ζώνης.</a:t>
            </a:r>
            <a:endParaRPr sz="1800" dirty="0">
              <a:latin typeface="Trebuchet MS"/>
              <a:cs typeface="Trebuchet MS"/>
            </a:endParaRPr>
          </a:p>
          <a:p>
            <a:pPr marL="83185" marR="4652010">
              <a:lnSpc>
                <a:spcPct val="98800"/>
              </a:lnSpc>
              <a:spcBef>
                <a:spcPts val="1065"/>
              </a:spcBef>
              <a:buFont typeface="Arial"/>
              <a:buChar char="•"/>
              <a:tabLst>
                <a:tab pos="215265" algn="l"/>
              </a:tabLst>
            </a:pP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Είσοδος </a:t>
            </a:r>
            <a:r>
              <a:rPr sz="1800" b="1" spc="-75" dirty="0">
                <a:solidFill>
                  <a:srgbClr val="953735"/>
                </a:solidFill>
                <a:latin typeface="Trebuchet MS"/>
                <a:cs typeface="Trebuchet MS"/>
              </a:rPr>
              <a:t>ασβεστίου </a:t>
            </a:r>
            <a:r>
              <a:rPr sz="1800" b="1" spc="-80" dirty="0">
                <a:solidFill>
                  <a:srgbClr val="953735"/>
                </a:solidFill>
                <a:latin typeface="Trebuchet MS"/>
                <a:cs typeface="Trebuchet MS"/>
              </a:rPr>
              <a:t>μέσω </a:t>
            </a:r>
            <a:r>
              <a:rPr sz="1800" b="1" spc="-135" dirty="0">
                <a:solidFill>
                  <a:srgbClr val="953735"/>
                </a:solidFill>
                <a:latin typeface="Trebuchet MS"/>
                <a:cs typeface="Trebuchet MS"/>
              </a:rPr>
              <a:t>των</a:t>
            </a:r>
            <a:r>
              <a:rPr sz="1800" b="1" spc="-36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διαύλων  </a:t>
            </a:r>
            <a:r>
              <a:rPr sz="1800" b="1" spc="-90" dirty="0">
                <a:solidFill>
                  <a:srgbClr val="953735"/>
                </a:solidFill>
                <a:latin typeface="Trebuchet MS"/>
                <a:cs typeface="Trebuchet MS"/>
              </a:rPr>
              <a:t>προκαλεί </a:t>
            </a:r>
            <a:r>
              <a:rPr sz="1800" b="1" spc="-110" dirty="0">
                <a:solidFill>
                  <a:srgbClr val="953735"/>
                </a:solidFill>
                <a:latin typeface="Trebuchet MS"/>
                <a:cs typeface="Trebuchet MS"/>
              </a:rPr>
              <a:t>σύντηξη </a:t>
            </a:r>
            <a:r>
              <a:rPr sz="1800" b="1" spc="-95" dirty="0">
                <a:solidFill>
                  <a:srgbClr val="953735"/>
                </a:solidFill>
                <a:latin typeface="Trebuchet MS"/>
                <a:cs typeface="Trebuchet MS"/>
              </a:rPr>
              <a:t>του </a:t>
            </a:r>
            <a:r>
              <a:rPr sz="1800" b="1" spc="-80" dirty="0">
                <a:solidFill>
                  <a:srgbClr val="953735"/>
                </a:solidFill>
                <a:latin typeface="Trebuchet MS"/>
                <a:cs typeface="Trebuchet MS"/>
              </a:rPr>
              <a:t>κυστιδίου </a:t>
            </a:r>
            <a:r>
              <a:rPr sz="1800" b="1" spc="-35" dirty="0">
                <a:solidFill>
                  <a:srgbClr val="953735"/>
                </a:solidFill>
                <a:latin typeface="Trebuchet MS"/>
                <a:cs typeface="Trebuchet MS"/>
              </a:rPr>
              <a:t>με </a:t>
            </a:r>
            <a:r>
              <a:rPr sz="1800" b="1" spc="-120" dirty="0">
                <a:solidFill>
                  <a:srgbClr val="953735"/>
                </a:solidFill>
                <a:latin typeface="Trebuchet MS"/>
                <a:cs typeface="Trebuchet MS"/>
              </a:rPr>
              <a:t>τη  </a:t>
            </a:r>
            <a:r>
              <a:rPr sz="1800" b="1" spc="-55" dirty="0">
                <a:solidFill>
                  <a:srgbClr val="953735"/>
                </a:solidFill>
                <a:latin typeface="Trebuchet MS"/>
                <a:cs typeface="Trebuchet MS"/>
              </a:rPr>
              <a:t>μεμβράνη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και </a:t>
            </a:r>
            <a:r>
              <a:rPr sz="1800" b="1" spc="-125" dirty="0">
                <a:solidFill>
                  <a:srgbClr val="953735"/>
                </a:solidFill>
                <a:latin typeface="Trebuchet MS"/>
                <a:cs typeface="Trebuchet MS"/>
              </a:rPr>
              <a:t>την </a:t>
            </a:r>
            <a:r>
              <a:rPr sz="1800" b="1" spc="-90" dirty="0">
                <a:solidFill>
                  <a:srgbClr val="953735"/>
                </a:solidFill>
                <a:latin typeface="Trebuchet MS"/>
                <a:cs typeface="Trebuchet MS"/>
              </a:rPr>
              <a:t>επακόλουθη  </a:t>
            </a:r>
            <a:r>
              <a:rPr sz="1800" b="1" spc="-85" dirty="0">
                <a:solidFill>
                  <a:srgbClr val="953735"/>
                </a:solidFill>
                <a:latin typeface="Trebuchet MS"/>
                <a:cs typeface="Trebuchet MS"/>
              </a:rPr>
              <a:t>απελευθέρωση</a:t>
            </a:r>
            <a:r>
              <a:rPr sz="1800" b="1" spc="-14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953735"/>
                </a:solidFill>
                <a:latin typeface="Trebuchet MS"/>
                <a:cs typeface="Trebuchet MS"/>
              </a:rPr>
              <a:t>διαβιβαστή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1441" y="2252473"/>
            <a:ext cx="4200550" cy="481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5192" y="6291075"/>
            <a:ext cx="4001135" cy="787394"/>
          </a:xfrm>
          <a:prstGeom prst="rect">
            <a:avLst/>
          </a:prstGeom>
          <a:ln w="12700">
            <a:solidFill>
              <a:srgbClr val="FF83F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90805" marR="495934">
              <a:lnSpc>
                <a:spcPts val="1900"/>
              </a:lnSpc>
              <a:spcBef>
                <a:spcPts val="439"/>
              </a:spcBef>
            </a:pPr>
            <a:r>
              <a:rPr sz="1600" spc="-55" dirty="0">
                <a:solidFill>
                  <a:srgbClr val="376092"/>
                </a:solidFill>
                <a:latin typeface="Trebuchet MS"/>
                <a:cs typeface="Trebuchet MS"/>
              </a:rPr>
              <a:t>Σχηματισμός </a:t>
            </a:r>
            <a:r>
              <a:rPr sz="1600" spc="-60" dirty="0">
                <a:solidFill>
                  <a:srgbClr val="376092"/>
                </a:solidFill>
                <a:latin typeface="Trebuchet MS"/>
                <a:cs typeface="Trebuchet MS"/>
              </a:rPr>
              <a:t>μικροδομών </a:t>
            </a:r>
            <a:r>
              <a:rPr sz="1600" spc="-45" dirty="0">
                <a:solidFill>
                  <a:srgbClr val="376092"/>
                </a:solidFill>
                <a:latin typeface="Trebuchet MS"/>
                <a:cs typeface="Trebuchet MS"/>
              </a:rPr>
              <a:t>υψηλής  </a:t>
            </a:r>
            <a:r>
              <a:rPr sz="1600" spc="-85" dirty="0">
                <a:solidFill>
                  <a:srgbClr val="376092"/>
                </a:solidFill>
                <a:latin typeface="Trebuchet MS"/>
                <a:cs typeface="Trebuchet MS"/>
              </a:rPr>
              <a:t>συγκέντρωσης </a:t>
            </a:r>
            <a:r>
              <a:rPr sz="1600" spc="-45" dirty="0">
                <a:solidFill>
                  <a:srgbClr val="376092"/>
                </a:solidFill>
                <a:latin typeface="Trebuchet MS"/>
                <a:cs typeface="Trebuchet MS"/>
              </a:rPr>
              <a:t>ασβεστίου </a:t>
            </a:r>
            <a:r>
              <a:rPr sz="1600" spc="-110" dirty="0">
                <a:solidFill>
                  <a:srgbClr val="376092"/>
                </a:solidFill>
                <a:latin typeface="Trebuchet MS"/>
                <a:cs typeface="Trebuchet MS"/>
              </a:rPr>
              <a:t>κάτω </a:t>
            </a:r>
            <a:r>
              <a:rPr sz="1600" spc="-45" dirty="0">
                <a:solidFill>
                  <a:srgbClr val="376092"/>
                </a:solidFill>
                <a:latin typeface="Trebuchet MS"/>
                <a:cs typeface="Trebuchet MS"/>
              </a:rPr>
              <a:t>απο</a:t>
            </a:r>
            <a:r>
              <a:rPr sz="1600" spc="-24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376092"/>
                </a:solidFill>
                <a:latin typeface="Trebuchet MS"/>
                <a:cs typeface="Trebuchet MS"/>
              </a:rPr>
              <a:t>τους  </a:t>
            </a:r>
            <a:r>
              <a:rPr sz="1600" spc="-55" dirty="0">
                <a:solidFill>
                  <a:srgbClr val="376092"/>
                </a:solidFill>
                <a:latin typeface="Trebuchet MS"/>
                <a:cs typeface="Trebuchet MS"/>
              </a:rPr>
              <a:t>διαυλους </a:t>
            </a:r>
            <a:r>
              <a:rPr sz="1600" spc="-80" dirty="0">
                <a:solidFill>
                  <a:srgbClr val="376092"/>
                </a:solidFill>
                <a:latin typeface="Trebuchet MS"/>
                <a:cs typeface="Trebuchet MS"/>
              </a:rPr>
              <a:t>και </a:t>
            </a:r>
            <a:r>
              <a:rPr sz="1600" spc="-65" dirty="0">
                <a:solidFill>
                  <a:srgbClr val="376092"/>
                </a:solidFill>
                <a:latin typeface="Trebuchet MS"/>
                <a:cs typeface="Trebuchet MS"/>
              </a:rPr>
              <a:t>δίπλα </a:t>
            </a:r>
            <a:r>
              <a:rPr sz="1600" spc="-60" dirty="0">
                <a:solidFill>
                  <a:srgbClr val="376092"/>
                </a:solidFill>
                <a:latin typeface="Trebuchet MS"/>
                <a:cs typeface="Trebuchet MS"/>
              </a:rPr>
              <a:t>στα</a:t>
            </a:r>
            <a:r>
              <a:rPr lang="el-GR" sz="1600" spc="-6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600" spc="-31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376092"/>
                </a:solidFill>
                <a:latin typeface="Trebuchet MS"/>
                <a:cs typeface="Trebuchet MS"/>
              </a:rPr>
              <a:t>κυστίδια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7448" y="6782244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4479" y="3343655"/>
            <a:ext cx="1880616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2394" y="3471673"/>
            <a:ext cx="1676400" cy="3232150"/>
          </a:xfrm>
          <a:custGeom>
            <a:avLst/>
            <a:gdLst/>
            <a:ahLst/>
            <a:cxnLst/>
            <a:rect l="l" t="t" r="r" b="b"/>
            <a:pathLst>
              <a:path w="1676400" h="3232150">
                <a:moveTo>
                  <a:pt x="0" y="3232151"/>
                </a:moveTo>
                <a:lnTo>
                  <a:pt x="1676400" y="0"/>
                </a:lnTo>
              </a:path>
            </a:pathLst>
          </a:custGeom>
          <a:ln w="25400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9765" y="3449294"/>
            <a:ext cx="106438" cy="1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3623" y="6163055"/>
            <a:ext cx="1642872" cy="618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2394" y="6291075"/>
            <a:ext cx="1447800" cy="412750"/>
          </a:xfrm>
          <a:custGeom>
            <a:avLst/>
            <a:gdLst/>
            <a:ahLst/>
            <a:cxnLst/>
            <a:rect l="l" t="t" r="r" b="b"/>
            <a:pathLst>
              <a:path w="1447800" h="412750">
                <a:moveTo>
                  <a:pt x="0" y="412750"/>
                </a:moveTo>
                <a:lnTo>
                  <a:pt x="1447800" y="0"/>
                </a:lnTo>
              </a:path>
            </a:pathLst>
          </a:custGeom>
          <a:ln w="25400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0687" y="6255168"/>
            <a:ext cx="123748" cy="113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>
            <a:extLst>
              <a:ext uri="{FF2B5EF4-FFF2-40B4-BE49-F238E27FC236}">
                <a16:creationId xmlns:a16="http://schemas.microsoft.com/office/drawing/2014/main" id="{817AAF91-3DFC-4D11-A9A2-3EA650F5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0"/>
          <a:stretch>
            <a:fillRect/>
          </a:stretch>
        </p:blipFill>
        <p:spPr bwMode="auto">
          <a:xfrm>
            <a:off x="309034" y="1397603"/>
            <a:ext cx="4929217" cy="56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3" name="Picture 5">
            <a:extLst>
              <a:ext uri="{FF2B5EF4-FFF2-40B4-BE49-F238E27FC236}">
                <a16:creationId xmlns:a16="http://schemas.microsoft.com/office/drawing/2014/main" id="{1011E869-49B6-4352-8377-DC10A7AE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>
            <a:fillRect/>
          </a:stretch>
        </p:blipFill>
        <p:spPr bwMode="auto">
          <a:xfrm>
            <a:off x="5323961" y="1397604"/>
            <a:ext cx="4652845" cy="5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4" name="Rectangle 6">
            <a:extLst>
              <a:ext uri="{FF2B5EF4-FFF2-40B4-BE49-F238E27FC236}">
                <a16:creationId xmlns:a16="http://schemas.microsoft.com/office/drawing/2014/main" id="{B6E70616-8353-4FAF-8F9D-74CED1E68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55" y="671690"/>
            <a:ext cx="2382319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983">
                <a:solidFill>
                  <a:srgbClr val="CC0000"/>
                </a:solidFill>
              </a:rPr>
              <a:t>Ρόλος του ασβεστίου</a:t>
            </a:r>
          </a:p>
        </p:txBody>
      </p:sp>
      <p:sp>
        <p:nvSpPr>
          <p:cNvPr id="237575" name="Rectangle 7">
            <a:extLst>
              <a:ext uri="{FF2B5EF4-FFF2-40B4-BE49-F238E27FC236}">
                <a16:creationId xmlns:a16="http://schemas.microsoft.com/office/drawing/2014/main" id="{EC781204-A91B-46A1-AAD9-322CB4DD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657" y="605220"/>
            <a:ext cx="3051605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>
                <a:solidFill>
                  <a:srgbClr val="CC0000"/>
                </a:solidFill>
              </a:rPr>
              <a:t>Μετατετανική ενδυνάμωση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>
            <a:extLst>
              <a:ext uri="{FF2B5EF4-FFF2-40B4-BE49-F238E27FC236}">
                <a16:creationId xmlns:a16="http://schemas.microsoft.com/office/drawing/2014/main" id="{6FA8E776-C4C7-43E3-8861-FE3782C4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80" y="860601"/>
            <a:ext cx="6881313" cy="66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6" name="Rectangle 6">
            <a:extLst>
              <a:ext uri="{FF2B5EF4-FFF2-40B4-BE49-F238E27FC236}">
                <a16:creationId xmlns:a16="http://schemas.microsoft.com/office/drawing/2014/main" id="{71C1CFC5-12C5-425F-B2CE-E3103108D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142" y="127692"/>
            <a:ext cx="581858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>
                <a:solidFill>
                  <a:srgbClr val="CC0000"/>
                </a:solidFill>
              </a:rPr>
              <a:t>Πρωτεΐνες που ενέχονται στη λειτουργία της σύναψης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>
            <a:extLst>
              <a:ext uri="{FF2B5EF4-FFF2-40B4-BE49-F238E27FC236}">
                <a16:creationId xmlns:a16="http://schemas.microsoft.com/office/drawing/2014/main" id="{AAAD2433-3B9B-4AA8-A6CF-ACCD9277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3"/>
          <a:stretch>
            <a:fillRect/>
          </a:stretch>
        </p:blipFill>
        <p:spPr bwMode="auto">
          <a:xfrm>
            <a:off x="1663122" y="478108"/>
            <a:ext cx="7417378" cy="51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Rectangle 5">
            <a:extLst>
              <a:ext uri="{FF2B5EF4-FFF2-40B4-BE49-F238E27FC236}">
                <a16:creationId xmlns:a16="http://schemas.microsoft.com/office/drawing/2014/main" id="{B7EAB4B2-FFB6-41CC-8782-3A059491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-11674"/>
            <a:ext cx="581858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 dirty="0">
                <a:solidFill>
                  <a:srgbClr val="CC0000"/>
                </a:solidFill>
              </a:rPr>
              <a:t>Πρωτεΐνες που ενέχονται στη λειτουργία της σύναψης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80E2AC7-70C0-4F49-BB4F-F680709DE201}"/>
              </a:ext>
            </a:extLst>
          </p:cNvPr>
          <p:cNvSpPr txBox="1"/>
          <p:nvPr/>
        </p:nvSpPr>
        <p:spPr>
          <a:xfrm>
            <a:off x="165100" y="5752708"/>
            <a:ext cx="10363200" cy="167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el-GR" dirty="0"/>
              <a:t>Πρωτείνες </a:t>
            </a:r>
            <a:r>
              <a:rPr lang="en-US" dirty="0"/>
              <a:t>SNARE</a:t>
            </a:r>
            <a:r>
              <a:rPr lang="el-GR" dirty="0"/>
              <a:t> – είναι η πρωτεΐνη συναπτομπρεβίνη (</a:t>
            </a:r>
            <a:r>
              <a:rPr lang="en-US" dirty="0"/>
              <a:t>VAMP</a:t>
            </a:r>
            <a:r>
              <a:rPr lang="el-GR" dirty="0"/>
              <a:t>) και οι πρωτεΐνες  της ενεργούς ζώνης </a:t>
            </a:r>
            <a:r>
              <a:rPr lang="el-GR" dirty="0" err="1"/>
              <a:t>συνταξίνη</a:t>
            </a:r>
            <a:r>
              <a:rPr lang="el-GR" dirty="0"/>
              <a:t> και </a:t>
            </a:r>
            <a:r>
              <a:rPr lang="en-US" dirty="0"/>
              <a:t>SNAP</a:t>
            </a:r>
            <a:r>
              <a:rPr lang="el-GR" dirty="0"/>
              <a:t>-­‐25, οι οποίες συνδέονται καθιστώντας το κυστίδιο  ώριμο να δεχθεί το σήμα σύντηξης με την μεμβράνη Συναπτοταγμίνη (2 μόρια/κυστίδιο) σχηματίζουν σύμπλεγμα με τις </a:t>
            </a:r>
            <a:r>
              <a:rPr lang="en-US" dirty="0"/>
              <a:t>SNARE</a:t>
            </a:r>
            <a:r>
              <a:rPr lang="el-GR" dirty="0"/>
              <a:t>. Η  </a:t>
            </a:r>
            <a:r>
              <a:rPr lang="el-GR" dirty="0" err="1"/>
              <a:t>συναπτοταγμίνη</a:t>
            </a:r>
            <a:r>
              <a:rPr lang="el-GR" dirty="0"/>
              <a:t> είναι ο αισθητήρας του </a:t>
            </a:r>
            <a:r>
              <a:rPr lang="en-US" dirty="0"/>
              <a:t>Ca</a:t>
            </a:r>
            <a:r>
              <a:rPr lang="el-GR" dirty="0"/>
              <a:t>++ που δεσμεύει 2 μόρια </a:t>
            </a:r>
            <a:r>
              <a:rPr lang="en-US" dirty="0"/>
              <a:t>Ca</a:t>
            </a:r>
            <a:r>
              <a:rPr lang="el-GR" dirty="0"/>
              <a:t>++ η κάθε μία. Αφού  δεθούν τα 4 </a:t>
            </a:r>
            <a:r>
              <a:rPr lang="el-GR" dirty="0" err="1"/>
              <a:t>μορια</a:t>
            </a:r>
            <a:r>
              <a:rPr lang="el-GR" dirty="0"/>
              <a:t> </a:t>
            </a:r>
            <a:r>
              <a:rPr lang="en-US" dirty="0"/>
              <a:t>Ca</a:t>
            </a:r>
            <a:r>
              <a:rPr lang="el-GR" dirty="0"/>
              <a:t>++ ακολουθεί σύντηξη του </a:t>
            </a:r>
            <a:r>
              <a:rPr lang="el-GR" dirty="0" err="1"/>
              <a:t>κυστιδίου</a:t>
            </a:r>
            <a:r>
              <a:rPr lang="el-GR" dirty="0"/>
              <a:t> με την μεμβράνη και  </a:t>
            </a:r>
            <a:r>
              <a:rPr lang="el-GR" dirty="0" err="1"/>
              <a:t>εξωκυττάρωση</a:t>
            </a:r>
            <a:r>
              <a:rPr lang="el-GR" dirty="0"/>
              <a:t> του ΝΔ στο </a:t>
            </a:r>
            <a:r>
              <a:rPr lang="el-GR" dirty="0" err="1"/>
              <a:t>συναπτικό</a:t>
            </a:r>
            <a:r>
              <a:rPr lang="el-GR" dirty="0"/>
              <a:t> χάσμα</a:t>
            </a:r>
            <a:endParaRPr lang="en-US" dirty="0"/>
          </a:p>
          <a:p>
            <a:r>
              <a:rPr lang="el-GR" dirty="0"/>
              <a:t>Αλλαντοτοξίνες</a:t>
            </a:r>
            <a:r>
              <a:rPr lang="en-US" dirty="0"/>
              <a:t>:</a:t>
            </a:r>
            <a:r>
              <a:rPr lang="el-GR" dirty="0"/>
              <a:t> προκαλούν παράλυση διασπώντας τις </a:t>
            </a:r>
            <a:r>
              <a:rPr lang="en-US" dirty="0"/>
              <a:t>SNARE</a:t>
            </a:r>
            <a:r>
              <a:rPr lang="el-GR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>
            <a:extLst>
              <a:ext uri="{FF2B5EF4-FFF2-40B4-BE49-F238E27FC236}">
                <a16:creationId xmlns:a16="http://schemas.microsoft.com/office/drawing/2014/main" id="{0213C98C-5A36-4CA8-8827-9A3F07114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39" y="638455"/>
            <a:ext cx="4159280" cy="117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763">
                <a:solidFill>
                  <a:srgbClr val="003399"/>
                </a:solidFill>
              </a:rPr>
              <a:t>Συναπτικά κυστίδια</a:t>
            </a:r>
          </a:p>
          <a:p>
            <a:r>
              <a:rPr lang="el-GR" altLang="en-US" sz="1763">
                <a:solidFill>
                  <a:srgbClr val="003399"/>
                </a:solidFill>
              </a:rPr>
              <a:t>Μικρά διαυγή (</a:t>
            </a:r>
            <a:r>
              <a:rPr lang="en-US" altLang="en-US" sz="1763">
                <a:solidFill>
                  <a:srgbClr val="003399"/>
                </a:solidFill>
              </a:rPr>
              <a:t>Ach,</a:t>
            </a:r>
            <a:r>
              <a:rPr lang="el-GR" altLang="en-US" sz="1763">
                <a:solidFill>
                  <a:srgbClr val="003399"/>
                </a:solidFill>
              </a:rPr>
              <a:t> </a:t>
            </a:r>
            <a:r>
              <a:rPr lang="en-US" altLang="en-US" sz="1763">
                <a:solidFill>
                  <a:srgbClr val="003399"/>
                </a:solidFill>
              </a:rPr>
              <a:t>Glu, GABA, </a:t>
            </a:r>
            <a:r>
              <a:rPr lang="el-GR" altLang="en-US" sz="1763">
                <a:solidFill>
                  <a:srgbClr val="003399"/>
                </a:solidFill>
              </a:rPr>
              <a:t>γλυκίνη</a:t>
            </a:r>
            <a:endParaRPr lang="en-US" altLang="en-US" sz="1763">
              <a:solidFill>
                <a:srgbClr val="003399"/>
              </a:solidFill>
            </a:endParaRPr>
          </a:p>
          <a:p>
            <a:r>
              <a:rPr lang="el-GR" altLang="en-US" sz="1763">
                <a:solidFill>
                  <a:srgbClr val="003399"/>
                </a:solidFill>
              </a:rPr>
              <a:t>Μικρά με πυκνό πυρήνα (κατεχολαμίνες)</a:t>
            </a:r>
          </a:p>
          <a:p>
            <a:r>
              <a:rPr lang="el-GR" altLang="en-US" sz="1763">
                <a:solidFill>
                  <a:srgbClr val="003399"/>
                </a:solidFill>
              </a:rPr>
              <a:t>Μεγάλα με πυκνό πυρήνα (νευροπεπτίδια)</a:t>
            </a:r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90F278AA-910E-4820-A0B1-9E6A2E98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942" y="683934"/>
            <a:ext cx="4242700" cy="10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763">
                <a:solidFill>
                  <a:srgbClr val="003399"/>
                </a:solidFill>
              </a:rPr>
              <a:t>Μικρά κυστίδια</a:t>
            </a:r>
            <a:r>
              <a:rPr lang="en-US" altLang="en-US" sz="1763">
                <a:solidFill>
                  <a:srgbClr val="003399"/>
                </a:solidFill>
              </a:rPr>
              <a:t>:</a:t>
            </a:r>
            <a:r>
              <a:rPr lang="el-GR" altLang="en-US" sz="1763">
                <a:solidFill>
                  <a:srgbClr val="003399"/>
                </a:solidFill>
              </a:rPr>
              <a:t> ενεργές ζώνες, </a:t>
            </a:r>
            <a:r>
              <a:rPr lang="en-US" altLang="en-US" sz="1763">
                <a:solidFill>
                  <a:srgbClr val="003399"/>
                </a:solidFill>
              </a:rPr>
              <a:t>kiss and run</a:t>
            </a:r>
          </a:p>
          <a:p>
            <a:pPr>
              <a:spcBef>
                <a:spcPct val="30000"/>
              </a:spcBef>
            </a:pPr>
            <a:r>
              <a:rPr lang="el-GR" altLang="en-US" sz="1763">
                <a:solidFill>
                  <a:srgbClr val="003399"/>
                </a:solidFill>
              </a:rPr>
              <a:t>Μεγάλα κυστίδια</a:t>
            </a:r>
            <a:r>
              <a:rPr lang="en-US" altLang="en-US" sz="1763">
                <a:solidFill>
                  <a:srgbClr val="003399"/>
                </a:solidFill>
              </a:rPr>
              <a:t>: </a:t>
            </a:r>
            <a:r>
              <a:rPr lang="el-GR" altLang="en-US" sz="1763">
                <a:solidFill>
                  <a:srgbClr val="003399"/>
                </a:solidFill>
              </a:rPr>
              <a:t>διάχυτα, απελευθέρωση </a:t>
            </a:r>
          </a:p>
          <a:p>
            <a:pPr>
              <a:spcBef>
                <a:spcPct val="30000"/>
              </a:spcBef>
            </a:pPr>
            <a:r>
              <a:rPr lang="el-GR" altLang="en-US" sz="1763">
                <a:solidFill>
                  <a:srgbClr val="003399"/>
                </a:solidFill>
              </a:rPr>
              <a:t>από όλο το προσυναπτικό άκρο</a:t>
            </a:r>
          </a:p>
        </p:txBody>
      </p:sp>
      <p:pic>
        <p:nvPicPr>
          <p:cNvPr id="212999" name="Picture 7">
            <a:extLst>
              <a:ext uri="{FF2B5EF4-FFF2-40B4-BE49-F238E27FC236}">
                <a16:creationId xmlns:a16="http://schemas.microsoft.com/office/drawing/2014/main" id="{B8455298-C01A-4EC6-AA2C-E4CA137E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94" y="2667515"/>
            <a:ext cx="6297083" cy="44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0" name="Rectangle 8">
            <a:extLst>
              <a:ext uri="{FF2B5EF4-FFF2-40B4-BE49-F238E27FC236}">
                <a16:creationId xmlns:a16="http://schemas.microsoft.com/office/drawing/2014/main" id="{E15ACF03-4D13-474B-8C0C-4CB5A681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824" y="1"/>
            <a:ext cx="5636800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>
                <a:solidFill>
                  <a:srgbClr val="CC0000"/>
                </a:solidFill>
              </a:rPr>
              <a:t>Εξωκύττωση και ανακύκλωση συναπτικών κυστιδίων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>
            <a:extLst>
              <a:ext uri="{FF2B5EF4-FFF2-40B4-BE49-F238E27FC236}">
                <a16:creationId xmlns:a16="http://schemas.microsoft.com/office/drawing/2014/main" id="{085557C0-4266-415C-8637-00CC656C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605220"/>
            <a:ext cx="7458545" cy="25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l-GR" altLang="en-US" sz="1763" b="1" dirty="0">
                <a:solidFill>
                  <a:srgbClr val="003399"/>
                </a:solidFill>
              </a:rPr>
              <a:t>Διάχυση </a:t>
            </a:r>
          </a:p>
          <a:p>
            <a:pPr marL="342900" indent="-342900">
              <a:buAutoNum type="arabicPeriod"/>
            </a:pPr>
            <a:endParaRPr lang="el-GR" altLang="en-US" sz="1763" b="1" i="1" dirty="0">
              <a:solidFill>
                <a:srgbClr val="003399"/>
              </a:solidFill>
            </a:endParaRPr>
          </a:p>
          <a:p>
            <a:pPr marL="342900" indent="-342900">
              <a:buAutoNum type="arabicPeriod"/>
            </a:pPr>
            <a:r>
              <a:rPr lang="el-GR" altLang="en-US" sz="1763" b="1" dirty="0">
                <a:solidFill>
                  <a:srgbClr val="003399"/>
                </a:solidFill>
              </a:rPr>
              <a:t>Ενζυμική αποδόμηση </a:t>
            </a:r>
          </a:p>
          <a:p>
            <a:r>
              <a:rPr lang="el-GR" altLang="en-US" sz="1763" i="1" dirty="0">
                <a:solidFill>
                  <a:srgbClr val="003399"/>
                </a:solidFill>
              </a:rPr>
              <a:t>(π.χ. στο</a:t>
            </a:r>
            <a:r>
              <a:rPr lang="el-GR" altLang="en-US" sz="1763" dirty="0">
                <a:solidFill>
                  <a:srgbClr val="003399"/>
                </a:solidFill>
              </a:rPr>
              <a:t> χολινεργικό σύστημα, όπου η </a:t>
            </a:r>
            <a:r>
              <a:rPr lang="el-GR" altLang="en-US" sz="1763" i="1" dirty="0">
                <a:solidFill>
                  <a:srgbClr val="003399"/>
                </a:solidFill>
              </a:rPr>
              <a:t>ακετυλοχολινεστεράση </a:t>
            </a:r>
            <a:r>
              <a:rPr lang="el-GR" altLang="en-US" sz="1763" dirty="0">
                <a:solidFill>
                  <a:srgbClr val="003399"/>
                </a:solidFill>
              </a:rPr>
              <a:t>έχει δύο κύριες λειτουργίες: α) την ταχεία αποδόμηση της Α</a:t>
            </a:r>
            <a:r>
              <a:rPr lang="en-US" altLang="en-US" sz="1763" dirty="0">
                <a:solidFill>
                  <a:srgbClr val="003399"/>
                </a:solidFill>
              </a:rPr>
              <a:t>Ch</a:t>
            </a:r>
            <a:r>
              <a:rPr lang="el-GR" altLang="en-US" sz="1763" dirty="0">
                <a:solidFill>
                  <a:srgbClr val="003399"/>
                </a:solidFill>
              </a:rPr>
              <a:t> και β) την επαναπρόσληψη της χολίνης.</a:t>
            </a:r>
          </a:p>
          <a:p>
            <a:endParaRPr lang="el-GR" altLang="en-US" sz="1763" b="1" dirty="0">
              <a:solidFill>
                <a:srgbClr val="003399"/>
              </a:solidFill>
            </a:endParaRPr>
          </a:p>
          <a:p>
            <a:r>
              <a:rPr lang="el-GR" altLang="en-US" sz="1763" b="1" dirty="0">
                <a:solidFill>
                  <a:srgbClr val="003399"/>
                </a:solidFill>
              </a:rPr>
              <a:t>3. Επαναπρόσληψη του διαβιβαστή</a:t>
            </a:r>
            <a:endParaRPr lang="en-US" altLang="en-US" sz="1763" b="1" dirty="0">
              <a:solidFill>
                <a:srgbClr val="003399"/>
              </a:solidFill>
            </a:endParaRPr>
          </a:p>
          <a:p>
            <a:r>
              <a:rPr lang="en-US" altLang="en-US" sz="1763" b="1" dirty="0">
                <a:solidFill>
                  <a:srgbClr val="003399"/>
                </a:solidFill>
              </a:rPr>
              <a:t>     </a:t>
            </a:r>
            <a:r>
              <a:rPr lang="el-GR" altLang="en-US" sz="1763" b="1" dirty="0">
                <a:solidFill>
                  <a:srgbClr val="003399"/>
                </a:solidFill>
              </a:rPr>
              <a:t>π.χ. Εστεράση της ακετυλοχολίνης</a:t>
            </a:r>
            <a:endParaRPr lang="el-GR" altLang="en-US" sz="1763" dirty="0">
              <a:solidFill>
                <a:srgbClr val="003399"/>
              </a:solidFill>
            </a:endParaRPr>
          </a:p>
        </p:txBody>
      </p:sp>
      <p:sp>
        <p:nvSpPr>
          <p:cNvPr id="222213" name="Rectangle 5">
            <a:extLst>
              <a:ext uri="{FF2B5EF4-FFF2-40B4-BE49-F238E27FC236}">
                <a16:creationId xmlns:a16="http://schemas.microsoft.com/office/drawing/2014/main" id="{FC91C0AA-612F-42AF-939D-26C630F8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251" y="1"/>
            <a:ext cx="5814028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>
                <a:solidFill>
                  <a:srgbClr val="CC0000"/>
                </a:solidFill>
              </a:rPr>
              <a:t>Η πορεία του νευροδιαβιβαστή στη συναπτική σχισμή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CD4B9-11B1-4D2C-86AD-A1ABA01BF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15" y="3379941"/>
            <a:ext cx="222885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DCBDA-855C-409A-B815-A7A475E3D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00" y="2091391"/>
            <a:ext cx="5041900" cy="53563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67" y="319334"/>
            <a:ext cx="10295466" cy="125941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sz="2800" b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ΔΙΕΓΕΡΤΙΚΑ ΚΑΙ ΑΝΑΣΤΑΛΤΙΚΑ ΜΕΤΑΣΥΝΑΠΤΙΚΑ ΔΥΝΑΜΙΚΑ</a:t>
            </a:r>
            <a:endParaRPr lang="en-US" sz="2800" b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555" name="Content Placeholder 3" descr="ανασταλτικές διεγερτικές συνάψεις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1833" y="1949450"/>
            <a:ext cx="5562600" cy="4595605"/>
          </a:xfrm>
        </p:spPr>
      </p:pic>
      <p:sp>
        <p:nvSpPr>
          <p:cNvPr id="5" name="Rectangle 4"/>
          <p:cNvSpPr/>
          <p:nvPr/>
        </p:nvSpPr>
        <p:spPr>
          <a:xfrm>
            <a:off x="5528733" y="1091494"/>
            <a:ext cx="2518833" cy="1007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322" dirty="0"/>
              <a:t>Όταν σε ένα διεγερτικό νευρώνα πυροδοτείται ένα Δ.Δ προκαλεί </a:t>
            </a:r>
            <a:r>
              <a:rPr lang="el-GR" sz="1322" b="1" dirty="0"/>
              <a:t>εκ-πόλωση </a:t>
            </a:r>
            <a:r>
              <a:rPr lang="el-GR" sz="1322" dirty="0"/>
              <a:t>στο Μετασυναπτικό νευρώνα </a:t>
            </a:r>
            <a:endParaRPr lang="en-US" sz="1322" dirty="0"/>
          </a:p>
        </p:txBody>
      </p:sp>
      <p:sp>
        <p:nvSpPr>
          <p:cNvPr id="6" name="Rectangle 5"/>
          <p:cNvSpPr/>
          <p:nvPr/>
        </p:nvSpPr>
        <p:spPr>
          <a:xfrm>
            <a:off x="5444772" y="6750050"/>
            <a:ext cx="2602794" cy="755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322" dirty="0"/>
              <a:t>Όταν σε ένα ανασταλτικό νευρώνα πυροδοτείται ένα Δ.Δ προκαλεί </a:t>
            </a:r>
            <a:r>
              <a:rPr lang="el-GR" sz="1322" b="1" dirty="0"/>
              <a:t>υπερ-πόλωση </a:t>
            </a:r>
            <a:r>
              <a:rPr lang="el-GR" sz="1322" dirty="0"/>
              <a:t>στο Μετασυναπτικό νευρώνα </a:t>
            </a:r>
            <a:endParaRPr lang="en-US" sz="1322" dirty="0"/>
          </a:p>
        </p:txBody>
      </p:sp>
      <p:sp>
        <p:nvSpPr>
          <p:cNvPr id="7" name="TextBox 6"/>
          <p:cNvSpPr txBox="1"/>
          <p:nvPr/>
        </p:nvSpPr>
        <p:spPr>
          <a:xfrm>
            <a:off x="309033" y="1595261"/>
            <a:ext cx="3589867" cy="436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983" dirty="0">
                <a:solidFill>
                  <a:schemeClr val="accent2">
                    <a:lumMod val="75000"/>
                  </a:schemeClr>
                </a:solidFill>
              </a:rPr>
              <a:t>Οι μεταβολές </a:t>
            </a:r>
            <a:r>
              <a:rPr lang="el-GR" sz="1983" b="1" dirty="0">
                <a:solidFill>
                  <a:schemeClr val="accent2">
                    <a:lumMod val="75000"/>
                  </a:schemeClr>
                </a:solidFill>
              </a:rPr>
              <a:t>του δυναμικού </a:t>
            </a:r>
            <a:r>
              <a:rPr lang="el-GR" sz="1983" dirty="0">
                <a:solidFill>
                  <a:schemeClr val="accent2">
                    <a:lumMod val="75000"/>
                  </a:schemeClr>
                </a:solidFill>
              </a:rPr>
              <a:t>της </a:t>
            </a:r>
            <a:r>
              <a:rPr lang="el-GR" sz="1983" b="1" dirty="0">
                <a:solidFill>
                  <a:schemeClr val="accent2">
                    <a:lumMod val="75000"/>
                  </a:schemeClr>
                </a:solidFill>
              </a:rPr>
              <a:t>μετασυναπτικής</a:t>
            </a:r>
            <a:r>
              <a:rPr lang="el-GR" sz="1983" dirty="0">
                <a:solidFill>
                  <a:schemeClr val="accent2">
                    <a:lumMod val="75000"/>
                  </a:schemeClr>
                </a:solidFill>
              </a:rPr>
              <a:t> μεμβράνης που προκαλούνται από την πρόσδεση του νευροδιαβιβαστή στον υποδοχέα ενός νευρώνα, </a:t>
            </a:r>
            <a:r>
              <a:rPr lang="el-GR" sz="1983" b="1" dirty="0">
                <a:solidFill>
                  <a:schemeClr val="accent2">
                    <a:lumMod val="75000"/>
                  </a:schemeClr>
                </a:solidFill>
              </a:rPr>
              <a:t>είναι βαθμιδωτές</a:t>
            </a:r>
            <a:r>
              <a:rPr lang="el-GR" sz="1983" dirty="0">
                <a:solidFill>
                  <a:schemeClr val="accent2">
                    <a:lumMod val="75000"/>
                  </a:schemeClr>
                </a:solidFill>
              </a:rPr>
              <a:t>, δηλαδή δεν ακολουθούν τον νόμο «όλον ή ουδέν» των δυναμικών ενεργειας, και ταξιδεύουν προς το σώμα του μετασυναπτικού νευρώνα, όπου αθροίζονται μαζί με άλλες σύγχρονες και προσδίδουν μια συγκεκριμένη τελική τιμή δυναμικού. </a:t>
            </a:r>
            <a:endParaRPr lang="en-US" sz="1983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3430D-60B1-4755-A359-5F1B5614C6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186"/>
          <a:stretch/>
        </p:blipFill>
        <p:spPr>
          <a:xfrm>
            <a:off x="2566775" y="6255753"/>
            <a:ext cx="1865525" cy="1075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9C1C9-48D7-4589-864F-CAD59BBB0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14"/>
          <a:stretch/>
        </p:blipFill>
        <p:spPr>
          <a:xfrm>
            <a:off x="583475" y="6006816"/>
            <a:ext cx="1865525" cy="13244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09560-57A6-423D-BF34-DAE00877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2"/>
          <a:stretch/>
        </p:blipFill>
        <p:spPr>
          <a:xfrm>
            <a:off x="5575300" y="196850"/>
            <a:ext cx="3962400" cy="72083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7AD65-1FCA-4EA3-B383-601D62CA0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4692650"/>
            <a:ext cx="3686175" cy="243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FB25BE-E9A3-4077-8A10-B290F92E0228}"/>
              </a:ext>
            </a:extLst>
          </p:cNvPr>
          <p:cNvSpPr/>
          <p:nvPr/>
        </p:nvSpPr>
        <p:spPr>
          <a:xfrm>
            <a:off x="214630" y="431800"/>
            <a:ext cx="5346700" cy="4311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0" indent="-342900"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300" b="1" u="sng" spc="-130" dirty="0">
                <a:solidFill>
                  <a:srgbClr val="953735"/>
                </a:solidFill>
                <a:uFill>
                  <a:solidFill>
                    <a:srgbClr val="A74A44"/>
                  </a:solidFill>
                </a:uFill>
                <a:latin typeface="Trebuchet MS"/>
                <a:cs typeface="Trebuchet MS"/>
              </a:rPr>
              <a:t>Αξονοαξονικές </a:t>
            </a:r>
            <a:r>
              <a:rPr lang="el-GR" sz="2300" b="1" u="sng" spc="-110" dirty="0">
                <a:solidFill>
                  <a:srgbClr val="953735"/>
                </a:solidFill>
                <a:uFill>
                  <a:solidFill>
                    <a:srgbClr val="A74A44"/>
                  </a:solidFill>
                </a:uFill>
                <a:latin typeface="Trebuchet MS"/>
                <a:cs typeface="Trebuchet MS"/>
              </a:rPr>
              <a:t>Συνάψεις </a:t>
            </a:r>
            <a:r>
              <a:rPr lang="el-GR" sz="2300" b="1" u="sng" spc="-80" dirty="0">
                <a:solidFill>
                  <a:srgbClr val="953735"/>
                </a:solidFill>
                <a:uFill>
                  <a:solidFill>
                    <a:srgbClr val="A74A44"/>
                  </a:solidFill>
                </a:uFill>
                <a:latin typeface="Trebuchet MS"/>
                <a:cs typeface="Trebuchet MS"/>
              </a:rPr>
              <a:t>μπορούν να</a:t>
            </a:r>
            <a:r>
              <a:rPr lang="el-GR" sz="2300" b="1" u="sng" spc="-380" dirty="0">
                <a:solidFill>
                  <a:srgbClr val="953735"/>
                </a:solidFill>
                <a:uFill>
                  <a:solidFill>
                    <a:srgbClr val="A74A44"/>
                  </a:solidFill>
                </a:uFill>
                <a:latin typeface="Trebuchet MS"/>
                <a:cs typeface="Trebuchet MS"/>
              </a:rPr>
              <a:t> </a:t>
            </a:r>
            <a:r>
              <a:rPr lang="el-GR" sz="2300" b="1" u="sng" spc="-120" dirty="0">
                <a:solidFill>
                  <a:srgbClr val="953735"/>
                </a:solidFill>
                <a:uFill>
                  <a:solidFill>
                    <a:srgbClr val="A74A44"/>
                  </a:solidFill>
                </a:uFill>
                <a:latin typeface="Trebuchet MS"/>
                <a:cs typeface="Trebuchet MS"/>
              </a:rPr>
              <a:t>προκαλέσουν</a:t>
            </a:r>
          </a:p>
          <a:p>
            <a:pPr marL="355600" lvl="0" indent="-342900"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l-GR" sz="23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55600" marR="1410970" lvl="0" indent="-342900">
              <a:lnSpc>
                <a:spcPts val="275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  <a:tab pos="3561079" algn="l"/>
              </a:tabLst>
            </a:pPr>
            <a:r>
              <a:rPr lang="el-GR" sz="2300" b="1" spc="-10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Προσυναπτική</a:t>
            </a:r>
            <a:r>
              <a:rPr lang="el-GR" sz="2300" b="1" spc="-16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spc="-11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Αναστολή</a:t>
            </a:r>
            <a:r>
              <a:rPr lang="en-US" sz="2300" spc="-11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l-GR" sz="2300" spc="-4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</a:t>
            </a:r>
            <a:r>
              <a:rPr lang="el-GR" sz="2300" spc="-15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sz="2300" spc="-11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ποσότητας </a:t>
            </a:r>
            <a:r>
              <a:rPr lang="el-GR" sz="2300" spc="-12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l-GR" sz="2300" spc="-45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spc="-8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Ν.Δ  </a:t>
            </a:r>
            <a:r>
              <a:rPr lang="el-GR" sz="2300" spc="-12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(ανασταλτική </a:t>
            </a:r>
            <a:r>
              <a:rPr lang="el-GR" sz="2300" spc="-9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σύναψη </a:t>
            </a:r>
            <a:r>
              <a:rPr lang="el-GR" sz="2300" spc="-13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300" spc="-16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Τελικό</a:t>
            </a:r>
            <a:r>
              <a:rPr lang="el-GR" sz="2300" spc="-36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spc="-9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κομβίο)</a:t>
            </a:r>
            <a:endParaRPr lang="el-GR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lvl="0" indent="-342900">
              <a:lnSpc>
                <a:spcPts val="275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300" b="1" spc="-10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Προσυναπτική </a:t>
            </a:r>
            <a:r>
              <a:rPr lang="el-GR" sz="2300" b="1" spc="-11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Ενδυνάμωση </a:t>
            </a:r>
          </a:p>
          <a:p>
            <a:pPr marL="355600" marR="5080" lvl="0" indent="-342900">
              <a:lnSpc>
                <a:spcPts val="275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300" spc="-12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l-GR" sz="2300" spc="-11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ενδοκυττάριου </a:t>
            </a:r>
            <a:r>
              <a:rPr lang="el-GR" sz="2300" spc="-17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Ca++ </a:t>
            </a:r>
            <a:r>
              <a:rPr lang="el-GR" sz="2300" spc="-12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</a:t>
            </a:r>
            <a:r>
              <a:rPr lang="el-GR" sz="2300" spc="-39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spc="-15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 </a:t>
            </a:r>
            <a:r>
              <a:rPr lang="el-GR" sz="2300" spc="-11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ποσότητας </a:t>
            </a:r>
            <a:r>
              <a:rPr lang="el-GR" sz="2300" spc="-8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Ν.Δ </a:t>
            </a:r>
            <a:r>
              <a:rPr lang="el-GR" sz="2300" spc="-13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(διεγερτικές </a:t>
            </a:r>
            <a:r>
              <a:rPr lang="el-GR" sz="2300" spc="-9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συναψεις </a:t>
            </a:r>
            <a:r>
              <a:rPr lang="el-GR" sz="2300" spc="-11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αναστολή</a:t>
            </a:r>
            <a:r>
              <a:rPr lang="el-GR" sz="2300" spc="-48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300" spc="-12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ανασταλτικής σύναψης)</a:t>
            </a:r>
            <a:endParaRPr lang="el-GR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9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172" y="601789"/>
            <a:ext cx="74117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ΤΑΞΙΝΟΜΗΣΗ</a:t>
            </a:r>
            <a:r>
              <a:rPr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ΝΕΥΡΟΔΙΑΒΙΒΑΣΤΩΝ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500" y="1094356"/>
            <a:ext cx="33807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(Χημική</a:t>
            </a:r>
            <a:r>
              <a:rPr sz="3200" spc="-12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4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δομή)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991" y="1947672"/>
            <a:ext cx="6400800" cy="5256530"/>
          </a:xfrm>
          <a:custGeom>
            <a:avLst/>
            <a:gdLst/>
            <a:ahLst/>
            <a:cxnLst/>
            <a:rect l="l" t="t" r="r" b="b"/>
            <a:pathLst>
              <a:path w="6400800" h="5256530">
                <a:moveTo>
                  <a:pt x="0" y="0"/>
                </a:moveTo>
                <a:lnTo>
                  <a:pt x="6400800" y="0"/>
                </a:lnTo>
                <a:lnTo>
                  <a:pt x="6400800" y="5256212"/>
                </a:lnTo>
                <a:lnTo>
                  <a:pt x="0" y="5256212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7732" y="1978152"/>
            <a:ext cx="4964430" cy="5203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4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7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Μικρο-­‐μοριακοί</a:t>
            </a:r>
            <a:r>
              <a:rPr sz="2400" spc="-19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διαβιβαστές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lnSpc>
                <a:spcPts val="221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12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Ακετυλοχολίνη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lnSpc>
                <a:spcPts val="225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7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Αμίνες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25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6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Ντοπαμίνη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3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9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Νορεπινεφρίνη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25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Επινεφρίνη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25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14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Σεροτονίνη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lnSpc>
                <a:spcPts val="225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7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Αμινοξέα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25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0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Γλουταμικό</a:t>
            </a:r>
            <a:r>
              <a:rPr sz="2000" spc="-16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2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οξύ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25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3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Γάμμα-­‐αμινοβουτιρικό </a:t>
            </a:r>
            <a:r>
              <a:rPr sz="2000" spc="-12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οξύ</a:t>
            </a:r>
            <a:r>
              <a:rPr sz="2000" spc="-17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(GABA)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ts val="23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4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Γλυκίνη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Πεπτιδικοί</a:t>
            </a:r>
            <a:r>
              <a:rPr sz="2400" spc="-19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διαβιβαστές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lnSpc>
                <a:spcPts val="2350"/>
              </a:lnSpc>
              <a:spcBef>
                <a:spcPts val="220"/>
              </a:spcBef>
            </a:pPr>
            <a:r>
              <a:rPr sz="2000" spc="-8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Οπιοειδείς, </a:t>
            </a:r>
            <a:r>
              <a:rPr sz="2000" spc="-5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ουσία</a:t>
            </a:r>
            <a:r>
              <a:rPr sz="2000" spc="-23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7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7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Αέρια </a:t>
            </a:r>
            <a:r>
              <a:rPr sz="2400" spc="-4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sz="2400" spc="-9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νευροδιαβιβαστική</a:t>
            </a:r>
            <a:r>
              <a:rPr sz="2400" spc="-45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δράση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lnSpc>
                <a:spcPts val="227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l-GR" sz="2000" spc="-4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lnSpc>
                <a:spcPts val="235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spc="-45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79792" y="1871472"/>
            <a:ext cx="23622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9667" y="4019533"/>
            <a:ext cx="2168525" cy="2957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D9674-749F-4C18-BE28-3B8B2975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230187"/>
            <a:ext cx="5400675" cy="7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5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>
            <a:extLst>
              <a:ext uri="{FF2B5EF4-FFF2-40B4-BE49-F238E27FC236}">
                <a16:creationId xmlns:a16="http://schemas.microsoft.com/office/drawing/2014/main" id="{4E3E431A-24B0-4018-93D8-CEFCDC35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45" y="2111273"/>
            <a:ext cx="92829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n-US" sz="2000" dirty="0">
                <a:solidFill>
                  <a:srgbClr val="003399"/>
                </a:solidFill>
              </a:rPr>
              <a:t>Ο μέσος νευρώνας σχηματίζει 1.000 περίπου συναπτικές συνδέσεις και δέχεται</a:t>
            </a:r>
          </a:p>
          <a:p>
            <a:r>
              <a:rPr lang="el-GR" altLang="en-US" sz="2000" dirty="0">
                <a:solidFill>
                  <a:srgbClr val="003399"/>
                </a:solidFill>
              </a:rPr>
              <a:t>ακόμη περισσότερες, ίσως και 10.000. </a:t>
            </a:r>
          </a:p>
          <a:p>
            <a:endParaRPr lang="el-GR" altLang="en-US" sz="2000" dirty="0">
              <a:solidFill>
                <a:srgbClr val="003399"/>
              </a:solidFill>
            </a:endParaRPr>
          </a:p>
          <a:p>
            <a:endParaRPr lang="el-GR" altLang="en-US" sz="2000" dirty="0">
              <a:solidFill>
                <a:srgbClr val="003399"/>
              </a:solidFill>
            </a:endParaRPr>
          </a:p>
          <a:p>
            <a:r>
              <a:rPr lang="el-GR" altLang="en-US" sz="2000" dirty="0">
                <a:solidFill>
                  <a:srgbClr val="003399"/>
                </a:solidFill>
              </a:rPr>
              <a:t>Συναπτική διαβίβαση :</a:t>
            </a:r>
          </a:p>
          <a:p>
            <a:r>
              <a:rPr lang="el-GR" altLang="en-US" sz="2000" dirty="0">
                <a:solidFill>
                  <a:srgbClr val="003399"/>
                </a:solidFill>
              </a:rPr>
              <a:t> </a:t>
            </a:r>
          </a:p>
          <a:p>
            <a:r>
              <a:rPr lang="el-GR" altLang="en-US" sz="2000" b="1" dirty="0">
                <a:solidFill>
                  <a:srgbClr val="003399"/>
                </a:solidFill>
              </a:rPr>
              <a:t>Ηλεκτρική διαβίβαση </a:t>
            </a:r>
            <a:r>
              <a:rPr lang="el-GR" altLang="en-US" sz="2000" dirty="0">
                <a:solidFill>
                  <a:srgbClr val="003399"/>
                </a:solidFill>
              </a:rPr>
              <a:t>(ΝΣ, καρδιακούς και λείους μυς, ηπατικά κύτταρα)</a:t>
            </a:r>
          </a:p>
          <a:p>
            <a:pPr marL="0" indent="0"/>
            <a:r>
              <a:rPr lang="el-GR" altLang="en-US" sz="2000" dirty="0">
                <a:solidFill>
                  <a:srgbClr val="003399"/>
                </a:solidFill>
              </a:rPr>
              <a:t> </a:t>
            </a:r>
          </a:p>
          <a:p>
            <a:pPr marL="0" indent="0"/>
            <a:r>
              <a:rPr lang="el-GR" altLang="en-US" sz="2000" b="1" dirty="0">
                <a:solidFill>
                  <a:srgbClr val="003399"/>
                </a:solidFill>
              </a:rPr>
              <a:t>Χημική διαβίβαση </a:t>
            </a:r>
            <a:r>
              <a:rPr lang="el-GR" altLang="en-US" sz="2000" dirty="0">
                <a:solidFill>
                  <a:srgbClr val="003399"/>
                </a:solidFill>
              </a:rPr>
              <a:t>(ΝΣ)</a:t>
            </a:r>
          </a:p>
          <a:p>
            <a:pPr marL="0" indent="0"/>
            <a:endParaRPr lang="el-GR" altLang="en-US" sz="2000" dirty="0">
              <a:solidFill>
                <a:srgbClr val="003399"/>
              </a:solidFill>
            </a:endParaRPr>
          </a:p>
          <a:p>
            <a:pPr marL="0" indent="0"/>
            <a:r>
              <a:rPr lang="el-GR" altLang="en-US" sz="2000" dirty="0">
                <a:solidFill>
                  <a:srgbClr val="003399"/>
                </a:solidFill>
              </a:rPr>
              <a:t>Προσυναπτικός/Μετασυναπτικός νευρώνας</a:t>
            </a:r>
          </a:p>
          <a:p>
            <a:endParaRPr lang="el-GR" altLang="en-US" sz="2000" dirty="0">
              <a:solidFill>
                <a:srgbClr val="003399"/>
              </a:solidFill>
            </a:endParaRPr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0FC22912-E527-4059-AD26-7CFCF996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362" y="286867"/>
            <a:ext cx="8569280" cy="10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1983" dirty="0">
                <a:solidFill>
                  <a:srgbClr val="CC0000"/>
                </a:solidFill>
              </a:rPr>
              <a:t>Η επικοινωνία μεταξύ των νευρώνων γίνεται μέσω συνάψεων. Η </a:t>
            </a:r>
            <a:r>
              <a:rPr lang="el-GR" altLang="en-US" sz="1983" i="1" dirty="0">
                <a:solidFill>
                  <a:srgbClr val="CC0000"/>
                </a:solidFill>
              </a:rPr>
              <a:t>σύναψη μορφολογικά χαρακτηρίζεται απο </a:t>
            </a:r>
            <a:r>
              <a:rPr lang="el-GR" altLang="en-US" sz="1983" dirty="0">
                <a:solidFill>
                  <a:srgbClr val="CC0000"/>
                </a:solidFill>
              </a:rPr>
              <a:t>εξειδικευμένες περιοχές της κυτταρικής μεμβράνης δύο νευρώνων που πλησιάζουν πολύ κοντά μεταξύ τους.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986019-FC08-451A-85C7-B1D1F3652B84}"/>
              </a:ext>
            </a:extLst>
          </p:cNvPr>
          <p:cNvSpPr/>
          <p:nvPr/>
        </p:nvSpPr>
        <p:spPr>
          <a:xfrm>
            <a:off x="5575300" y="4540250"/>
            <a:ext cx="4532695" cy="301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>
            <a:extLst>
              <a:ext uri="{FF2B5EF4-FFF2-40B4-BE49-F238E27FC236}">
                <a16:creationId xmlns:a16="http://schemas.microsoft.com/office/drawing/2014/main" id="{5C68F965-6B3E-4A45-BE90-08528BAC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879873"/>
            <a:ext cx="5952493" cy="34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9" name="Rectangle 5">
            <a:extLst>
              <a:ext uri="{FF2B5EF4-FFF2-40B4-BE49-F238E27FC236}">
                <a16:creationId xmlns:a16="http://schemas.microsoft.com/office/drawing/2014/main" id="{5F2C4976-2141-45B9-B63A-408FC472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833" y="774892"/>
            <a:ext cx="5870281" cy="117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Υποδοχέας ACh στη νευρομυική σύναψη (νικοτινικός)</a:t>
            </a:r>
          </a:p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Υποδοχείς NMDA και μη-NMDA του γλουταμινικού</a:t>
            </a:r>
          </a:p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Υποδοχέας γλυκίνης</a:t>
            </a:r>
          </a:p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Υποδοχέας GABAA (γ-αμινοβουτυρικού οξέος)</a:t>
            </a:r>
          </a:p>
        </p:txBody>
      </p:sp>
      <p:sp>
        <p:nvSpPr>
          <p:cNvPr id="221190" name="Rectangle 6">
            <a:extLst>
              <a:ext uri="{FF2B5EF4-FFF2-40B4-BE49-F238E27FC236}">
                <a16:creationId xmlns:a16="http://schemas.microsoft.com/office/drawing/2014/main" id="{773DED27-3A24-4C0C-86AB-636334736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601" y="2191736"/>
            <a:ext cx="6585700" cy="172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Οικογένεια των κινασών της τυροσίνης </a:t>
            </a:r>
          </a:p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μεταβολοτρόποι υποδοχείς, (διαμεμβρανικές πρωτείνες που αποτελούνται από μια πολυπεπτιδική αλυσίδα και συζευγνύονται </a:t>
            </a:r>
          </a:p>
          <a:p>
            <a:r>
              <a:rPr lang="el-GR" altLang="en-US" sz="1763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οποιαδήποτε από τις πρωτείνες G. (π.χ. μουσκαρινικός υποδοχέας ACh, οικογένεια υποδοχέων του γλουταμικού, υποδοχέας GABAB)</a:t>
            </a:r>
          </a:p>
        </p:txBody>
      </p:sp>
      <p:sp>
        <p:nvSpPr>
          <p:cNvPr id="221191" name="Rectangle 7">
            <a:extLst>
              <a:ext uri="{FF2B5EF4-FFF2-40B4-BE49-F238E27FC236}">
                <a16:creationId xmlns:a16="http://schemas.microsoft.com/office/drawing/2014/main" id="{3348D4C6-9210-453B-8288-251B157B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48" y="1091494"/>
            <a:ext cx="2004972" cy="4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2204">
                <a:solidFill>
                  <a:srgbClr val="CC0000"/>
                </a:solidFill>
              </a:rPr>
              <a:t>Άμεσος έλεγχος</a:t>
            </a:r>
          </a:p>
        </p:txBody>
      </p:sp>
      <p:sp>
        <p:nvSpPr>
          <p:cNvPr id="221192" name="Rectangle 8">
            <a:extLst>
              <a:ext uri="{FF2B5EF4-FFF2-40B4-BE49-F238E27FC236}">
                <a16:creationId xmlns:a16="http://schemas.microsoft.com/office/drawing/2014/main" id="{3E12675C-0706-4F0D-9EFA-D55015FF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48" y="2746228"/>
            <a:ext cx="2134815" cy="4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2204">
                <a:solidFill>
                  <a:srgbClr val="CC0000"/>
                </a:solidFill>
              </a:rPr>
              <a:t>Έμμεσος έλεγχος</a:t>
            </a:r>
          </a:p>
        </p:txBody>
      </p:sp>
      <p:sp>
        <p:nvSpPr>
          <p:cNvPr id="221193" name="Rectangle 9">
            <a:extLst>
              <a:ext uri="{FF2B5EF4-FFF2-40B4-BE49-F238E27FC236}">
                <a16:creationId xmlns:a16="http://schemas.microsoft.com/office/drawing/2014/main" id="{25B403B2-90FA-4C6B-974B-57B253C7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29" y="1"/>
            <a:ext cx="303038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>
                <a:solidFill>
                  <a:srgbClr val="CC0000"/>
                </a:solidFill>
              </a:rPr>
              <a:t>Μετασυναπτικοί Υποδοχείς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A6448E-92C0-49B9-9144-CD700173C3C1}"/>
              </a:ext>
            </a:extLst>
          </p:cNvPr>
          <p:cNvSpPr txBox="1">
            <a:spLocks/>
          </p:cNvSpPr>
          <p:nvPr/>
        </p:nvSpPr>
        <p:spPr>
          <a:xfrm>
            <a:off x="223621" y="4400962"/>
            <a:ext cx="3970867" cy="261493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-84" charset="2"/>
              <a:buChar char="v"/>
            </a:pPr>
            <a:r>
              <a:rPr lang="el-GR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1400" b="1" u="sng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οντοτρ</a:t>
            </a:r>
            <a:r>
              <a:rPr lang="en-US" altLang="ja-JP" sz="1400" b="1" u="sng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n-US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</a:t>
            </a:r>
            <a:r>
              <a:rPr lang="en-US" altLang="ja-JP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 υποδοχείς:</a:t>
            </a:r>
            <a:r>
              <a:rPr lang="el-GR" altLang="ja-JP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αυλος είναι αναπόσπαστο τμήμα του υποδοχέα.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Ενεργο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</a:t>
            </a:r>
            <a:r>
              <a:rPr lang="el-GR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ησ</a:t>
            </a:r>
            <a:r>
              <a:rPr lang="el-GR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τους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οδηγεί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άνοιγμ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της πύλης του διαύλου</a:t>
            </a:r>
            <a:endParaRPr lang="el-GR" altLang="ja-JP" sz="1400" kern="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-84" charset="2"/>
              <a:buChar char="v"/>
            </a:pPr>
            <a:r>
              <a:rPr lang="en-US" sz="1400" b="1" u="sng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</a:t>
            </a:r>
            <a:r>
              <a:rPr lang="en-US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αβολοτρ</a:t>
            </a:r>
            <a:r>
              <a:rPr lang="en-US" altLang="ja-JP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όποι υποδοχείς</a:t>
            </a:r>
            <a:r>
              <a:rPr lang="en-US" altLang="ja-JP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ja-JP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οδοχείς</a:t>
            </a:r>
            <a:r>
              <a:rPr lang="el-GR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συνδεδεμένοι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G-π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ρωτείνες</a:t>
            </a:r>
            <a:r>
              <a:rPr lang="el-GR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Ενεργο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ποιησή τους οδηγεί σε παραγωγή 2ων αγγελιοφόρων</a:t>
            </a:r>
            <a:endParaRPr lang="el-GR" altLang="ja-JP" sz="1400" kern="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-84" charset="2"/>
              <a:buChar char="v"/>
            </a:pPr>
            <a:r>
              <a:rPr lang="en-US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</a:t>
            </a:r>
            <a:r>
              <a:rPr lang="en-US" sz="1400" b="1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οδοχείς</a:t>
            </a:r>
            <a:r>
              <a:rPr lang="en-US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ενζυμική</a:t>
            </a:r>
            <a:r>
              <a:rPr lang="en-US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ενεργότητ</a:t>
            </a:r>
            <a:r>
              <a:rPr lang="en-US" sz="1400" b="1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α,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ρωτεϊνικές</a:t>
            </a:r>
            <a:r>
              <a:rPr lang="en-US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Κινάσες</a:t>
            </a:r>
            <a:r>
              <a:rPr lang="en-US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φωσφορυλίωση</a:t>
            </a:r>
            <a:r>
              <a:rPr lang="en-US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 Υπ</a:t>
            </a:r>
            <a:r>
              <a:rPr lang="en-US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οδοχε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ίς</a:t>
            </a:r>
            <a:r>
              <a:rPr lang="en-US" altLang="ja-JP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Νευροτροφιν</a:t>
            </a:r>
            <a:r>
              <a:rPr lang="en-US" altLang="ja-JP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ών</a:t>
            </a:r>
            <a:endParaRPr lang="el-GR" altLang="ja-JP" sz="1400" kern="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-84" charset="2"/>
              <a:buChar char="v"/>
            </a:pPr>
            <a:r>
              <a:rPr lang="en-US" sz="1400" b="1" u="sng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Ενδοκυττάριοι</a:t>
            </a:r>
            <a:r>
              <a:rPr lang="en-US" sz="1400" b="1" u="sng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</a:t>
            </a:r>
            <a:r>
              <a:rPr lang="en-US" sz="1400" kern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οδοχείς</a:t>
            </a:r>
            <a:endParaRPr lang="en-US" sz="1400" kern="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38746-8C72-46DC-9E18-50A2377E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501650"/>
            <a:ext cx="880329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433" name="Group 105">
            <a:extLst>
              <a:ext uri="{FF2B5EF4-FFF2-40B4-BE49-F238E27FC236}">
                <a16:creationId xmlns:a16="http://schemas.microsoft.com/office/drawing/2014/main" id="{BD709BDA-5541-4F27-ADDA-7ED24DEF4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2659"/>
              </p:ext>
            </p:extLst>
          </p:nvPr>
        </p:nvGraphicFramePr>
        <p:xfrm>
          <a:off x="2366081" y="624461"/>
          <a:ext cx="5984063" cy="6169378"/>
        </p:xfrm>
        <a:graphic>
          <a:graphicData uri="http://schemas.openxmlformats.org/drawingml/2006/table">
            <a:tbl>
              <a:tblPr/>
              <a:tblGrid>
                <a:gridCol w="3003444">
                  <a:extLst>
                    <a:ext uri="{9D8B030D-6E8A-4147-A177-3AD203B41FA5}">
                      <a16:colId xmlns:a16="http://schemas.microsoft.com/office/drawing/2014/main" val="1057319890"/>
                    </a:ext>
                  </a:extLst>
                </a:gridCol>
                <a:gridCol w="2980619">
                  <a:extLst>
                    <a:ext uri="{9D8B030D-6E8A-4147-A177-3AD203B41FA5}">
                      <a16:colId xmlns:a16="http://schemas.microsoft.com/office/drawing/2014/main" val="1416535114"/>
                    </a:ext>
                  </a:extLst>
                </a:gridCol>
              </a:tblGrid>
              <a:tr h="4365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</a:rPr>
                        <a:t>Ηλεκτρικές</a:t>
                      </a: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</a:rPr>
                        <a:t>Χημικές</a:t>
                      </a: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768263"/>
                  </a:ext>
                </a:extLst>
              </a:tr>
              <a:tr h="705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l-GR" altLang="en-US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Μικρή </a:t>
                      </a: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απόσταση μεταξύ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προσυναπτικής και μετασυναπτικής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κυτταρικής μεμβράνης. </a:t>
                      </a:r>
                      <a:endParaRPr kumimoji="0" lang="el-GR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l-GR" altLang="en-US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Μεγάλη </a:t>
                      </a: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απόσταση μεταξύ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προσυναπτικής και μετασυναπτικής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κυτταρικής μεμβράνης.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329461"/>
                  </a:ext>
                </a:extLst>
              </a:tr>
              <a:tr h="640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Κυτταροπλασματική συνέχεια μεταξύ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προσυναπτικού και μετασυναπτικού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κυττάρου.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Δεν </a:t>
                      </a: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υπάρχει κυτταροπλασματική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συνέχεια. (οι νευρώνες χωρίζονται με τη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συναπτική σχισμή</a:t>
                      </a:r>
                      <a:r>
                        <a:rPr kumimoji="0" lang="el-G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kumimoji="0" lang="el-G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0892"/>
                  </a:ext>
                </a:extLst>
              </a:tr>
              <a:tr h="503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368491"/>
                  </a:ext>
                </a:extLst>
              </a:tr>
              <a:tr h="1309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l-G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Δίαυλοι χασματοσυνδέσεων (δίαυλοι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ιόντων) στη μεμβράνη του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προσυναπτικού και μετασυναπτικού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κυττάρου.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l-G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Προσυναπτικά κυστίδια (καθένα από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αυτά περιέχει αρκετές χιλιάδες μόρια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διαβιβαστή) και ενεργοί ζώνες (θέση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απελευθέρωσης νευροδιαβιβαστή) και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υποδοχείς (αναγνώριση και δέσμευση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Νευροδιαβιβαστή).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076734"/>
                  </a:ext>
                </a:extLst>
              </a:tr>
              <a:tr h="503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l-G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Παράγοντας διαβίβασης: ιοντικό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ρεύμα.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l-G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Παράγοντας διαβίβασης: χημικός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διαβιβαστής.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805204"/>
                  </a:ext>
                </a:extLst>
              </a:tr>
              <a:tr h="1309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Σχεδόν μηδενική συναπτική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καθυστέρηση (ακαριαία διαβίβαση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σήματος που οφείλεται στην απευθείας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ροή ηλεκτρικού ρεύματος από το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προσυναπτικό στο μετασυναπτικό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κύτταρο).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Σημαντική συναπτική καθυστέρηση.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946806"/>
                  </a:ext>
                </a:extLst>
              </a:tr>
              <a:tr h="705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Αμφίδρομη φορά διαβίβασης (λόγω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των παθητικών ιδιοτήτων της μεμβράνης.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el-G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Μονόδρομη φορά διαβίβασης.</a:t>
                      </a:r>
                      <a:endParaRPr kumimoji="0" lang="el-G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377" marB="503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61997"/>
                  </a:ext>
                </a:extLst>
              </a:tr>
            </a:tbl>
          </a:graphicData>
        </a:graphic>
      </p:graphicFrame>
      <p:sp>
        <p:nvSpPr>
          <p:cNvPr id="227432" name="Rectangle 104">
            <a:extLst>
              <a:ext uri="{FF2B5EF4-FFF2-40B4-BE49-F238E27FC236}">
                <a16:creationId xmlns:a16="http://schemas.microsoft.com/office/drawing/2014/main" id="{D95E62B5-3A17-4C2F-9484-6C7E54C9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987" y="54225"/>
            <a:ext cx="5206041" cy="4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2204">
                <a:solidFill>
                  <a:srgbClr val="CC0000"/>
                </a:solidFill>
              </a:rPr>
              <a:t>Διαφορές χημικών – ηλεκτρικών συνάψεων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14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2567" y="2924480"/>
            <a:ext cx="729234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10"/>
              </a:lnSpc>
            </a:pPr>
            <a:r>
              <a:rPr sz="4000" spc="-195" dirty="0">
                <a:latin typeface="Trebuchet MS"/>
                <a:cs typeface="Trebuchet MS"/>
              </a:rPr>
              <a:t>Ηλεκτρική </a:t>
            </a:r>
            <a:r>
              <a:rPr sz="4000" spc="-120" dirty="0">
                <a:latin typeface="Trebuchet MS"/>
                <a:cs typeface="Trebuchet MS"/>
              </a:rPr>
              <a:t>έναντι </a:t>
            </a:r>
            <a:r>
              <a:rPr sz="4000" spc="-145" dirty="0">
                <a:latin typeface="Trebuchet MS"/>
                <a:cs typeface="Trebuchet MS"/>
              </a:rPr>
              <a:t>χημικής</a:t>
            </a:r>
            <a:r>
              <a:rPr sz="4000" spc="-630" dirty="0">
                <a:latin typeface="Trebuchet MS"/>
                <a:cs typeface="Trebuchet MS"/>
              </a:rPr>
              <a:t> </a:t>
            </a:r>
            <a:r>
              <a:rPr sz="4000" spc="-110" dirty="0">
                <a:latin typeface="Trebuchet MS"/>
                <a:cs typeface="Trebuchet MS"/>
              </a:rPr>
              <a:t>σύναψης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0391" y="1338072"/>
            <a:ext cx="9012237" cy="5678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2461" y="380492"/>
            <a:ext cx="48990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0" dirty="0"/>
              <a:t>ΔΥΟ </a:t>
            </a:r>
            <a:r>
              <a:rPr sz="4000" spc="-229" dirty="0"/>
              <a:t>ΤΥΠΟΙ</a:t>
            </a:r>
            <a:r>
              <a:rPr sz="4000" spc="-345" dirty="0"/>
              <a:t> </a:t>
            </a:r>
            <a:r>
              <a:rPr sz="4000" spc="-165" dirty="0"/>
              <a:t>ΣΥΝΑΨΕΩΝ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745991" y="2846197"/>
            <a:ext cx="990600" cy="2444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1000" b="1" spc="30" dirty="0">
                <a:latin typeface="Times New Roman"/>
                <a:cs typeface="Times New Roman"/>
              </a:rPr>
              <a:t>Μιτοχόνδριο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7591" y="4370196"/>
            <a:ext cx="1295400" cy="2444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000" b="1" spc="35" dirty="0">
                <a:latin typeface="Times New Roman"/>
                <a:cs typeface="Times New Roman"/>
              </a:rPr>
              <a:t>Χασμοσύνδεσμος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6392" y="4125721"/>
            <a:ext cx="1219200" cy="488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1000" b="1" spc="20" dirty="0">
                <a:latin typeface="Times New Roman"/>
                <a:cs typeface="Times New Roman"/>
              </a:rPr>
              <a:t>Μετασυναπτικός</a:t>
            </a:r>
            <a:endParaRPr sz="10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  <a:spcBef>
                <a:spcPts val="600"/>
              </a:spcBef>
            </a:pPr>
            <a:r>
              <a:rPr sz="1000" b="1" spc="25" dirty="0">
                <a:latin typeface="Times New Roman"/>
                <a:cs typeface="Times New Roman"/>
              </a:rPr>
              <a:t>νευρώνας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4992" y="4138866"/>
            <a:ext cx="1220470" cy="400050"/>
          </a:xfrm>
          <a:custGeom>
            <a:avLst/>
            <a:gdLst/>
            <a:ahLst/>
            <a:cxnLst/>
            <a:rect l="l" t="t" r="r" b="b"/>
            <a:pathLst>
              <a:path w="1220470" h="400050">
                <a:moveTo>
                  <a:pt x="0" y="0"/>
                </a:moveTo>
                <a:lnTo>
                  <a:pt x="1220393" y="0"/>
                </a:lnTo>
                <a:lnTo>
                  <a:pt x="1220393" y="399605"/>
                </a:lnTo>
                <a:lnTo>
                  <a:pt x="0" y="3996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53731" y="4095686"/>
            <a:ext cx="984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0800">
              <a:lnSpc>
                <a:spcPct val="150000"/>
              </a:lnSpc>
              <a:spcBef>
                <a:spcPts val="100"/>
              </a:spcBef>
            </a:pPr>
            <a:r>
              <a:rPr sz="1000" b="1" dirty="0">
                <a:latin typeface="Times New Roman"/>
                <a:cs typeface="Times New Roman"/>
              </a:rPr>
              <a:t>Μ</a:t>
            </a:r>
            <a:r>
              <a:rPr sz="1000" b="1" spc="15" dirty="0">
                <a:latin typeface="Times New Roman"/>
                <a:cs typeface="Times New Roman"/>
              </a:rPr>
              <a:t>ε</a:t>
            </a:r>
            <a:r>
              <a:rPr sz="1000" b="1" spc="-20" dirty="0">
                <a:latin typeface="Times New Roman"/>
                <a:cs typeface="Times New Roman"/>
              </a:rPr>
              <a:t>τ</a:t>
            </a:r>
            <a:r>
              <a:rPr sz="1000" b="1" spc="50" dirty="0">
                <a:latin typeface="Times New Roman"/>
                <a:cs typeface="Times New Roman"/>
              </a:rPr>
              <a:t>α</a:t>
            </a:r>
            <a:r>
              <a:rPr sz="1000" b="1" spc="10" dirty="0">
                <a:latin typeface="Times New Roman"/>
                <a:cs typeface="Times New Roman"/>
              </a:rPr>
              <a:t>σ</a:t>
            </a:r>
            <a:r>
              <a:rPr sz="1000" b="1" spc="35" dirty="0">
                <a:latin typeface="Times New Roman"/>
                <a:cs typeface="Times New Roman"/>
              </a:rPr>
              <a:t>υ</a:t>
            </a:r>
            <a:r>
              <a:rPr sz="1000" b="1" spc="45" dirty="0">
                <a:latin typeface="Times New Roman"/>
                <a:cs typeface="Times New Roman"/>
              </a:rPr>
              <a:t>ν</a:t>
            </a:r>
            <a:r>
              <a:rPr sz="1000" b="1" spc="50" dirty="0">
                <a:latin typeface="Times New Roman"/>
                <a:cs typeface="Times New Roman"/>
              </a:rPr>
              <a:t>α</a:t>
            </a:r>
            <a:r>
              <a:rPr sz="1000" b="1" dirty="0">
                <a:latin typeface="Times New Roman"/>
                <a:cs typeface="Times New Roman"/>
              </a:rPr>
              <a:t>π</a:t>
            </a:r>
            <a:r>
              <a:rPr sz="1000" b="1" spc="-20" dirty="0">
                <a:latin typeface="Times New Roman"/>
                <a:cs typeface="Times New Roman"/>
              </a:rPr>
              <a:t>τ</a:t>
            </a:r>
            <a:r>
              <a:rPr sz="1000" b="1" spc="10" dirty="0">
                <a:latin typeface="Times New Roman"/>
                <a:cs typeface="Times New Roman"/>
              </a:rPr>
              <a:t>ικ</a:t>
            </a:r>
            <a:r>
              <a:rPr sz="1000" b="1" spc="55" dirty="0">
                <a:latin typeface="Times New Roman"/>
                <a:cs typeface="Times New Roman"/>
              </a:rPr>
              <a:t>ό</a:t>
            </a:r>
            <a:r>
              <a:rPr sz="1000" b="1" spc="15" dirty="0">
                <a:latin typeface="Times New Roman"/>
                <a:cs typeface="Times New Roman"/>
              </a:rPr>
              <a:t>ς  </a:t>
            </a:r>
            <a:r>
              <a:rPr sz="1000" b="1" spc="25" dirty="0">
                <a:latin typeface="Times New Roman"/>
                <a:cs typeface="Times New Roman"/>
              </a:rPr>
              <a:t>νευρώνας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7591" y="4659121"/>
            <a:ext cx="1219200" cy="488950"/>
          </a:xfrm>
          <a:prstGeom prst="rect">
            <a:avLst/>
          </a:prstGeom>
          <a:solidFill>
            <a:srgbClr val="FFD5A9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000" b="1" spc="25" dirty="0">
                <a:latin typeface="Times New Roman"/>
                <a:cs typeface="Times New Roman"/>
              </a:rPr>
              <a:t>Προσυναπτική</a:t>
            </a:r>
            <a:endParaRPr sz="10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600"/>
              </a:spcBef>
            </a:pPr>
            <a:r>
              <a:rPr sz="1000" b="1" spc="35" dirty="0">
                <a:latin typeface="Times New Roman"/>
                <a:cs typeface="Times New Roman"/>
              </a:rPr>
              <a:t>μεμβράνη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591" y="2100072"/>
            <a:ext cx="1219200" cy="488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1000" b="1" spc="25" dirty="0">
                <a:latin typeface="Times New Roman"/>
                <a:cs typeface="Times New Roman"/>
              </a:rPr>
              <a:t>Προσυναπτικός</a:t>
            </a:r>
            <a:endParaRPr sz="10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600"/>
              </a:spcBef>
            </a:pPr>
            <a:r>
              <a:rPr sz="1000" b="1" spc="25" dirty="0">
                <a:latin typeface="Times New Roman"/>
                <a:cs typeface="Times New Roman"/>
              </a:rPr>
              <a:t>νευρώνας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1391" y="6367271"/>
            <a:ext cx="1219200" cy="488950"/>
          </a:xfrm>
          <a:prstGeom prst="rect">
            <a:avLst/>
          </a:prstGeom>
          <a:solidFill>
            <a:srgbClr val="FFD5A9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1000" b="1" spc="15" dirty="0">
                <a:latin typeface="Times New Roman"/>
                <a:cs typeface="Times New Roman"/>
              </a:rPr>
              <a:t>Μετασυναπτική</a:t>
            </a:r>
            <a:endParaRPr sz="10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600"/>
              </a:spcBef>
            </a:pPr>
            <a:r>
              <a:rPr sz="1000" b="1" spc="35" dirty="0">
                <a:latin typeface="Times New Roman"/>
                <a:cs typeface="Times New Roman"/>
              </a:rPr>
              <a:t>μεμβράνη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7391" y="6427596"/>
            <a:ext cx="1524000" cy="396875"/>
          </a:xfrm>
          <a:prstGeom prst="rect">
            <a:avLst/>
          </a:prstGeom>
          <a:solidFill>
            <a:srgbClr val="FFD5A9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 marR="394335">
              <a:lnSpc>
                <a:spcPct val="100000"/>
              </a:lnSpc>
              <a:spcBef>
                <a:spcPts val="359"/>
              </a:spcBef>
            </a:pPr>
            <a:r>
              <a:rPr sz="1000" b="1" spc="55" dirty="0">
                <a:latin typeface="Times New Roman"/>
                <a:cs typeface="Times New Roman"/>
              </a:rPr>
              <a:t>Δίαυοι  Χ</a:t>
            </a:r>
            <a:r>
              <a:rPr sz="1000" b="1" spc="50" dirty="0">
                <a:latin typeface="Times New Roman"/>
                <a:cs typeface="Times New Roman"/>
              </a:rPr>
              <a:t>α</a:t>
            </a:r>
            <a:r>
              <a:rPr sz="1000" b="1" spc="10" dirty="0">
                <a:latin typeface="Times New Roman"/>
                <a:cs typeface="Times New Roman"/>
              </a:rPr>
              <a:t>σ</a:t>
            </a:r>
            <a:r>
              <a:rPr sz="1000" b="1" spc="40" dirty="0">
                <a:latin typeface="Times New Roman"/>
                <a:cs typeface="Times New Roman"/>
              </a:rPr>
              <a:t>μ</a:t>
            </a:r>
            <a:r>
              <a:rPr sz="1000" b="1" spc="55" dirty="0">
                <a:latin typeface="Times New Roman"/>
                <a:cs typeface="Times New Roman"/>
              </a:rPr>
              <a:t>ο</a:t>
            </a:r>
            <a:r>
              <a:rPr sz="1000" b="1" spc="10" dirty="0">
                <a:latin typeface="Times New Roman"/>
                <a:cs typeface="Times New Roman"/>
              </a:rPr>
              <a:t>σ</a:t>
            </a:r>
            <a:r>
              <a:rPr sz="1000" b="1" spc="35" dirty="0">
                <a:latin typeface="Times New Roman"/>
                <a:cs typeface="Times New Roman"/>
              </a:rPr>
              <a:t>ύ</a:t>
            </a:r>
            <a:r>
              <a:rPr sz="1000" b="1" spc="45" dirty="0">
                <a:latin typeface="Times New Roman"/>
                <a:cs typeface="Times New Roman"/>
              </a:rPr>
              <a:t>νδ</a:t>
            </a:r>
            <a:r>
              <a:rPr sz="1000" b="1" spc="15" dirty="0">
                <a:latin typeface="Times New Roman"/>
                <a:cs typeface="Times New Roman"/>
              </a:rPr>
              <a:t>ε</a:t>
            </a:r>
            <a:r>
              <a:rPr sz="1000" b="1" spc="10" dirty="0">
                <a:latin typeface="Times New Roman"/>
                <a:cs typeface="Times New Roman"/>
              </a:rPr>
              <a:t>σ</a:t>
            </a:r>
            <a:r>
              <a:rPr sz="1000" b="1" spc="40" dirty="0">
                <a:latin typeface="Times New Roman"/>
                <a:cs typeface="Times New Roman"/>
              </a:rPr>
              <a:t>μ</a:t>
            </a:r>
            <a:r>
              <a:rPr sz="1000" b="1" spc="-10" dirty="0">
                <a:latin typeface="Times New Roman"/>
                <a:cs typeface="Times New Roman"/>
              </a:rPr>
              <a:t>ω</a:t>
            </a:r>
            <a:r>
              <a:rPr sz="1000" b="1" spc="50" dirty="0">
                <a:latin typeface="Times New Roman"/>
                <a:cs typeface="Times New Roman"/>
              </a:rPr>
              <a:t>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1391" y="2144522"/>
            <a:ext cx="1219200" cy="488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1000" b="1" spc="25" dirty="0">
                <a:latin typeface="Times New Roman"/>
                <a:cs typeface="Times New Roman"/>
              </a:rPr>
              <a:t>Προσυναπτικός</a:t>
            </a:r>
            <a:endParaRPr sz="10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600"/>
              </a:spcBef>
            </a:pPr>
            <a:r>
              <a:rPr sz="1000" b="1" spc="25" dirty="0">
                <a:latin typeface="Times New Roman"/>
                <a:cs typeface="Times New Roman"/>
              </a:rPr>
              <a:t>νευρώνας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7191" y="6335521"/>
            <a:ext cx="1219200" cy="488950"/>
          </a:xfrm>
          <a:prstGeom prst="rect">
            <a:avLst/>
          </a:prstGeom>
          <a:solidFill>
            <a:srgbClr val="FFD5A9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1000" b="1" spc="20" dirty="0">
                <a:latin typeface="Times New Roman"/>
                <a:cs typeface="Times New Roman"/>
              </a:rPr>
              <a:t>Μετασυναπτικοί</a:t>
            </a:r>
            <a:endParaRPr sz="10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600"/>
              </a:spcBef>
            </a:pPr>
            <a:r>
              <a:rPr sz="1000" b="1" spc="30" dirty="0">
                <a:latin typeface="Times New Roman"/>
                <a:cs typeface="Times New Roman"/>
              </a:rPr>
              <a:t>Υποδοχείς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8792" y="4614671"/>
            <a:ext cx="1600200" cy="244475"/>
          </a:xfrm>
          <a:prstGeom prst="rect">
            <a:avLst/>
          </a:prstGeom>
          <a:solidFill>
            <a:srgbClr val="FFD5A9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000" b="1" spc="20" dirty="0">
                <a:latin typeface="Times New Roman"/>
                <a:cs typeface="Times New Roman"/>
              </a:rPr>
              <a:t>Απελευθέρωση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25" dirty="0">
                <a:latin typeface="Times New Roman"/>
                <a:cs typeface="Times New Roman"/>
              </a:rPr>
              <a:t>ΝΜ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22792" y="6367271"/>
            <a:ext cx="1219200" cy="488950"/>
          </a:xfrm>
          <a:prstGeom prst="rect">
            <a:avLst/>
          </a:prstGeom>
          <a:solidFill>
            <a:srgbClr val="FFD5A9"/>
          </a:solidFill>
        </p:spPr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1000" b="1" spc="15" dirty="0">
                <a:latin typeface="Times New Roman"/>
                <a:cs typeface="Times New Roman"/>
              </a:rPr>
              <a:t>Μετασυναπτική</a:t>
            </a:r>
            <a:endParaRPr sz="10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  <a:spcBef>
                <a:spcPts val="600"/>
              </a:spcBef>
            </a:pPr>
            <a:r>
              <a:rPr sz="1000" b="1" spc="35" dirty="0">
                <a:latin typeface="Times New Roman"/>
                <a:cs typeface="Times New Roman"/>
              </a:rPr>
              <a:t>μεμβράνη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98992" y="4538471"/>
            <a:ext cx="1219200" cy="488950"/>
          </a:xfrm>
          <a:custGeom>
            <a:avLst/>
            <a:gdLst/>
            <a:ahLst/>
            <a:cxnLst/>
            <a:rect l="l" t="t" r="r" b="b"/>
            <a:pathLst>
              <a:path w="1219200" h="488950">
                <a:moveTo>
                  <a:pt x="0" y="0"/>
                </a:moveTo>
                <a:lnTo>
                  <a:pt x="1219200" y="0"/>
                </a:lnTo>
                <a:lnTo>
                  <a:pt x="1219200" y="488950"/>
                </a:lnTo>
                <a:lnTo>
                  <a:pt x="0" y="488950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98992" y="4495292"/>
            <a:ext cx="1219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273685" indent="-50800">
              <a:lnSpc>
                <a:spcPct val="150000"/>
              </a:lnSpc>
              <a:spcBef>
                <a:spcPts val="100"/>
              </a:spcBef>
            </a:pPr>
            <a:r>
              <a:rPr sz="1000" b="1" spc="35" dirty="0">
                <a:latin typeface="Times New Roman"/>
                <a:cs typeface="Times New Roman"/>
              </a:rPr>
              <a:t>Πρ</a:t>
            </a:r>
            <a:r>
              <a:rPr sz="1000" b="1" spc="55" dirty="0">
                <a:latin typeface="Times New Roman"/>
                <a:cs typeface="Times New Roman"/>
              </a:rPr>
              <a:t>ο</a:t>
            </a:r>
            <a:r>
              <a:rPr sz="1000" b="1" spc="10" dirty="0">
                <a:latin typeface="Times New Roman"/>
                <a:cs typeface="Times New Roman"/>
              </a:rPr>
              <a:t>σ</a:t>
            </a:r>
            <a:r>
              <a:rPr sz="1000" b="1" spc="35" dirty="0">
                <a:latin typeface="Times New Roman"/>
                <a:cs typeface="Times New Roman"/>
              </a:rPr>
              <a:t>υ</a:t>
            </a:r>
            <a:r>
              <a:rPr sz="1000" b="1" spc="45" dirty="0">
                <a:latin typeface="Times New Roman"/>
                <a:cs typeface="Times New Roman"/>
              </a:rPr>
              <a:t>ν</a:t>
            </a:r>
            <a:r>
              <a:rPr sz="1000" b="1" spc="50" dirty="0">
                <a:latin typeface="Times New Roman"/>
                <a:cs typeface="Times New Roman"/>
              </a:rPr>
              <a:t>α</a:t>
            </a:r>
            <a:r>
              <a:rPr sz="1000" b="1" dirty="0">
                <a:latin typeface="Times New Roman"/>
                <a:cs typeface="Times New Roman"/>
              </a:rPr>
              <a:t>π</a:t>
            </a:r>
            <a:r>
              <a:rPr sz="1000" b="1" spc="-20" dirty="0">
                <a:latin typeface="Times New Roman"/>
                <a:cs typeface="Times New Roman"/>
              </a:rPr>
              <a:t>τ</a:t>
            </a:r>
            <a:r>
              <a:rPr sz="1000" b="1" spc="10" dirty="0">
                <a:latin typeface="Times New Roman"/>
                <a:cs typeface="Times New Roman"/>
              </a:rPr>
              <a:t>ικ</a:t>
            </a:r>
            <a:r>
              <a:rPr sz="1000" b="1" spc="25" dirty="0">
                <a:latin typeface="Times New Roman"/>
                <a:cs typeface="Times New Roman"/>
              </a:rPr>
              <a:t>ή  </a:t>
            </a:r>
            <a:r>
              <a:rPr sz="1000" b="1" spc="35" dirty="0">
                <a:latin typeface="Times New Roman"/>
                <a:cs typeface="Times New Roman"/>
              </a:rPr>
              <a:t>μεμβράνη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55992" y="2220722"/>
            <a:ext cx="1219200" cy="488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1000" b="1" spc="20" dirty="0">
                <a:latin typeface="Times New Roman"/>
                <a:cs typeface="Times New Roman"/>
              </a:rPr>
              <a:t>Συναπτικά</a:t>
            </a:r>
            <a:endParaRPr sz="10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  <a:spcBef>
                <a:spcPts val="600"/>
              </a:spcBef>
            </a:pPr>
            <a:r>
              <a:rPr sz="1000" b="1" spc="20" dirty="0">
                <a:latin typeface="Times New Roman"/>
                <a:cs typeface="Times New Roman"/>
              </a:rPr>
              <a:t>κυστίδια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1391" y="1338072"/>
            <a:ext cx="6629400" cy="488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  <a:tabLst>
                <a:tab pos="3198495" algn="l"/>
                <a:tab pos="4735195" algn="l"/>
              </a:tabLst>
            </a:pPr>
            <a:r>
              <a:rPr sz="2600" spc="-175" dirty="0">
                <a:solidFill>
                  <a:srgbClr val="953735"/>
                </a:solidFill>
                <a:latin typeface="Trebuchet MS"/>
                <a:cs typeface="Trebuchet MS"/>
              </a:rPr>
              <a:t>1.</a:t>
            </a:r>
            <a:r>
              <a:rPr sz="2600" spc="-20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953735"/>
                </a:solidFill>
                <a:latin typeface="Trebuchet MS"/>
                <a:cs typeface="Trebuchet MS"/>
              </a:rPr>
              <a:t>Ηλεκτρικές	</a:t>
            </a:r>
            <a:r>
              <a:rPr sz="2600" spc="-125" dirty="0">
                <a:solidFill>
                  <a:srgbClr val="953735"/>
                </a:solidFill>
                <a:latin typeface="Trebuchet MS"/>
                <a:cs typeface="Trebuchet MS"/>
              </a:rPr>
              <a:t>και	</a:t>
            </a:r>
            <a:r>
              <a:rPr sz="2600" spc="-175" dirty="0">
                <a:solidFill>
                  <a:srgbClr val="953735"/>
                </a:solidFill>
                <a:latin typeface="Trebuchet MS"/>
                <a:cs typeface="Trebuchet MS"/>
              </a:rPr>
              <a:t>2.</a:t>
            </a:r>
            <a:r>
              <a:rPr sz="2600" spc="-204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953735"/>
                </a:solidFill>
                <a:latin typeface="Trebuchet MS"/>
                <a:cs typeface="Trebuchet MS"/>
              </a:rPr>
              <a:t>Χημικές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>
            <a:extLst>
              <a:ext uri="{FF2B5EF4-FFF2-40B4-BE49-F238E27FC236}">
                <a16:creationId xmlns:a16="http://schemas.microsoft.com/office/drawing/2014/main" id="{27510691-C412-44B7-9DA8-A456F8B1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35" y="0"/>
            <a:ext cx="8805422" cy="75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>
            <a:extLst>
              <a:ext uri="{FF2B5EF4-FFF2-40B4-BE49-F238E27FC236}">
                <a16:creationId xmlns:a16="http://schemas.microsoft.com/office/drawing/2014/main" id="{8C2CD4F2-AAB8-4AB6-89EE-B640B952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1000536"/>
            <a:ext cx="9917906" cy="538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Rectangle 3">
            <a:extLst>
              <a:ext uri="{FF2B5EF4-FFF2-40B4-BE49-F238E27FC236}">
                <a16:creationId xmlns:a16="http://schemas.microsoft.com/office/drawing/2014/main" id="{A4F966C6-0E96-4D50-ADBE-BCA3FB0B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723" y="208155"/>
            <a:ext cx="3671198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>
                <a:latin typeface="Arial" panose="020B0604020202020204" pitchFamily="34" charset="0"/>
                <a:cs typeface="Arial" panose="020B0604020202020204" pitchFamily="34" charset="0"/>
              </a:rPr>
              <a:t>Ηλεκτρικές – Χημικές Συνάψεις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931" y="3702050"/>
            <a:ext cx="8919210" cy="367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5934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10" dirty="0">
                <a:solidFill>
                  <a:srgbClr val="953735"/>
                </a:solidFill>
                <a:latin typeface="Trebuchet MS"/>
                <a:cs typeface="Trebuchet MS"/>
              </a:rPr>
              <a:t>Η</a:t>
            </a:r>
            <a:r>
              <a:rPr b="1" spc="-16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80" dirty="0">
                <a:solidFill>
                  <a:srgbClr val="953735"/>
                </a:solidFill>
                <a:latin typeface="Trebuchet MS"/>
                <a:cs typeface="Trebuchet MS"/>
              </a:rPr>
              <a:t>μετάδοση</a:t>
            </a:r>
            <a:r>
              <a:rPr b="1" spc="-15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35" dirty="0">
                <a:solidFill>
                  <a:srgbClr val="953735"/>
                </a:solidFill>
                <a:latin typeface="Trebuchet MS"/>
                <a:cs typeface="Trebuchet MS"/>
              </a:rPr>
              <a:t>της</a:t>
            </a:r>
            <a:r>
              <a:rPr b="1" spc="-15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90" dirty="0">
                <a:solidFill>
                  <a:srgbClr val="953735"/>
                </a:solidFill>
                <a:latin typeface="Trebuchet MS"/>
                <a:cs typeface="Trebuchet MS"/>
              </a:rPr>
              <a:t>πληροφορίας</a:t>
            </a:r>
            <a:r>
              <a:rPr b="1" spc="-15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40" dirty="0">
                <a:solidFill>
                  <a:srgbClr val="953735"/>
                </a:solidFill>
                <a:latin typeface="Trebuchet MS"/>
                <a:cs typeface="Trebuchet MS"/>
              </a:rPr>
              <a:t>από</a:t>
            </a:r>
            <a:r>
              <a:rPr b="1" spc="-15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00" dirty="0">
                <a:solidFill>
                  <a:srgbClr val="953735"/>
                </a:solidFill>
                <a:latin typeface="Trebuchet MS"/>
                <a:cs typeface="Trebuchet MS"/>
              </a:rPr>
              <a:t>νευρώνα</a:t>
            </a:r>
            <a:r>
              <a:rPr b="1" spc="-15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953735"/>
                </a:solidFill>
                <a:latin typeface="Trebuchet MS"/>
                <a:cs typeface="Trebuchet MS"/>
              </a:rPr>
              <a:t>σε</a:t>
            </a:r>
            <a:r>
              <a:rPr b="1" spc="-15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00" dirty="0">
                <a:solidFill>
                  <a:srgbClr val="953735"/>
                </a:solidFill>
                <a:latin typeface="Trebuchet MS"/>
                <a:cs typeface="Trebuchet MS"/>
              </a:rPr>
              <a:t>νευρώνα</a:t>
            </a:r>
            <a:r>
              <a:rPr b="1" spc="-15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95" dirty="0">
                <a:solidFill>
                  <a:srgbClr val="953735"/>
                </a:solidFill>
                <a:latin typeface="Trebuchet MS"/>
                <a:cs typeface="Trebuchet MS"/>
              </a:rPr>
              <a:t>ή</a:t>
            </a:r>
            <a:r>
              <a:rPr b="1" spc="-15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953735"/>
                </a:solidFill>
                <a:latin typeface="Trebuchet MS"/>
                <a:cs typeface="Trebuchet MS"/>
              </a:rPr>
              <a:t>σε</a:t>
            </a:r>
            <a:r>
              <a:rPr b="1" spc="-15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90" dirty="0">
                <a:solidFill>
                  <a:srgbClr val="953735"/>
                </a:solidFill>
                <a:latin typeface="Trebuchet MS"/>
                <a:cs typeface="Trebuchet MS"/>
              </a:rPr>
              <a:t>άλλο</a:t>
            </a:r>
            <a:r>
              <a:rPr b="1" spc="-15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14" dirty="0">
                <a:solidFill>
                  <a:srgbClr val="953735"/>
                </a:solidFill>
                <a:latin typeface="Trebuchet MS"/>
                <a:cs typeface="Trebuchet MS"/>
              </a:rPr>
              <a:t>κύτταρο  </a:t>
            </a:r>
            <a:r>
              <a:rPr b="1" spc="-150" dirty="0">
                <a:solidFill>
                  <a:srgbClr val="953735"/>
                </a:solidFill>
                <a:latin typeface="Trebuchet MS"/>
                <a:cs typeface="Trebuchet MS"/>
              </a:rPr>
              <a:t>στόχο, </a:t>
            </a:r>
            <a:r>
              <a:rPr b="1" spc="-100" dirty="0">
                <a:solidFill>
                  <a:srgbClr val="953735"/>
                </a:solidFill>
                <a:latin typeface="Trebuchet MS"/>
                <a:cs typeface="Trebuchet MS"/>
              </a:rPr>
              <a:t>γίνεται </a:t>
            </a:r>
            <a:r>
              <a:rPr b="1" spc="-35" dirty="0">
                <a:solidFill>
                  <a:srgbClr val="953735"/>
                </a:solidFill>
                <a:latin typeface="Trebuchet MS"/>
                <a:cs typeface="Trebuchet MS"/>
              </a:rPr>
              <a:t>με </a:t>
            </a:r>
            <a:r>
              <a:rPr b="1" spc="-130" dirty="0">
                <a:solidFill>
                  <a:srgbClr val="953735"/>
                </a:solidFill>
                <a:latin typeface="Trebuchet MS"/>
                <a:cs typeface="Trebuchet MS"/>
              </a:rPr>
              <a:t>τη </a:t>
            </a:r>
            <a:r>
              <a:rPr b="1" spc="-75" dirty="0">
                <a:solidFill>
                  <a:srgbClr val="953735"/>
                </a:solidFill>
                <a:latin typeface="Trebuchet MS"/>
                <a:cs typeface="Trebuchet MS"/>
              </a:rPr>
              <a:t>μορφή </a:t>
            </a:r>
            <a:r>
              <a:rPr b="1" spc="-100" dirty="0">
                <a:solidFill>
                  <a:srgbClr val="953735"/>
                </a:solidFill>
                <a:latin typeface="Trebuchet MS"/>
                <a:cs typeface="Trebuchet MS"/>
              </a:rPr>
              <a:t>χημικού </a:t>
            </a:r>
            <a:r>
              <a:rPr b="1" spc="-85" dirty="0">
                <a:solidFill>
                  <a:srgbClr val="953735"/>
                </a:solidFill>
                <a:latin typeface="Trebuchet MS"/>
                <a:cs typeface="Trebuchet MS"/>
              </a:rPr>
              <a:t>σήματος </a:t>
            </a:r>
            <a:r>
              <a:rPr b="1" spc="-95" dirty="0">
                <a:solidFill>
                  <a:srgbClr val="953735"/>
                </a:solidFill>
                <a:latin typeface="Trebuchet MS"/>
                <a:cs typeface="Trebuchet MS"/>
              </a:rPr>
              <a:t>(νευρομεταβιβαστή</a:t>
            </a:r>
            <a:r>
              <a:rPr spc="-95" dirty="0">
                <a:solidFill>
                  <a:srgbClr val="376092"/>
                </a:solidFill>
                <a:latin typeface="Trebuchet MS"/>
                <a:cs typeface="Trebuchet MS"/>
              </a:rPr>
              <a:t>), </a:t>
            </a:r>
            <a:r>
              <a:rPr spc="-60" dirty="0">
                <a:solidFill>
                  <a:srgbClr val="376092"/>
                </a:solidFill>
                <a:latin typeface="Trebuchet MS"/>
                <a:cs typeface="Trebuchet MS"/>
              </a:rPr>
              <a:t>που 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απελευθερώνεται </a:t>
            </a:r>
            <a:r>
              <a:rPr spc="-60" dirty="0">
                <a:solidFill>
                  <a:srgbClr val="376092"/>
                </a:solidFill>
                <a:latin typeface="Trebuchet MS"/>
                <a:cs typeface="Trebuchet MS"/>
              </a:rPr>
              <a:t>απο </a:t>
            </a:r>
            <a:r>
              <a:rPr spc="-90" dirty="0">
                <a:solidFill>
                  <a:srgbClr val="376092"/>
                </a:solidFill>
                <a:latin typeface="Trebuchet MS"/>
                <a:cs typeface="Trebuchet MS"/>
              </a:rPr>
              <a:t>τον </a:t>
            </a:r>
            <a:r>
              <a:rPr spc="-85" dirty="0">
                <a:solidFill>
                  <a:srgbClr val="376092"/>
                </a:solidFill>
                <a:latin typeface="Trebuchet MS"/>
                <a:cs typeface="Trebuchet MS"/>
              </a:rPr>
              <a:t>προσυναπτικό </a:t>
            </a:r>
            <a:r>
              <a:rPr spc="-80" dirty="0">
                <a:solidFill>
                  <a:srgbClr val="376092"/>
                </a:solidFill>
                <a:latin typeface="Trebuchet MS"/>
                <a:cs typeface="Trebuchet MS"/>
              </a:rPr>
              <a:t>νευρώνα </a:t>
            </a:r>
            <a:r>
              <a:rPr spc="-75" dirty="0">
                <a:solidFill>
                  <a:srgbClr val="376092"/>
                </a:solidFill>
                <a:latin typeface="Trebuchet MS"/>
                <a:cs typeface="Trebuchet MS"/>
              </a:rPr>
              <a:t>στο </a:t>
            </a:r>
            <a:r>
              <a:rPr spc="-85" dirty="0">
                <a:solidFill>
                  <a:srgbClr val="376092"/>
                </a:solidFill>
                <a:latin typeface="Trebuchet MS"/>
                <a:cs typeface="Trebuchet MS"/>
              </a:rPr>
              <a:t>συναπτικό </a:t>
            </a:r>
            <a:r>
              <a:rPr spc="-80" dirty="0">
                <a:solidFill>
                  <a:srgbClr val="376092"/>
                </a:solidFill>
                <a:latin typeface="Trebuchet MS"/>
                <a:cs typeface="Trebuchet MS"/>
              </a:rPr>
              <a:t>χάσμα </a:t>
            </a:r>
            <a:r>
              <a:rPr spc="-100" dirty="0">
                <a:solidFill>
                  <a:srgbClr val="376092"/>
                </a:solidFill>
                <a:latin typeface="Trebuchet MS"/>
                <a:cs typeface="Trebuchet MS"/>
              </a:rPr>
              <a:t>και 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προσδένεται</a:t>
            </a:r>
            <a:r>
              <a:rPr spc="-16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70" dirty="0">
                <a:solidFill>
                  <a:srgbClr val="376092"/>
                </a:solidFill>
                <a:latin typeface="Trebuchet MS"/>
                <a:cs typeface="Trebuchet MS"/>
              </a:rPr>
              <a:t>στους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υποδοχείς</a:t>
            </a:r>
            <a:r>
              <a:rPr spc="-15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60" dirty="0">
                <a:solidFill>
                  <a:srgbClr val="376092"/>
                </a:solidFill>
                <a:latin typeface="Trebuchet MS"/>
                <a:cs typeface="Trebuchet MS"/>
              </a:rPr>
              <a:t>του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70" dirty="0">
                <a:solidFill>
                  <a:srgbClr val="376092"/>
                </a:solidFill>
                <a:latin typeface="Trebuchet MS"/>
                <a:cs typeface="Trebuchet MS"/>
              </a:rPr>
              <a:t>μετασυναπτικού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100" dirty="0">
                <a:solidFill>
                  <a:srgbClr val="376092"/>
                </a:solidFill>
                <a:latin typeface="Trebuchet MS"/>
                <a:cs typeface="Trebuchet MS"/>
              </a:rPr>
              <a:t>νευρώνα/κυττάρου.</a:t>
            </a:r>
            <a:endParaRPr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dirty="0">
              <a:latin typeface="Times New Roman"/>
              <a:cs typeface="Times New Roman"/>
            </a:endParaRPr>
          </a:p>
          <a:p>
            <a:pPr marL="355600" marR="30480" indent="-342900">
              <a:lnSpc>
                <a:spcPct val="1002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80" dirty="0">
                <a:solidFill>
                  <a:srgbClr val="376092"/>
                </a:solidFill>
                <a:latin typeface="Trebuchet MS"/>
                <a:cs typeface="Trebuchet MS"/>
              </a:rPr>
              <a:t>Σχηματίζεται </a:t>
            </a:r>
            <a:r>
              <a:rPr spc="-60" dirty="0">
                <a:solidFill>
                  <a:srgbClr val="376092"/>
                </a:solidFill>
                <a:latin typeface="Trebuchet MS"/>
                <a:cs typeface="Trebuchet MS"/>
              </a:rPr>
              <a:t>απο εξειδικευμένες </a:t>
            </a:r>
            <a:r>
              <a:rPr spc="-45" dirty="0">
                <a:solidFill>
                  <a:srgbClr val="376092"/>
                </a:solidFill>
                <a:latin typeface="Trebuchet MS"/>
                <a:cs typeface="Trebuchet MS"/>
              </a:rPr>
              <a:t>δομές </a:t>
            </a:r>
            <a:r>
              <a:rPr spc="-120" dirty="0">
                <a:solidFill>
                  <a:srgbClr val="376092"/>
                </a:solidFill>
                <a:latin typeface="Trebuchet MS"/>
                <a:cs typeface="Trebuchet MS"/>
              </a:rPr>
              <a:t>των </a:t>
            </a:r>
            <a:r>
              <a:rPr spc="-110" dirty="0">
                <a:solidFill>
                  <a:srgbClr val="376092"/>
                </a:solidFill>
                <a:latin typeface="Trebuchet MS"/>
                <a:cs typeface="Trebuchet MS"/>
              </a:rPr>
              <a:t>τελικών </a:t>
            </a:r>
            <a:r>
              <a:rPr spc="-90" dirty="0">
                <a:solidFill>
                  <a:srgbClr val="376092"/>
                </a:solidFill>
                <a:latin typeface="Trebuchet MS"/>
                <a:cs typeface="Trebuchet MS"/>
              </a:rPr>
              <a:t>απολήξεων </a:t>
            </a:r>
            <a:r>
              <a:rPr b="1" spc="-105" dirty="0">
                <a:solidFill>
                  <a:srgbClr val="376092"/>
                </a:solidFill>
                <a:latin typeface="Trebuchet MS"/>
                <a:cs typeface="Trebuchet MS"/>
              </a:rPr>
              <a:t>του  </a:t>
            </a:r>
            <a:r>
              <a:rPr b="1" spc="-90" dirty="0">
                <a:solidFill>
                  <a:srgbClr val="376092"/>
                </a:solidFill>
                <a:latin typeface="Trebuchet MS"/>
                <a:cs typeface="Trebuchet MS"/>
              </a:rPr>
              <a:t>προσυναπτικού</a:t>
            </a:r>
            <a:r>
              <a:rPr b="1" spc="-15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00" dirty="0">
                <a:solidFill>
                  <a:srgbClr val="376092"/>
                </a:solidFill>
                <a:latin typeface="Trebuchet MS"/>
                <a:cs typeface="Trebuchet MS"/>
              </a:rPr>
              <a:t>νευράξονα</a:t>
            </a:r>
            <a:r>
              <a:rPr b="1" spc="-13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95" dirty="0">
                <a:solidFill>
                  <a:srgbClr val="376092"/>
                </a:solidFill>
                <a:latin typeface="Trebuchet MS"/>
                <a:cs typeface="Trebuchet MS"/>
              </a:rPr>
              <a:t>και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120" dirty="0">
                <a:solidFill>
                  <a:srgbClr val="376092"/>
                </a:solidFill>
                <a:latin typeface="Trebuchet MS"/>
                <a:cs typeface="Trebuchet MS"/>
              </a:rPr>
              <a:t>των</a:t>
            </a:r>
            <a:r>
              <a:rPr spc="-15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376092"/>
                </a:solidFill>
                <a:latin typeface="Trebuchet MS"/>
                <a:cs typeface="Trebuchet MS"/>
              </a:rPr>
              <a:t>δενδριτών,</a:t>
            </a:r>
            <a:r>
              <a:rPr b="1" spc="-16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30" dirty="0">
                <a:solidFill>
                  <a:srgbClr val="376092"/>
                </a:solidFill>
                <a:latin typeface="Trebuchet MS"/>
                <a:cs typeface="Trebuchet MS"/>
              </a:rPr>
              <a:t>ή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του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10" dirty="0">
                <a:solidFill>
                  <a:srgbClr val="376092"/>
                </a:solidFill>
                <a:latin typeface="Trebuchet MS"/>
                <a:cs typeface="Trebuchet MS"/>
              </a:rPr>
              <a:t>κυτταρικού</a:t>
            </a:r>
            <a:r>
              <a:rPr b="1"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90" dirty="0">
                <a:solidFill>
                  <a:srgbClr val="376092"/>
                </a:solidFill>
                <a:latin typeface="Trebuchet MS"/>
                <a:cs typeface="Trebuchet MS"/>
              </a:rPr>
              <a:t>σώματος</a:t>
            </a:r>
            <a:r>
              <a:rPr b="1" spc="-16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30" dirty="0">
                <a:solidFill>
                  <a:srgbClr val="376092"/>
                </a:solidFill>
                <a:latin typeface="Trebuchet MS"/>
                <a:cs typeface="Trebuchet MS"/>
              </a:rPr>
              <a:t>ή</a:t>
            </a:r>
            <a:r>
              <a:rPr spc="-15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του  </a:t>
            </a:r>
            <a:r>
              <a:rPr b="1" spc="-95" dirty="0">
                <a:solidFill>
                  <a:srgbClr val="376092"/>
                </a:solidFill>
                <a:latin typeface="Trebuchet MS"/>
                <a:cs typeface="Trebuchet MS"/>
              </a:rPr>
              <a:t>νευράξονα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του </a:t>
            </a:r>
            <a:r>
              <a:rPr b="1" spc="-85" dirty="0">
                <a:solidFill>
                  <a:srgbClr val="376092"/>
                </a:solidFill>
                <a:latin typeface="Trebuchet MS"/>
                <a:cs typeface="Trebuchet MS"/>
              </a:rPr>
              <a:t>μετασυναπτικού</a:t>
            </a:r>
            <a:r>
              <a:rPr b="1" spc="-46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00" dirty="0">
                <a:solidFill>
                  <a:srgbClr val="376092"/>
                </a:solidFill>
                <a:latin typeface="Trebuchet MS"/>
                <a:cs typeface="Trebuchet MS"/>
              </a:rPr>
              <a:t>νευρώνα </a:t>
            </a:r>
            <a:r>
              <a:rPr b="1" spc="-95" dirty="0">
                <a:solidFill>
                  <a:srgbClr val="376092"/>
                </a:solidFill>
                <a:latin typeface="Trebuchet MS"/>
                <a:cs typeface="Trebuchet MS"/>
              </a:rPr>
              <a:t>ή </a:t>
            </a:r>
            <a:r>
              <a:rPr b="1" spc="-110" dirty="0">
                <a:solidFill>
                  <a:srgbClr val="376092"/>
                </a:solidFill>
                <a:latin typeface="Trebuchet MS"/>
                <a:cs typeface="Trebuchet MS"/>
              </a:rPr>
              <a:t>κυττάρου </a:t>
            </a:r>
            <a:r>
              <a:rPr b="1" spc="-135" dirty="0">
                <a:solidFill>
                  <a:srgbClr val="376092"/>
                </a:solidFill>
                <a:latin typeface="Trebuchet MS"/>
                <a:cs typeface="Trebuchet MS"/>
              </a:rPr>
              <a:t>στόχου, </a:t>
            </a:r>
            <a:r>
              <a:rPr spc="-95" dirty="0">
                <a:solidFill>
                  <a:srgbClr val="376092"/>
                </a:solidFill>
                <a:latin typeface="Trebuchet MS"/>
                <a:cs typeface="Trebuchet MS"/>
              </a:rPr>
              <a:t>και </a:t>
            </a:r>
            <a:r>
              <a:rPr spc="-70" dirty="0">
                <a:solidFill>
                  <a:srgbClr val="376092"/>
                </a:solidFill>
                <a:latin typeface="Trebuchet MS"/>
                <a:cs typeface="Trebuchet MS"/>
              </a:rPr>
              <a:t>παρουσιάζουν  μεγάλη</a:t>
            </a:r>
            <a:r>
              <a:rPr spc="-16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10" dirty="0">
                <a:solidFill>
                  <a:srgbClr val="953735"/>
                </a:solidFill>
                <a:latin typeface="Trebuchet MS"/>
                <a:cs typeface="Trebuchet MS"/>
              </a:rPr>
              <a:t>πλαστικότητα</a:t>
            </a:r>
            <a:endParaRPr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8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Η </a:t>
            </a:r>
            <a:r>
              <a:rPr spc="-70" dirty="0">
                <a:solidFill>
                  <a:srgbClr val="376092"/>
                </a:solidFill>
                <a:latin typeface="Trebuchet MS"/>
                <a:cs typeface="Trebuchet MS"/>
              </a:rPr>
              <a:t>περιοχή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μεταξύ του </a:t>
            </a:r>
            <a:r>
              <a:rPr spc="-310" dirty="0">
                <a:solidFill>
                  <a:srgbClr val="376092"/>
                </a:solidFill>
                <a:latin typeface="Trebuchet MS"/>
                <a:cs typeface="Trebuchet MS"/>
              </a:rPr>
              <a:t>προ-­‐ </a:t>
            </a:r>
            <a:r>
              <a:rPr spc="-95" dirty="0">
                <a:solidFill>
                  <a:srgbClr val="376092"/>
                </a:solidFill>
                <a:latin typeface="Trebuchet MS"/>
                <a:cs typeface="Trebuchet MS"/>
              </a:rPr>
              <a:t>και </a:t>
            </a:r>
            <a:r>
              <a:rPr spc="-150" dirty="0">
                <a:solidFill>
                  <a:srgbClr val="376092"/>
                </a:solidFill>
                <a:latin typeface="Trebuchet MS"/>
                <a:cs typeface="Trebuchet MS"/>
              </a:rPr>
              <a:t>μετα-­‐συναπτικού </a:t>
            </a:r>
            <a:r>
              <a:rPr spc="-100" dirty="0">
                <a:solidFill>
                  <a:srgbClr val="376092"/>
                </a:solidFill>
                <a:latin typeface="Trebuchet MS"/>
                <a:cs typeface="Trebuchet MS"/>
              </a:rPr>
              <a:t>κυττάρου, </a:t>
            </a:r>
            <a:r>
              <a:rPr spc="-65" dirty="0">
                <a:solidFill>
                  <a:srgbClr val="376092"/>
                </a:solidFill>
                <a:latin typeface="Trebuchet MS"/>
                <a:cs typeface="Trebuchet MS"/>
              </a:rPr>
              <a:t>ονομάζεται</a:t>
            </a:r>
            <a:r>
              <a:rPr spc="-42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95" dirty="0">
                <a:solidFill>
                  <a:srgbClr val="376092"/>
                </a:solidFill>
                <a:latin typeface="Trebuchet MS"/>
                <a:cs typeface="Trebuchet MS"/>
              </a:rPr>
              <a:t>συναπτικό  </a:t>
            </a:r>
            <a:r>
              <a:rPr b="1" spc="-80" dirty="0">
                <a:solidFill>
                  <a:srgbClr val="376092"/>
                </a:solidFill>
                <a:latin typeface="Trebuchet MS"/>
                <a:cs typeface="Trebuchet MS"/>
              </a:rPr>
              <a:t>χάσμα </a:t>
            </a:r>
            <a:r>
              <a:rPr spc="-240" dirty="0">
                <a:solidFill>
                  <a:srgbClr val="376092"/>
                </a:solidFill>
                <a:latin typeface="Trebuchet MS"/>
                <a:cs typeface="Trebuchet MS"/>
              </a:rPr>
              <a:t>(20-­‐30</a:t>
            </a:r>
            <a:r>
              <a:rPr spc="-229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pc="-125" dirty="0">
                <a:solidFill>
                  <a:srgbClr val="376092"/>
                </a:solidFill>
                <a:latin typeface="Trebuchet MS"/>
                <a:cs typeface="Trebuchet MS"/>
              </a:rPr>
              <a:t>nm).</a:t>
            </a:r>
            <a:endParaRPr dirty="0">
              <a:latin typeface="Trebuchet MS"/>
              <a:cs typeface="Trebuchet MS"/>
            </a:endParaRPr>
          </a:p>
          <a:p>
            <a:pPr marL="355600" marR="643255" indent="-342900">
              <a:lnSpc>
                <a:spcPct val="1008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5" dirty="0">
                <a:solidFill>
                  <a:srgbClr val="376092"/>
                </a:solidFill>
                <a:latin typeface="Trebuchet MS"/>
                <a:cs typeface="Trebuchet MS"/>
              </a:rPr>
              <a:t>Ο</a:t>
            </a:r>
            <a:r>
              <a:rPr b="1"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25" dirty="0">
                <a:solidFill>
                  <a:srgbClr val="376092"/>
                </a:solidFill>
                <a:latin typeface="Trebuchet MS"/>
                <a:cs typeface="Trebuchet MS"/>
              </a:rPr>
              <a:t>χρόνος</a:t>
            </a:r>
            <a:r>
              <a:rPr b="1"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80" dirty="0">
                <a:solidFill>
                  <a:srgbClr val="376092"/>
                </a:solidFill>
                <a:latin typeface="Trebuchet MS"/>
                <a:cs typeface="Trebuchet MS"/>
              </a:rPr>
              <a:t>μεταφοράς</a:t>
            </a:r>
            <a:r>
              <a:rPr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90" dirty="0">
                <a:solidFill>
                  <a:srgbClr val="376092"/>
                </a:solidFill>
                <a:latin typeface="Trebuchet MS"/>
                <a:cs typeface="Trebuchet MS"/>
              </a:rPr>
              <a:t>σήματος</a:t>
            </a:r>
            <a:r>
              <a:rPr b="1" spc="-14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60" dirty="0">
                <a:solidFill>
                  <a:srgbClr val="376092"/>
                </a:solidFill>
                <a:latin typeface="Trebuchet MS"/>
                <a:cs typeface="Trebuchet MS"/>
              </a:rPr>
              <a:t>ειναι</a:t>
            </a:r>
            <a:r>
              <a:rPr b="1" spc="-14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35" dirty="0">
                <a:solidFill>
                  <a:srgbClr val="953735"/>
                </a:solidFill>
                <a:latin typeface="Trebuchet MS"/>
                <a:cs typeface="Trebuchet MS"/>
              </a:rPr>
              <a:t>1msec</a:t>
            </a:r>
            <a:r>
              <a:rPr b="1" spc="-14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90" dirty="0">
                <a:solidFill>
                  <a:srgbClr val="953735"/>
                </a:solidFill>
                <a:latin typeface="Trebuchet MS"/>
                <a:cs typeface="Trebuchet MS"/>
              </a:rPr>
              <a:t>έναντι</a:t>
            </a:r>
            <a:r>
              <a:rPr b="1" spc="-15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75" dirty="0">
                <a:solidFill>
                  <a:srgbClr val="953735"/>
                </a:solidFill>
                <a:latin typeface="Trebuchet MS"/>
                <a:cs typeface="Trebuchet MS"/>
              </a:rPr>
              <a:t>0.1</a:t>
            </a:r>
            <a:r>
              <a:rPr b="1" spc="-145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25" dirty="0">
                <a:solidFill>
                  <a:srgbClr val="953735"/>
                </a:solidFill>
                <a:latin typeface="Trebuchet MS"/>
                <a:cs typeface="Trebuchet MS"/>
              </a:rPr>
              <a:t>msec</a:t>
            </a:r>
            <a:r>
              <a:rPr b="1" spc="-140" dirty="0">
                <a:solidFill>
                  <a:srgbClr val="953735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376092"/>
                </a:solidFill>
                <a:latin typeface="Trebuchet MS"/>
                <a:cs typeface="Trebuchet MS"/>
              </a:rPr>
              <a:t>στις</a:t>
            </a:r>
            <a:r>
              <a:rPr b="1" spc="-14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b="1" spc="-135" dirty="0">
                <a:solidFill>
                  <a:srgbClr val="376092"/>
                </a:solidFill>
                <a:latin typeface="Trebuchet MS"/>
                <a:cs typeface="Trebuchet MS"/>
              </a:rPr>
              <a:t>ηλεκτρικές  </a:t>
            </a:r>
            <a:r>
              <a:rPr b="1" spc="-85" dirty="0">
                <a:solidFill>
                  <a:srgbClr val="376092"/>
                </a:solidFill>
                <a:latin typeface="Trebuchet MS"/>
                <a:cs typeface="Trebuchet MS"/>
              </a:rPr>
              <a:t>συνάψεις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700" y="1147824"/>
            <a:ext cx="387985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0340" y="1142578"/>
            <a:ext cx="4157103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7272" y="249936"/>
            <a:ext cx="4968239" cy="1234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04069" y="60452"/>
            <a:ext cx="3416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solidFill>
                  <a:srgbClr val="953735"/>
                </a:solidFill>
              </a:rPr>
              <a:t>ΧΗΜΙΚΗ</a:t>
            </a:r>
            <a:r>
              <a:rPr sz="3600" spc="-340" dirty="0">
                <a:solidFill>
                  <a:srgbClr val="953735"/>
                </a:solidFill>
              </a:rPr>
              <a:t> </a:t>
            </a:r>
            <a:r>
              <a:rPr sz="3600" spc="-185" dirty="0">
                <a:solidFill>
                  <a:srgbClr val="953735"/>
                </a:solidFill>
              </a:rPr>
              <a:t>ΣΥΝΑΨΗ</a:t>
            </a:r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>
            <a:extLst>
              <a:ext uri="{FF2B5EF4-FFF2-40B4-BE49-F238E27FC236}">
                <a16:creationId xmlns:a16="http://schemas.microsoft.com/office/drawing/2014/main" id="{EABD9036-D504-4275-B5DC-93A0E51D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0"/>
          <a:stretch>
            <a:fillRect/>
          </a:stretch>
        </p:blipFill>
        <p:spPr bwMode="auto">
          <a:xfrm>
            <a:off x="3284406" y="524757"/>
            <a:ext cx="6902303" cy="67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2" name="Rectangle 4">
            <a:extLst>
              <a:ext uri="{FF2B5EF4-FFF2-40B4-BE49-F238E27FC236}">
                <a16:creationId xmlns:a16="http://schemas.microsoft.com/office/drawing/2014/main" id="{0F06C568-97EA-4890-8154-E650A946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075" y="1"/>
            <a:ext cx="2112438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 b="1">
                <a:solidFill>
                  <a:srgbClr val="CC0000"/>
                </a:solidFill>
              </a:rPr>
              <a:t>Συνάψεις στο ΚΝΣ</a:t>
            </a:r>
          </a:p>
        </p:txBody>
      </p:sp>
      <p:sp>
        <p:nvSpPr>
          <p:cNvPr id="217093" name="Rectangle 5">
            <a:extLst>
              <a:ext uri="{FF2B5EF4-FFF2-40B4-BE49-F238E27FC236}">
                <a16:creationId xmlns:a16="http://schemas.microsoft.com/office/drawing/2014/main" id="{78B31085-EE52-4BCB-9C2F-06B4A67A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535164"/>
            <a:ext cx="3252656" cy="39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Συνάψεις σχηματίζονται σε δενδρίτες</a:t>
            </a:r>
            <a:r>
              <a:rPr lang="en-US" altLang="en-US" sz="1763" dirty="0">
                <a:solidFill>
                  <a:srgbClr val="000099"/>
                </a:solidFill>
              </a:rPr>
              <a:t> </a:t>
            </a:r>
            <a:r>
              <a:rPr lang="el-GR" altLang="en-US" sz="1763" dirty="0">
                <a:solidFill>
                  <a:srgbClr val="000099"/>
                </a:solidFill>
              </a:rPr>
              <a:t>στο σώμα και σε αξονικές απολήξεις.</a:t>
            </a: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Αξονοδενδριτικές (στέλεχος, άκανθες)</a:t>
            </a: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Αξονοσωματικές</a:t>
            </a: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Αξονοαξονικές</a:t>
            </a: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(στο φλοιό</a:t>
            </a:r>
            <a:r>
              <a:rPr lang="en-US" altLang="en-US" sz="1763" dirty="0">
                <a:solidFill>
                  <a:srgbClr val="000099"/>
                </a:solidFill>
              </a:rPr>
              <a:t>:</a:t>
            </a:r>
            <a:r>
              <a:rPr lang="el-GR" altLang="en-US" sz="1763" dirty="0">
                <a:solidFill>
                  <a:srgbClr val="000099"/>
                </a:solidFill>
              </a:rPr>
              <a:t> 98%-δενδρίτες, 2%-σώμα)</a:t>
            </a: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(στον ΝΜ</a:t>
            </a:r>
            <a:r>
              <a:rPr lang="en-US" altLang="en-US" sz="1763" dirty="0">
                <a:solidFill>
                  <a:srgbClr val="000099"/>
                </a:solidFill>
              </a:rPr>
              <a:t>: 4/1 </a:t>
            </a:r>
            <a:r>
              <a:rPr lang="el-GR" altLang="en-US" sz="1763" dirty="0">
                <a:solidFill>
                  <a:srgbClr val="000099"/>
                </a:solidFill>
              </a:rPr>
              <a:t>δενδρίτες/σώμα)</a:t>
            </a:r>
            <a:r>
              <a:rPr lang="en-US" altLang="en-US" sz="1763" dirty="0">
                <a:solidFill>
                  <a:srgbClr val="000099"/>
                </a:solidFill>
              </a:rPr>
              <a:t> </a:t>
            </a:r>
            <a:endParaRPr lang="el-GR" altLang="en-US" sz="1763" dirty="0">
              <a:solidFill>
                <a:srgbClr val="000099"/>
              </a:solidFill>
            </a:endParaRP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Συνάψεις σε δενδριτικές άκανθες</a:t>
            </a:r>
          </a:p>
          <a:p>
            <a:pPr>
              <a:spcBef>
                <a:spcPct val="30000"/>
              </a:spcBef>
            </a:pPr>
            <a:r>
              <a:rPr lang="el-GR" altLang="en-US" sz="1763" dirty="0">
                <a:solidFill>
                  <a:srgbClr val="000099"/>
                </a:solidFill>
              </a:rPr>
              <a:t>(π.χ. φλοιός, παρεγκεφαλίδα)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2" name="Picture 8">
            <a:extLst>
              <a:ext uri="{FF2B5EF4-FFF2-40B4-BE49-F238E27FC236}">
                <a16:creationId xmlns:a16="http://schemas.microsoft.com/office/drawing/2014/main" id="{A5924B3A-5260-4575-B521-FE480DAE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42" y="762648"/>
            <a:ext cx="4323997" cy="28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3" name="Rectangle 9">
            <a:extLst>
              <a:ext uri="{FF2B5EF4-FFF2-40B4-BE49-F238E27FC236}">
                <a16:creationId xmlns:a16="http://schemas.microsoft.com/office/drawing/2014/main" id="{808BC148-E478-428A-924E-F55D7CF0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075" y="1"/>
            <a:ext cx="2112438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 b="1">
                <a:solidFill>
                  <a:srgbClr val="CC0000"/>
                </a:solidFill>
              </a:rPr>
              <a:t>Συνάψεις στο ΚΝΣ</a:t>
            </a:r>
          </a:p>
        </p:txBody>
      </p: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E7ADD398-282D-4C42-BD83-916CB511A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141" y="921824"/>
            <a:ext cx="3132076" cy="199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763">
                <a:solidFill>
                  <a:srgbClr val="000099"/>
                </a:solidFill>
              </a:rPr>
              <a:t>Μορφολογικά χαρακτηριστικά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763">
                <a:solidFill>
                  <a:srgbClr val="000099"/>
                </a:solidFill>
              </a:rPr>
              <a:t> Προσυναπτική μεμβράνη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763">
                <a:solidFill>
                  <a:srgbClr val="000099"/>
                </a:solidFill>
              </a:rPr>
              <a:t> Μετασυναπτική μεμβράνη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763">
                <a:solidFill>
                  <a:srgbClr val="000099"/>
                </a:solidFill>
              </a:rPr>
              <a:t> Συναπτική σχισμή (20-40 </a:t>
            </a:r>
            <a:r>
              <a:rPr lang="en-US" altLang="en-US" sz="1763">
                <a:solidFill>
                  <a:srgbClr val="000099"/>
                </a:solidFill>
              </a:rPr>
              <a:t>nm</a:t>
            </a:r>
            <a:r>
              <a:rPr lang="el-GR" altLang="en-US" sz="1763">
                <a:solidFill>
                  <a:srgbClr val="000099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763">
                <a:solidFill>
                  <a:srgbClr val="000099"/>
                </a:solidFill>
              </a:rPr>
              <a:t> Συναπτικά κυστίδια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763">
                <a:solidFill>
                  <a:srgbClr val="000099"/>
                </a:solidFill>
              </a:rPr>
              <a:t> Μετασυναπτική πύκνωση</a:t>
            </a:r>
          </a:p>
          <a:p>
            <a:endParaRPr lang="el-GR" altLang="en-US" sz="1763">
              <a:solidFill>
                <a:srgbClr val="000099"/>
              </a:solidFill>
            </a:endParaRPr>
          </a:p>
        </p:txBody>
      </p:sp>
      <p:pic>
        <p:nvPicPr>
          <p:cNvPr id="113677" name="Picture 13">
            <a:extLst>
              <a:ext uri="{FF2B5EF4-FFF2-40B4-BE49-F238E27FC236}">
                <a16:creationId xmlns:a16="http://schemas.microsoft.com/office/drawing/2014/main" id="{270929DD-7BB0-403D-8869-D7F26951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1"/>
          <a:stretch>
            <a:fillRect/>
          </a:stretch>
        </p:blipFill>
        <p:spPr bwMode="auto">
          <a:xfrm>
            <a:off x="1300825" y="3461648"/>
            <a:ext cx="8308652" cy="3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>
            <a:extLst>
              <a:ext uri="{FF2B5EF4-FFF2-40B4-BE49-F238E27FC236}">
                <a16:creationId xmlns:a16="http://schemas.microsoft.com/office/drawing/2014/main" id="{4ED86B06-3239-4E8F-8573-A5B45CA2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73" y="397482"/>
            <a:ext cx="7972807" cy="70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2" name="Rectangle 6">
            <a:extLst>
              <a:ext uri="{FF2B5EF4-FFF2-40B4-BE49-F238E27FC236}">
                <a16:creationId xmlns:a16="http://schemas.microsoft.com/office/drawing/2014/main" id="{D268F3A5-EFB7-4F83-9603-3000F647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0293"/>
            <a:ext cx="2441053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n-US" sz="1983" dirty="0">
                <a:solidFill>
                  <a:srgbClr val="CC0000"/>
                </a:solidFill>
              </a:rPr>
              <a:t>Συναπτική λειτουργία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2D01010-BFC8-413A-8127-327D25BEE457}"/>
              </a:ext>
            </a:extLst>
          </p:cNvPr>
          <p:cNvSpPr txBox="1"/>
          <p:nvPr/>
        </p:nvSpPr>
        <p:spPr>
          <a:xfrm>
            <a:off x="165100" y="1111250"/>
            <a:ext cx="2817367" cy="3895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b="1" spc="-85" dirty="0">
                <a:solidFill>
                  <a:srgbClr val="376092"/>
                </a:solidFill>
                <a:latin typeface="Trebuchet MS"/>
                <a:cs typeface="Trebuchet MS"/>
              </a:rPr>
              <a:t>Ε</a:t>
            </a:r>
            <a:r>
              <a:rPr sz="1800" b="1" spc="-85" dirty="0" err="1">
                <a:solidFill>
                  <a:srgbClr val="376092"/>
                </a:solidFill>
                <a:latin typeface="Trebuchet MS"/>
                <a:cs typeface="Trebuchet MS"/>
              </a:rPr>
              <a:t>λλιμενισμός</a:t>
            </a:r>
            <a:r>
              <a:rPr sz="1800" b="1" spc="-15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376092"/>
                </a:solidFill>
                <a:latin typeface="Trebuchet MS"/>
                <a:cs typeface="Trebuchet MS"/>
              </a:rPr>
              <a:t>(docking)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  <a:tabLst>
                <a:tab pos="241300" algn="l"/>
              </a:tabLst>
            </a:pPr>
            <a:endParaRPr lang="el-GR" b="1" spc="-70" dirty="0">
              <a:solidFill>
                <a:srgbClr val="376092"/>
              </a:solidFill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  <a:tabLst>
                <a:tab pos="241300" algn="l"/>
              </a:tabLst>
            </a:pPr>
            <a:r>
              <a:rPr lang="el-GR" sz="1800" b="1" spc="-70" dirty="0">
                <a:solidFill>
                  <a:srgbClr val="376092"/>
                </a:solidFill>
                <a:latin typeface="Trebuchet MS"/>
                <a:cs typeface="Trebuchet MS"/>
              </a:rPr>
              <a:t>Ω</a:t>
            </a:r>
            <a:r>
              <a:rPr sz="1800" b="1" spc="-70" dirty="0" err="1">
                <a:solidFill>
                  <a:srgbClr val="376092"/>
                </a:solidFill>
                <a:latin typeface="Trebuchet MS"/>
                <a:cs typeface="Trebuchet MS"/>
              </a:rPr>
              <a:t>ρίμ</a:t>
            </a:r>
            <a:r>
              <a:rPr sz="1800" b="1" spc="-70" dirty="0">
                <a:solidFill>
                  <a:srgbClr val="376092"/>
                </a:solidFill>
                <a:latin typeface="Trebuchet MS"/>
                <a:cs typeface="Trebuchet MS"/>
              </a:rPr>
              <a:t>ανση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376092"/>
                </a:solidFill>
                <a:latin typeface="Trebuchet MS"/>
                <a:cs typeface="Trebuchet MS"/>
              </a:rPr>
              <a:t>(priming)</a:t>
            </a:r>
            <a:r>
              <a:rPr sz="1800" b="1" spc="-13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376092"/>
                </a:solidFill>
                <a:latin typeface="Trebuchet MS"/>
                <a:cs typeface="Trebuchet MS"/>
              </a:rPr>
              <a:t>Η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376092"/>
                </a:solidFill>
                <a:latin typeface="Trebuchet MS"/>
                <a:cs typeface="Trebuchet MS"/>
              </a:rPr>
              <a:t>ωρίμανση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376092"/>
                </a:solidFill>
                <a:latin typeface="Trebuchet MS"/>
                <a:cs typeface="Trebuchet MS"/>
              </a:rPr>
              <a:t>των</a:t>
            </a:r>
            <a:r>
              <a:rPr sz="1800" spc="-13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376092"/>
                </a:solidFill>
                <a:latin typeface="Trebuchet MS"/>
                <a:cs typeface="Trebuchet MS"/>
              </a:rPr>
              <a:t>κυστιδίων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376092"/>
                </a:solidFill>
                <a:latin typeface="Trebuchet MS"/>
                <a:cs typeface="Trebuchet MS"/>
              </a:rPr>
              <a:t>χρειάζεται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ATP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  <a:tabLst>
                <a:tab pos="241300" algn="l"/>
              </a:tabLst>
            </a:pPr>
            <a:endParaRPr lang="el-GR" sz="1800" b="1" spc="-125" dirty="0">
              <a:solidFill>
                <a:srgbClr val="376092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  <a:tabLst>
                <a:tab pos="241300" algn="l"/>
              </a:tabLst>
            </a:pPr>
            <a:r>
              <a:rPr sz="1800" b="1" spc="-125" dirty="0" err="1">
                <a:solidFill>
                  <a:srgbClr val="376092"/>
                </a:solidFill>
                <a:latin typeface="Trebuchet MS"/>
                <a:cs typeface="Trebuchet MS"/>
              </a:rPr>
              <a:t>Σύντηξη</a:t>
            </a:r>
            <a:r>
              <a:rPr sz="1800" b="1" spc="-125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76092"/>
                </a:solidFill>
                <a:latin typeface="Trebuchet MS"/>
                <a:cs typeface="Trebuchet MS"/>
              </a:rPr>
              <a:t>Απαιτεί </a:t>
            </a:r>
            <a:r>
              <a:rPr sz="1800" spc="-55" dirty="0">
                <a:solidFill>
                  <a:srgbClr val="376092"/>
                </a:solidFill>
                <a:latin typeface="Trebuchet MS"/>
                <a:cs typeface="Trebuchet MS"/>
              </a:rPr>
              <a:t>αύξηση </a:t>
            </a:r>
            <a:r>
              <a:rPr sz="1800" spc="-75" dirty="0">
                <a:solidFill>
                  <a:srgbClr val="376092"/>
                </a:solidFill>
                <a:latin typeface="Trebuchet MS"/>
                <a:cs typeface="Trebuchet MS"/>
              </a:rPr>
              <a:t>Ca++ </a:t>
            </a:r>
            <a:r>
              <a:rPr sz="1800" spc="-80" dirty="0">
                <a:solidFill>
                  <a:srgbClr val="376092"/>
                </a:solidFill>
                <a:latin typeface="Trebuchet MS"/>
                <a:cs typeface="Trebuchet MS"/>
              </a:rPr>
              <a:t>(συναπτοταγμίνη). </a:t>
            </a:r>
            <a:endParaRPr lang="el-GR" sz="1800" spc="-80" dirty="0">
              <a:solidFill>
                <a:srgbClr val="376092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  <a:tabLst>
                <a:tab pos="241300" algn="l"/>
              </a:tabLst>
            </a:pPr>
            <a:endParaRPr lang="el-GR" b="1" spc="-80" dirty="0">
              <a:solidFill>
                <a:srgbClr val="376092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  <a:tabLst>
                <a:tab pos="241300" algn="l"/>
              </a:tabLst>
            </a:pPr>
            <a:r>
              <a:rPr sz="1800" b="1" spc="-110" dirty="0" err="1">
                <a:solidFill>
                  <a:srgbClr val="376092"/>
                </a:solidFill>
                <a:latin typeface="Trebuchet MS"/>
                <a:cs typeface="Trebuchet MS"/>
              </a:rPr>
              <a:t>Ενδοκύττωση</a:t>
            </a:r>
            <a:r>
              <a:rPr sz="1800" b="1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endParaRPr lang="el-GR" sz="1800" b="1" spc="-140" dirty="0">
              <a:solidFill>
                <a:srgbClr val="376092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  <a:tabLst>
                <a:tab pos="241300" algn="l"/>
              </a:tabLst>
            </a:pPr>
            <a:r>
              <a:rPr sz="1800" spc="-60" dirty="0">
                <a:solidFill>
                  <a:srgbClr val="376092"/>
                </a:solidFill>
                <a:latin typeface="Trebuchet MS"/>
                <a:cs typeface="Trebuchet MS"/>
              </a:rPr>
              <a:t>Η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376092"/>
                </a:solidFill>
                <a:latin typeface="Trebuchet MS"/>
                <a:cs typeface="Trebuchet MS"/>
              </a:rPr>
              <a:t>μεμβράνη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376092"/>
                </a:solidFill>
                <a:latin typeface="Trebuchet MS"/>
                <a:cs typeface="Trebuchet MS"/>
              </a:rPr>
              <a:t>των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376092"/>
                </a:solidFill>
                <a:latin typeface="Trebuchet MS"/>
                <a:cs typeface="Trebuchet MS"/>
              </a:rPr>
              <a:t>κυστιδίων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376092"/>
                </a:solidFill>
                <a:latin typeface="Trebuchet MS"/>
                <a:cs typeface="Trebuchet MS"/>
              </a:rPr>
              <a:t>καλύπτεται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76092"/>
                </a:solidFill>
                <a:latin typeface="Trebuchet MS"/>
                <a:cs typeface="Trebuchet MS"/>
              </a:rPr>
              <a:t>με</a:t>
            </a:r>
            <a:r>
              <a:rPr sz="1800" spc="-140" dirty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953735"/>
                </a:solidFill>
                <a:latin typeface="Trebuchet MS"/>
                <a:cs typeface="Trebuchet MS"/>
              </a:rPr>
              <a:t>κλαθρίνες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241300" algn="l"/>
              </a:tabLst>
            </a:pPr>
            <a:endParaRPr lang="el-GR" sz="1800" b="1" spc="-105" dirty="0">
              <a:solidFill>
                <a:srgbClr val="376092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241300" algn="l"/>
              </a:tabLst>
            </a:pPr>
            <a:r>
              <a:rPr sz="1800" b="1" spc="-105" dirty="0" err="1">
                <a:solidFill>
                  <a:srgbClr val="376092"/>
                </a:solidFill>
                <a:latin typeface="Trebuchet MS"/>
                <a:cs typeface="Trebuchet MS"/>
              </a:rPr>
              <a:t>Αν</a:t>
            </a:r>
            <a:r>
              <a:rPr sz="1800" b="1" spc="-105" dirty="0">
                <a:solidFill>
                  <a:srgbClr val="376092"/>
                </a:solidFill>
                <a:latin typeface="Trebuchet MS"/>
                <a:cs typeface="Trebuchet MS"/>
              </a:rPr>
              <a:t>ακύκλωση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11473</TotalTime>
  <Words>1231</Words>
  <Application>Microsoft Office PowerPoint</Application>
  <PresentationFormat>Custom</PresentationFormat>
  <Paragraphs>205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ΔΥΟ ΤΥΠΟΙ ΣΥΝΑΨΕΩΝ</vt:lpstr>
      <vt:lpstr>PowerPoint Presentation</vt:lpstr>
      <vt:lpstr>PowerPoint Presentation</vt:lpstr>
      <vt:lpstr>ΧΗΜΙΚΗ ΣΥΝΑΨΗ</vt:lpstr>
      <vt:lpstr>PowerPoint Presentation</vt:lpstr>
      <vt:lpstr>PowerPoint Presentation</vt:lpstr>
      <vt:lpstr>PowerPoint Presentation</vt:lpstr>
      <vt:lpstr>Ο ρόλος του ασβεστίου στην Απελευθέρωση νευροδιαβιβαστή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ΔΙΕΓΕΡΤΙΚΑ ΚΑΙ ΑΝΑΣΤΑΛΤΙΚΑ ΜΕΤΑΣΥΝΑΠΤΙΚΑ ΔΥΝΑΜΙΚΑ</vt:lpstr>
      <vt:lpstr>PowerPoint Presentation</vt:lpstr>
      <vt:lpstr>ΤΑΞΙΝΟΜΗΣΗ ΝΕΥΡΟΔΙΑΒΙΒΑΣΤΩΝ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ΦΥΣΙΟΛΟΓΙΑ ΝΕΥΡΙΚΩΝ ΚΥΤΤΑΡΩΝ  ΣΥΝΑΠΤΙΚΗ ΔΙΑΒΙΒΑΣΗ μέρος α’</dc:title>
  <dc:creator>pcadmin</dc:creator>
  <cp:lastModifiedBy>ch con</cp:lastModifiedBy>
  <cp:revision>37</cp:revision>
  <dcterms:created xsi:type="dcterms:W3CDTF">2019-03-07T07:50:16Z</dcterms:created>
  <dcterms:modified xsi:type="dcterms:W3CDTF">2021-03-23T04:45:11Z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2019-03-07T00:00:00Z</vt:filetime>
  </property>
</Properties>
</file>