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7" r:id="rId3"/>
    <p:sldId id="273" r:id="rId4"/>
    <p:sldId id="274" r:id="rId5"/>
    <p:sldId id="275" r:id="rId6"/>
    <p:sldId id="276" r:id="rId7"/>
    <p:sldId id="284" r:id="rId8"/>
    <p:sldId id="286" r:id="rId9"/>
    <p:sldId id="258" r:id="rId10"/>
    <p:sldId id="289" r:id="rId11"/>
    <p:sldId id="290" r:id="rId12"/>
    <p:sldId id="291" r:id="rId13"/>
    <p:sldId id="308" r:id="rId14"/>
    <p:sldId id="303" r:id="rId15"/>
    <p:sldId id="304" r:id="rId16"/>
    <p:sldId id="305" r:id="rId17"/>
    <p:sldId id="309" r:id="rId18"/>
    <p:sldId id="310" r:id="rId19"/>
    <p:sldId id="311" r:id="rId20"/>
    <p:sldId id="312" r:id="rId21"/>
    <p:sldId id="299" r:id="rId22"/>
    <p:sldId id="292" r:id="rId23"/>
    <p:sldId id="293" r:id="rId24"/>
    <p:sldId id="294" r:id="rId25"/>
    <p:sldId id="287" r:id="rId26"/>
    <p:sldId id="313" r:id="rId27"/>
    <p:sldId id="261" r:id="rId28"/>
    <p:sldId id="295" r:id="rId29"/>
    <p:sldId id="264" r:id="rId30"/>
    <p:sldId id="277" r:id="rId31"/>
    <p:sldId id="278" r:id="rId32"/>
    <p:sldId id="283" r:id="rId33"/>
    <p:sldId id="282" r:id="rId34"/>
    <p:sldId id="265" r:id="rId35"/>
    <p:sldId id="266"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70174-CCC0-48AF-A2AF-38D1B0EA7CE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1864EF9-58EE-4468-858D-993DE408B3FF}">
      <dgm:prSet phldrT="[Text]"/>
      <dgm:spPr/>
      <dgm:t>
        <a:bodyPr/>
        <a:lstStyle/>
        <a:p>
          <a:r>
            <a:rPr lang="en-US" dirty="0"/>
            <a:t>Family Centered Care</a:t>
          </a:r>
        </a:p>
      </dgm:t>
    </dgm:pt>
    <dgm:pt modelId="{13269D69-0528-4E7C-96FA-F8BE0340541B}" type="parTrans" cxnId="{4FE002A7-01B2-4628-8480-EFC37417E7E2}">
      <dgm:prSet/>
      <dgm:spPr/>
      <dgm:t>
        <a:bodyPr/>
        <a:lstStyle/>
        <a:p>
          <a:endParaRPr lang="en-US"/>
        </a:p>
      </dgm:t>
    </dgm:pt>
    <dgm:pt modelId="{750B9E7E-8B12-40E4-B6B6-C17F4564032C}" type="sibTrans" cxnId="{4FE002A7-01B2-4628-8480-EFC37417E7E2}">
      <dgm:prSet/>
      <dgm:spPr/>
      <dgm:t>
        <a:bodyPr/>
        <a:lstStyle/>
        <a:p>
          <a:endParaRPr lang="en-US"/>
        </a:p>
      </dgm:t>
    </dgm:pt>
    <dgm:pt modelId="{131DBCA0-1B09-42D3-987C-4404451AED0A}">
      <dgm:prSet phldrT="[Text]" custT="1"/>
      <dgm:spPr/>
      <dgm:t>
        <a:bodyPr/>
        <a:lstStyle/>
        <a:p>
          <a:r>
            <a:rPr lang="el-GR" sz="2000" dirty="0">
              <a:solidFill>
                <a:schemeClr val="tx1"/>
              </a:solidFill>
            </a:rPr>
            <a:t>Χρηματοοικονομική απόδοση</a:t>
          </a:r>
          <a:endParaRPr lang="en-US" sz="2000" dirty="0">
            <a:solidFill>
              <a:schemeClr val="tx1"/>
            </a:solidFill>
          </a:endParaRPr>
        </a:p>
      </dgm:t>
    </dgm:pt>
    <dgm:pt modelId="{69F3736B-FFCC-4165-8963-2FB6181701FE}" type="parTrans" cxnId="{7D5DC822-BD49-414A-85F3-209650D43A71}">
      <dgm:prSet/>
      <dgm:spPr/>
      <dgm:t>
        <a:bodyPr/>
        <a:lstStyle/>
        <a:p>
          <a:endParaRPr lang="en-US"/>
        </a:p>
      </dgm:t>
    </dgm:pt>
    <dgm:pt modelId="{0C4F9CBD-7711-4570-9956-F1376F73F958}" type="sibTrans" cxnId="{7D5DC822-BD49-414A-85F3-209650D43A71}">
      <dgm:prSet/>
      <dgm:spPr/>
      <dgm:t>
        <a:bodyPr/>
        <a:lstStyle/>
        <a:p>
          <a:endParaRPr lang="en-US"/>
        </a:p>
      </dgm:t>
    </dgm:pt>
    <dgm:pt modelId="{43C7AA05-C259-4E4E-B3C6-385702830ACC}">
      <dgm:prSet phldrT="[Text]" custT="1"/>
      <dgm:spPr/>
      <dgm:t>
        <a:bodyPr/>
        <a:lstStyle/>
        <a:p>
          <a:r>
            <a:rPr lang="el-GR" sz="2000" dirty="0">
              <a:solidFill>
                <a:schemeClr val="tx1"/>
              </a:solidFill>
            </a:rPr>
            <a:t>Διαφήμιση</a:t>
          </a:r>
          <a:endParaRPr lang="en-US" sz="2000" dirty="0">
            <a:solidFill>
              <a:schemeClr val="tx1"/>
            </a:solidFill>
          </a:endParaRPr>
        </a:p>
      </dgm:t>
    </dgm:pt>
    <dgm:pt modelId="{3EF64065-73CD-47DD-87A6-A6D0CFDE4B1E}" type="parTrans" cxnId="{24353454-E940-47B0-8AAC-10AC371DDFFB}">
      <dgm:prSet/>
      <dgm:spPr/>
      <dgm:t>
        <a:bodyPr/>
        <a:lstStyle/>
        <a:p>
          <a:endParaRPr lang="en-US"/>
        </a:p>
      </dgm:t>
    </dgm:pt>
    <dgm:pt modelId="{65B4CD58-424C-49E9-B754-9AD8247E4B38}" type="sibTrans" cxnId="{24353454-E940-47B0-8AAC-10AC371DDFFB}">
      <dgm:prSet/>
      <dgm:spPr/>
      <dgm:t>
        <a:bodyPr/>
        <a:lstStyle/>
        <a:p>
          <a:endParaRPr lang="en-US"/>
        </a:p>
      </dgm:t>
    </dgm:pt>
    <dgm:pt modelId="{B5069CD9-C23C-4D62-9620-C6755A8F7AA1}">
      <dgm:prSet phldrT="[Text]" custT="1"/>
      <dgm:spPr/>
      <dgm:t>
        <a:bodyPr/>
        <a:lstStyle/>
        <a:p>
          <a:r>
            <a:rPr lang="el-GR" sz="2000" dirty="0">
              <a:solidFill>
                <a:schemeClr val="tx1"/>
              </a:solidFill>
            </a:rPr>
            <a:t>Ικανοποίηση προσωπικού</a:t>
          </a:r>
          <a:endParaRPr lang="en-US" sz="2000" dirty="0">
            <a:solidFill>
              <a:schemeClr val="tx1"/>
            </a:solidFill>
          </a:endParaRPr>
        </a:p>
      </dgm:t>
    </dgm:pt>
    <dgm:pt modelId="{874503B2-2513-43A8-BC93-98D4C636150B}" type="parTrans" cxnId="{A3E53D21-D223-4A35-BC5E-B8DE196F6C07}">
      <dgm:prSet/>
      <dgm:spPr/>
      <dgm:t>
        <a:bodyPr/>
        <a:lstStyle/>
        <a:p>
          <a:endParaRPr lang="en-US"/>
        </a:p>
      </dgm:t>
    </dgm:pt>
    <dgm:pt modelId="{0FBECA6F-46F4-4503-BE44-3DB737CB8993}" type="sibTrans" cxnId="{A3E53D21-D223-4A35-BC5E-B8DE196F6C07}">
      <dgm:prSet/>
      <dgm:spPr/>
      <dgm:t>
        <a:bodyPr/>
        <a:lstStyle/>
        <a:p>
          <a:endParaRPr lang="en-US"/>
        </a:p>
      </dgm:t>
    </dgm:pt>
    <dgm:pt modelId="{ADD848B1-1AE2-4398-8810-A36DD21E2486}">
      <dgm:prSet phldrT="[Text]" custT="1"/>
      <dgm:spPr/>
      <dgm:t>
        <a:bodyPr/>
        <a:lstStyle/>
        <a:p>
          <a:r>
            <a:rPr lang="el-GR" sz="2000" dirty="0">
              <a:solidFill>
                <a:schemeClr val="tx1"/>
              </a:solidFill>
            </a:rPr>
            <a:t>Αύξηση δεικτών ποιότητας</a:t>
          </a:r>
          <a:endParaRPr lang="en-US" sz="2000" dirty="0">
            <a:solidFill>
              <a:schemeClr val="tx1"/>
            </a:solidFill>
          </a:endParaRPr>
        </a:p>
      </dgm:t>
    </dgm:pt>
    <dgm:pt modelId="{1C82D550-7E74-4B8B-90A8-EA22F53BB1B9}" type="parTrans" cxnId="{E3676426-786B-49BF-8D62-F72A89FFD5D9}">
      <dgm:prSet/>
      <dgm:spPr/>
      <dgm:t>
        <a:bodyPr/>
        <a:lstStyle/>
        <a:p>
          <a:endParaRPr lang="en-US"/>
        </a:p>
      </dgm:t>
    </dgm:pt>
    <dgm:pt modelId="{F2C29996-1920-4B8F-90CC-EAC399B9310B}" type="sibTrans" cxnId="{E3676426-786B-49BF-8D62-F72A89FFD5D9}">
      <dgm:prSet/>
      <dgm:spPr/>
      <dgm:t>
        <a:bodyPr/>
        <a:lstStyle/>
        <a:p>
          <a:endParaRPr lang="en-US"/>
        </a:p>
      </dgm:t>
    </dgm:pt>
    <dgm:pt modelId="{4BDA9E36-CDE1-478C-9A76-E42689BC0C4F}">
      <dgm:prSet phldrT="[Text]" custT="1"/>
      <dgm:spPr/>
      <dgm:t>
        <a:bodyPr/>
        <a:lstStyle/>
        <a:p>
          <a:r>
            <a:rPr lang="el-GR" sz="2000" dirty="0">
              <a:solidFill>
                <a:schemeClr val="tx1"/>
              </a:solidFill>
            </a:rPr>
            <a:t>Καλύτερη έκβαση ασθενών</a:t>
          </a:r>
          <a:endParaRPr lang="en-US" sz="2000" dirty="0">
            <a:solidFill>
              <a:schemeClr val="tx1"/>
            </a:solidFill>
          </a:endParaRPr>
        </a:p>
      </dgm:t>
    </dgm:pt>
    <dgm:pt modelId="{C35CCCFF-FA13-4C4C-BBB1-62BAE272051D}" type="parTrans" cxnId="{5BC34FF7-36A8-4A32-922A-1BC34A1E3384}">
      <dgm:prSet/>
      <dgm:spPr/>
      <dgm:t>
        <a:bodyPr/>
        <a:lstStyle/>
        <a:p>
          <a:endParaRPr lang="en-US"/>
        </a:p>
      </dgm:t>
    </dgm:pt>
    <dgm:pt modelId="{B252E847-70B4-40B2-89A6-652C9123186E}" type="sibTrans" cxnId="{5BC34FF7-36A8-4A32-922A-1BC34A1E3384}">
      <dgm:prSet/>
      <dgm:spPr/>
      <dgm:t>
        <a:bodyPr/>
        <a:lstStyle/>
        <a:p>
          <a:endParaRPr lang="en-US"/>
        </a:p>
      </dgm:t>
    </dgm:pt>
    <dgm:pt modelId="{B64C8760-EDCE-446E-868B-BF9058305100}" type="pres">
      <dgm:prSet presAssocID="{86370174-CCC0-48AF-A2AF-38D1B0EA7CED}" presName="Name0" presStyleCnt="0">
        <dgm:presLayoutVars>
          <dgm:chMax val="1"/>
          <dgm:dir/>
          <dgm:animLvl val="ctr"/>
          <dgm:resizeHandles val="exact"/>
        </dgm:presLayoutVars>
      </dgm:prSet>
      <dgm:spPr/>
    </dgm:pt>
    <dgm:pt modelId="{910C28FB-E6FD-4B69-94BD-32D5630C1D1D}" type="pres">
      <dgm:prSet presAssocID="{C1864EF9-58EE-4468-858D-993DE408B3FF}" presName="centerShape" presStyleLbl="node0" presStyleIdx="0" presStyleCnt="1" custLinFactNeighborX="-3445" custLinFactNeighborY="8745"/>
      <dgm:spPr/>
    </dgm:pt>
    <dgm:pt modelId="{78F700C7-75C5-4829-8849-165CD5CF862C}" type="pres">
      <dgm:prSet presAssocID="{131DBCA0-1B09-42D3-987C-4404451AED0A}" presName="node" presStyleLbl="node1" presStyleIdx="0" presStyleCnt="5" custScaleX="176317" custScaleY="135846" custRadScaleRad="92444" custRadScaleInc="3875">
        <dgm:presLayoutVars>
          <dgm:bulletEnabled val="1"/>
        </dgm:presLayoutVars>
      </dgm:prSet>
      <dgm:spPr/>
    </dgm:pt>
    <dgm:pt modelId="{25CD537C-BDA4-4181-97D8-69D071AB0034}" type="pres">
      <dgm:prSet presAssocID="{131DBCA0-1B09-42D3-987C-4404451AED0A}" presName="dummy" presStyleCnt="0"/>
      <dgm:spPr/>
    </dgm:pt>
    <dgm:pt modelId="{0896055A-8568-44AD-B4E9-3ECC9C57A92D}" type="pres">
      <dgm:prSet presAssocID="{0C4F9CBD-7711-4570-9956-F1376F73F958}" presName="sibTrans" presStyleLbl="sibTrans2D1" presStyleIdx="0" presStyleCnt="5" custLinFactNeighborX="-8362" custLinFactNeighborY="-8361"/>
      <dgm:spPr/>
    </dgm:pt>
    <dgm:pt modelId="{2926FA68-7308-4088-8844-7CFC31B459E9}" type="pres">
      <dgm:prSet presAssocID="{43C7AA05-C259-4E4E-B3C6-385702830ACC}" presName="node" presStyleLbl="node1" presStyleIdx="1" presStyleCnt="5" custScaleX="167154" custScaleY="124268" custRadScaleRad="153940" custRadScaleInc="-1528">
        <dgm:presLayoutVars>
          <dgm:bulletEnabled val="1"/>
        </dgm:presLayoutVars>
      </dgm:prSet>
      <dgm:spPr/>
    </dgm:pt>
    <dgm:pt modelId="{46B85038-4471-4A3F-B0CB-A36ECD95C410}" type="pres">
      <dgm:prSet presAssocID="{43C7AA05-C259-4E4E-B3C6-385702830ACC}" presName="dummy" presStyleCnt="0"/>
      <dgm:spPr/>
    </dgm:pt>
    <dgm:pt modelId="{4AFEB168-D1F8-4976-AF31-D40485AEF958}" type="pres">
      <dgm:prSet presAssocID="{65B4CD58-424C-49E9-B754-9AD8247E4B38}" presName="sibTrans" presStyleLbl="sibTrans2D1" presStyleIdx="1" presStyleCnt="5" custLinFactNeighborX="-9663" custLinFactNeighborY="713"/>
      <dgm:spPr/>
    </dgm:pt>
    <dgm:pt modelId="{580990F4-65BD-4174-B7CE-DC28DF37154A}" type="pres">
      <dgm:prSet presAssocID="{B5069CD9-C23C-4D62-9620-C6755A8F7AA1}" presName="node" presStyleLbl="node1" presStyleIdx="2" presStyleCnt="5" custScaleX="197654" custScaleY="131075" custRadScaleRad="143107" custRadScaleInc="-18733">
        <dgm:presLayoutVars>
          <dgm:bulletEnabled val="1"/>
        </dgm:presLayoutVars>
      </dgm:prSet>
      <dgm:spPr/>
    </dgm:pt>
    <dgm:pt modelId="{D50D21B8-5027-4089-B771-B08EB35B1794}" type="pres">
      <dgm:prSet presAssocID="{B5069CD9-C23C-4D62-9620-C6755A8F7AA1}" presName="dummy" presStyleCnt="0"/>
      <dgm:spPr/>
    </dgm:pt>
    <dgm:pt modelId="{B0B612D0-C277-4A7F-A51E-7C8BCFC8CD73}" type="pres">
      <dgm:prSet presAssocID="{0FBECA6F-46F4-4503-BE44-3DB737CB8993}" presName="sibTrans" presStyleLbl="sibTrans2D1" presStyleIdx="2" presStyleCnt="5" custLinFactNeighborX="-3460" custLinFactNeighborY="-14713"/>
      <dgm:spPr/>
    </dgm:pt>
    <dgm:pt modelId="{E9899182-49AF-4978-AC09-A6CDA272692D}" type="pres">
      <dgm:prSet presAssocID="{ADD848B1-1AE2-4398-8810-A36DD21E2486}" presName="node" presStyleLbl="node1" presStyleIdx="3" presStyleCnt="5" custScaleX="171743" custScaleY="122635" custRadScaleRad="137658" custRadScaleInc="52067">
        <dgm:presLayoutVars>
          <dgm:bulletEnabled val="1"/>
        </dgm:presLayoutVars>
      </dgm:prSet>
      <dgm:spPr/>
    </dgm:pt>
    <dgm:pt modelId="{47F53459-B314-472D-A0C9-5DAF5F88B3FC}" type="pres">
      <dgm:prSet presAssocID="{ADD848B1-1AE2-4398-8810-A36DD21E2486}" presName="dummy" presStyleCnt="0"/>
      <dgm:spPr/>
    </dgm:pt>
    <dgm:pt modelId="{154DD0DC-06F7-4A46-9227-167ADAA3BCB1}" type="pres">
      <dgm:prSet presAssocID="{F2C29996-1920-4B8F-90CC-EAC399B9310B}" presName="sibTrans" presStyleLbl="sibTrans2D1" presStyleIdx="3" presStyleCnt="5"/>
      <dgm:spPr/>
    </dgm:pt>
    <dgm:pt modelId="{2DAC8854-742B-4F00-B333-FB76694C9458}" type="pres">
      <dgm:prSet presAssocID="{4BDA9E36-CDE1-478C-9A76-E42689BC0C4F}" presName="node" presStyleLbl="node1" presStyleIdx="4" presStyleCnt="5" custScaleX="169506" custScaleY="127060" custRadScaleRad="151065" custRadScaleInc="11566">
        <dgm:presLayoutVars>
          <dgm:bulletEnabled val="1"/>
        </dgm:presLayoutVars>
      </dgm:prSet>
      <dgm:spPr/>
    </dgm:pt>
    <dgm:pt modelId="{E4261FE6-3765-49B2-B1C7-390BA15EA66F}" type="pres">
      <dgm:prSet presAssocID="{4BDA9E36-CDE1-478C-9A76-E42689BC0C4F}" presName="dummy" presStyleCnt="0"/>
      <dgm:spPr/>
    </dgm:pt>
    <dgm:pt modelId="{9C161BE8-5981-4B45-A813-948D136EDE3A}" type="pres">
      <dgm:prSet presAssocID="{B252E847-70B4-40B2-89A6-652C9123186E}" presName="sibTrans" presStyleLbl="sibTrans2D1" presStyleIdx="4" presStyleCnt="5" custLinFactNeighborX="-585" custLinFactNeighborY="-8650"/>
      <dgm:spPr/>
    </dgm:pt>
  </dgm:ptLst>
  <dgm:cxnLst>
    <dgm:cxn modelId="{A85FE904-5EA8-4CFD-9865-E72590D2A256}" type="presOf" srcId="{43C7AA05-C259-4E4E-B3C6-385702830ACC}" destId="{2926FA68-7308-4088-8844-7CFC31B459E9}" srcOrd="0" destOrd="0" presId="urn:microsoft.com/office/officeart/2005/8/layout/radial6"/>
    <dgm:cxn modelId="{0495A509-1501-4242-B82A-0773250A1D74}" type="presOf" srcId="{C1864EF9-58EE-4468-858D-993DE408B3FF}" destId="{910C28FB-E6FD-4B69-94BD-32D5630C1D1D}" srcOrd="0" destOrd="0" presId="urn:microsoft.com/office/officeart/2005/8/layout/radial6"/>
    <dgm:cxn modelId="{3B3EC01D-C329-4E63-AD0A-87C289BB78D3}" type="presOf" srcId="{F2C29996-1920-4B8F-90CC-EAC399B9310B}" destId="{154DD0DC-06F7-4A46-9227-167ADAA3BCB1}" srcOrd="0" destOrd="0" presId="urn:microsoft.com/office/officeart/2005/8/layout/radial6"/>
    <dgm:cxn modelId="{A3E53D21-D223-4A35-BC5E-B8DE196F6C07}" srcId="{C1864EF9-58EE-4468-858D-993DE408B3FF}" destId="{B5069CD9-C23C-4D62-9620-C6755A8F7AA1}" srcOrd="2" destOrd="0" parTransId="{874503B2-2513-43A8-BC93-98D4C636150B}" sibTransId="{0FBECA6F-46F4-4503-BE44-3DB737CB8993}"/>
    <dgm:cxn modelId="{7D5DC822-BD49-414A-85F3-209650D43A71}" srcId="{C1864EF9-58EE-4468-858D-993DE408B3FF}" destId="{131DBCA0-1B09-42D3-987C-4404451AED0A}" srcOrd="0" destOrd="0" parTransId="{69F3736B-FFCC-4165-8963-2FB6181701FE}" sibTransId="{0C4F9CBD-7711-4570-9956-F1376F73F958}"/>
    <dgm:cxn modelId="{E3676426-786B-49BF-8D62-F72A89FFD5D9}" srcId="{C1864EF9-58EE-4468-858D-993DE408B3FF}" destId="{ADD848B1-1AE2-4398-8810-A36DD21E2486}" srcOrd="3" destOrd="0" parTransId="{1C82D550-7E74-4B8B-90A8-EA22F53BB1B9}" sibTransId="{F2C29996-1920-4B8F-90CC-EAC399B9310B}"/>
    <dgm:cxn modelId="{FE3FC34F-20C9-4346-914B-8090C4E9C8AD}" type="presOf" srcId="{0C4F9CBD-7711-4570-9956-F1376F73F958}" destId="{0896055A-8568-44AD-B4E9-3ECC9C57A92D}" srcOrd="0" destOrd="0" presId="urn:microsoft.com/office/officeart/2005/8/layout/radial6"/>
    <dgm:cxn modelId="{24353454-E940-47B0-8AAC-10AC371DDFFB}" srcId="{C1864EF9-58EE-4468-858D-993DE408B3FF}" destId="{43C7AA05-C259-4E4E-B3C6-385702830ACC}" srcOrd="1" destOrd="0" parTransId="{3EF64065-73CD-47DD-87A6-A6D0CFDE4B1E}" sibTransId="{65B4CD58-424C-49E9-B754-9AD8247E4B38}"/>
    <dgm:cxn modelId="{D46D6557-07B8-424D-9CBE-9401E8253879}" type="presOf" srcId="{4BDA9E36-CDE1-478C-9A76-E42689BC0C4F}" destId="{2DAC8854-742B-4F00-B333-FB76694C9458}" srcOrd="0" destOrd="0" presId="urn:microsoft.com/office/officeart/2005/8/layout/radial6"/>
    <dgm:cxn modelId="{19885D8B-3837-4579-B6C2-5862BC5A27B0}" type="presOf" srcId="{ADD848B1-1AE2-4398-8810-A36DD21E2486}" destId="{E9899182-49AF-4978-AC09-A6CDA272692D}" srcOrd="0" destOrd="0" presId="urn:microsoft.com/office/officeart/2005/8/layout/radial6"/>
    <dgm:cxn modelId="{4FE002A7-01B2-4628-8480-EFC37417E7E2}" srcId="{86370174-CCC0-48AF-A2AF-38D1B0EA7CED}" destId="{C1864EF9-58EE-4468-858D-993DE408B3FF}" srcOrd="0" destOrd="0" parTransId="{13269D69-0528-4E7C-96FA-F8BE0340541B}" sibTransId="{750B9E7E-8B12-40E4-B6B6-C17F4564032C}"/>
    <dgm:cxn modelId="{159138C0-6F6E-4CAB-91B7-40705772BD70}" type="presOf" srcId="{131DBCA0-1B09-42D3-987C-4404451AED0A}" destId="{78F700C7-75C5-4829-8849-165CD5CF862C}" srcOrd="0" destOrd="0" presId="urn:microsoft.com/office/officeart/2005/8/layout/radial6"/>
    <dgm:cxn modelId="{AE074BE1-1654-4E30-8007-ED331379013F}" type="presOf" srcId="{65B4CD58-424C-49E9-B754-9AD8247E4B38}" destId="{4AFEB168-D1F8-4976-AF31-D40485AEF958}" srcOrd="0" destOrd="0" presId="urn:microsoft.com/office/officeart/2005/8/layout/radial6"/>
    <dgm:cxn modelId="{FB8AE6E9-898F-415E-96E8-35D31E8D1CA6}" type="presOf" srcId="{B5069CD9-C23C-4D62-9620-C6755A8F7AA1}" destId="{580990F4-65BD-4174-B7CE-DC28DF37154A}" srcOrd="0" destOrd="0" presId="urn:microsoft.com/office/officeart/2005/8/layout/radial6"/>
    <dgm:cxn modelId="{3308FCE9-CB14-410A-9A02-1B70DD0C11F5}" type="presOf" srcId="{0FBECA6F-46F4-4503-BE44-3DB737CB8993}" destId="{B0B612D0-C277-4A7F-A51E-7C8BCFC8CD73}" srcOrd="0" destOrd="0" presId="urn:microsoft.com/office/officeart/2005/8/layout/radial6"/>
    <dgm:cxn modelId="{5BC34FF7-36A8-4A32-922A-1BC34A1E3384}" srcId="{C1864EF9-58EE-4468-858D-993DE408B3FF}" destId="{4BDA9E36-CDE1-478C-9A76-E42689BC0C4F}" srcOrd="4" destOrd="0" parTransId="{C35CCCFF-FA13-4C4C-BBB1-62BAE272051D}" sibTransId="{B252E847-70B4-40B2-89A6-652C9123186E}"/>
    <dgm:cxn modelId="{2B2CE9F9-45A9-4E6A-B188-475C54A29EC5}" type="presOf" srcId="{86370174-CCC0-48AF-A2AF-38D1B0EA7CED}" destId="{B64C8760-EDCE-446E-868B-BF9058305100}" srcOrd="0" destOrd="0" presId="urn:microsoft.com/office/officeart/2005/8/layout/radial6"/>
    <dgm:cxn modelId="{C3E64AFD-D2A9-45DC-9A53-3EA0DBBA589D}" type="presOf" srcId="{B252E847-70B4-40B2-89A6-652C9123186E}" destId="{9C161BE8-5981-4B45-A813-948D136EDE3A}" srcOrd="0" destOrd="0" presId="urn:microsoft.com/office/officeart/2005/8/layout/radial6"/>
    <dgm:cxn modelId="{62064173-4EF1-4BD4-9EE9-2660DC6CF64B}" type="presParOf" srcId="{B64C8760-EDCE-446E-868B-BF9058305100}" destId="{910C28FB-E6FD-4B69-94BD-32D5630C1D1D}" srcOrd="0" destOrd="0" presId="urn:microsoft.com/office/officeart/2005/8/layout/radial6"/>
    <dgm:cxn modelId="{6B7F881C-FDB0-436C-9212-EC6EE9F49447}" type="presParOf" srcId="{B64C8760-EDCE-446E-868B-BF9058305100}" destId="{78F700C7-75C5-4829-8849-165CD5CF862C}" srcOrd="1" destOrd="0" presId="urn:microsoft.com/office/officeart/2005/8/layout/radial6"/>
    <dgm:cxn modelId="{EBCF6BA0-347C-42FC-AAD7-3206FF37D2CD}" type="presParOf" srcId="{B64C8760-EDCE-446E-868B-BF9058305100}" destId="{25CD537C-BDA4-4181-97D8-69D071AB0034}" srcOrd="2" destOrd="0" presId="urn:microsoft.com/office/officeart/2005/8/layout/radial6"/>
    <dgm:cxn modelId="{57D79A10-8815-41B3-9567-0E709BA9BB75}" type="presParOf" srcId="{B64C8760-EDCE-446E-868B-BF9058305100}" destId="{0896055A-8568-44AD-B4E9-3ECC9C57A92D}" srcOrd="3" destOrd="0" presId="urn:microsoft.com/office/officeart/2005/8/layout/radial6"/>
    <dgm:cxn modelId="{EC805CBB-7399-4D73-88D9-A6CC1E845439}" type="presParOf" srcId="{B64C8760-EDCE-446E-868B-BF9058305100}" destId="{2926FA68-7308-4088-8844-7CFC31B459E9}" srcOrd="4" destOrd="0" presId="urn:microsoft.com/office/officeart/2005/8/layout/radial6"/>
    <dgm:cxn modelId="{271C6E18-D39B-43AE-94A2-55498203040A}" type="presParOf" srcId="{B64C8760-EDCE-446E-868B-BF9058305100}" destId="{46B85038-4471-4A3F-B0CB-A36ECD95C410}" srcOrd="5" destOrd="0" presId="urn:microsoft.com/office/officeart/2005/8/layout/radial6"/>
    <dgm:cxn modelId="{85E99D20-C100-4758-95F3-A32590CC47C1}" type="presParOf" srcId="{B64C8760-EDCE-446E-868B-BF9058305100}" destId="{4AFEB168-D1F8-4976-AF31-D40485AEF958}" srcOrd="6" destOrd="0" presId="urn:microsoft.com/office/officeart/2005/8/layout/radial6"/>
    <dgm:cxn modelId="{CB3BA166-1061-4BA2-9B9B-2A9AD7CAB824}" type="presParOf" srcId="{B64C8760-EDCE-446E-868B-BF9058305100}" destId="{580990F4-65BD-4174-B7CE-DC28DF37154A}" srcOrd="7" destOrd="0" presId="urn:microsoft.com/office/officeart/2005/8/layout/radial6"/>
    <dgm:cxn modelId="{1613EA2A-AB53-4466-B02C-E25E960F3950}" type="presParOf" srcId="{B64C8760-EDCE-446E-868B-BF9058305100}" destId="{D50D21B8-5027-4089-B771-B08EB35B1794}" srcOrd="8" destOrd="0" presId="urn:microsoft.com/office/officeart/2005/8/layout/radial6"/>
    <dgm:cxn modelId="{8BACC9C6-5ED0-4447-8D77-6CE17275DAEB}" type="presParOf" srcId="{B64C8760-EDCE-446E-868B-BF9058305100}" destId="{B0B612D0-C277-4A7F-A51E-7C8BCFC8CD73}" srcOrd="9" destOrd="0" presId="urn:microsoft.com/office/officeart/2005/8/layout/radial6"/>
    <dgm:cxn modelId="{0886E28B-DB2B-4DE4-AE15-32943D9E4462}" type="presParOf" srcId="{B64C8760-EDCE-446E-868B-BF9058305100}" destId="{E9899182-49AF-4978-AC09-A6CDA272692D}" srcOrd="10" destOrd="0" presId="urn:microsoft.com/office/officeart/2005/8/layout/radial6"/>
    <dgm:cxn modelId="{9DAC1989-8720-47B9-BF84-55169174A4D0}" type="presParOf" srcId="{B64C8760-EDCE-446E-868B-BF9058305100}" destId="{47F53459-B314-472D-A0C9-5DAF5F88B3FC}" srcOrd="11" destOrd="0" presId="urn:microsoft.com/office/officeart/2005/8/layout/radial6"/>
    <dgm:cxn modelId="{2EE57CB2-D0DC-4A8C-864A-3610024334D7}" type="presParOf" srcId="{B64C8760-EDCE-446E-868B-BF9058305100}" destId="{154DD0DC-06F7-4A46-9227-167ADAA3BCB1}" srcOrd="12" destOrd="0" presId="urn:microsoft.com/office/officeart/2005/8/layout/radial6"/>
    <dgm:cxn modelId="{F9F4318D-BBCA-4C10-BA43-30AA8C28FFC0}" type="presParOf" srcId="{B64C8760-EDCE-446E-868B-BF9058305100}" destId="{2DAC8854-742B-4F00-B333-FB76694C9458}" srcOrd="13" destOrd="0" presId="urn:microsoft.com/office/officeart/2005/8/layout/radial6"/>
    <dgm:cxn modelId="{BCE78FC6-3134-48D1-969D-430ED709F2A3}" type="presParOf" srcId="{B64C8760-EDCE-446E-868B-BF9058305100}" destId="{E4261FE6-3765-49B2-B1C7-390BA15EA66F}" srcOrd="14" destOrd="0" presId="urn:microsoft.com/office/officeart/2005/8/layout/radial6"/>
    <dgm:cxn modelId="{C6CA187C-853B-4A84-87D0-5D98E8D1D8A7}" type="presParOf" srcId="{B64C8760-EDCE-446E-868B-BF9058305100}" destId="{9C161BE8-5981-4B45-A813-948D136EDE3A}"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9D5428-0EFE-4D19-AA44-2BDE5E7DCFC5}" type="doc">
      <dgm:prSet loTypeId="urn:microsoft.com/office/officeart/2009/layout/CircleArrowProcess" loCatId="process" qsTypeId="urn:microsoft.com/office/officeart/2005/8/quickstyle/simple1" qsCatId="simple" csTypeId="urn:microsoft.com/office/officeart/2005/8/colors/accent6_1" csCatId="accent6" phldr="1"/>
      <dgm:spPr/>
      <dgm:t>
        <a:bodyPr/>
        <a:lstStyle/>
        <a:p>
          <a:endParaRPr lang="en-US"/>
        </a:p>
      </dgm:t>
    </dgm:pt>
    <dgm:pt modelId="{0E4DCB86-D8A1-41F9-B6F6-24889F951124}">
      <dgm:prSet phldrT="[Text]" custT="1"/>
      <dgm:spPr/>
      <dgm:t>
        <a:bodyPr/>
        <a:lstStyle/>
        <a:p>
          <a:r>
            <a:rPr lang="en-US" sz="1200" dirty="0" err="1"/>
            <a:t>Childhealth</a:t>
          </a:r>
          <a:r>
            <a:rPr lang="en-US" sz="1200" dirty="0"/>
            <a:t> Advocacy International</a:t>
          </a:r>
        </a:p>
      </dgm:t>
    </dgm:pt>
    <dgm:pt modelId="{3CDBBABC-AE87-4439-BA7D-89C47519BB6F}" type="parTrans" cxnId="{229FF42F-BAF9-4292-B7E8-3EA0EA543E8B}">
      <dgm:prSet/>
      <dgm:spPr/>
      <dgm:t>
        <a:bodyPr/>
        <a:lstStyle/>
        <a:p>
          <a:endParaRPr lang="en-US"/>
        </a:p>
      </dgm:t>
    </dgm:pt>
    <dgm:pt modelId="{BDBA35C6-30A9-4AF8-967D-8A75D1905184}" type="sibTrans" cxnId="{229FF42F-BAF9-4292-B7E8-3EA0EA543E8B}">
      <dgm:prSet/>
      <dgm:spPr/>
      <dgm:t>
        <a:bodyPr/>
        <a:lstStyle/>
        <a:p>
          <a:endParaRPr lang="en-US"/>
        </a:p>
      </dgm:t>
    </dgm:pt>
    <dgm:pt modelId="{77C0BBFA-9947-4897-8C93-00292913D072}">
      <dgm:prSet phldrT="[Text]" custT="1"/>
      <dgm:spPr/>
      <dgm:t>
        <a:bodyPr/>
        <a:lstStyle/>
        <a:p>
          <a:r>
            <a:rPr lang="en-US" sz="1200" dirty="0"/>
            <a:t>UNICEF</a:t>
          </a:r>
        </a:p>
      </dgm:t>
    </dgm:pt>
    <dgm:pt modelId="{D3EADEB4-A50C-4E7D-ADE8-A7D6F87BE65D}" type="parTrans" cxnId="{A33697F1-C6C1-4414-ACC6-770B3AF39C5F}">
      <dgm:prSet/>
      <dgm:spPr/>
      <dgm:t>
        <a:bodyPr/>
        <a:lstStyle/>
        <a:p>
          <a:endParaRPr lang="en-US"/>
        </a:p>
      </dgm:t>
    </dgm:pt>
    <dgm:pt modelId="{15E67F88-55F2-4220-A5F0-AEC4F17F96FB}" type="sibTrans" cxnId="{A33697F1-C6C1-4414-ACC6-770B3AF39C5F}">
      <dgm:prSet/>
      <dgm:spPr/>
      <dgm:t>
        <a:bodyPr/>
        <a:lstStyle/>
        <a:p>
          <a:endParaRPr lang="en-US"/>
        </a:p>
      </dgm:t>
    </dgm:pt>
    <dgm:pt modelId="{2B08EA9B-98FD-45D6-9DB7-44AAC85608EC}">
      <dgm:prSet phldrT="[Text]" custT="1"/>
      <dgm:spPr/>
      <dgm:t>
        <a:bodyPr/>
        <a:lstStyle/>
        <a:p>
          <a:r>
            <a:rPr lang="en-US" sz="1200" dirty="0"/>
            <a:t>Child and Adolescent Department </a:t>
          </a:r>
        </a:p>
        <a:p>
          <a:r>
            <a:rPr lang="en-US" sz="1200" dirty="0"/>
            <a:t>WHO</a:t>
          </a:r>
        </a:p>
      </dgm:t>
    </dgm:pt>
    <dgm:pt modelId="{F74D704C-3BE6-468B-878A-CC90D067E759}" type="parTrans" cxnId="{7DED0B46-7E55-4670-A6D0-23795CB2BEFA}">
      <dgm:prSet/>
      <dgm:spPr/>
      <dgm:t>
        <a:bodyPr/>
        <a:lstStyle/>
        <a:p>
          <a:endParaRPr lang="en-US"/>
        </a:p>
      </dgm:t>
    </dgm:pt>
    <dgm:pt modelId="{08BF9105-6A08-4181-A136-25DF87C39B2F}" type="sibTrans" cxnId="{7DED0B46-7E55-4670-A6D0-23795CB2BEFA}">
      <dgm:prSet/>
      <dgm:spPr/>
      <dgm:t>
        <a:bodyPr/>
        <a:lstStyle/>
        <a:p>
          <a:endParaRPr lang="en-US"/>
        </a:p>
      </dgm:t>
    </dgm:pt>
    <dgm:pt modelId="{099232B9-FA23-44A2-9D03-2068404DC0C0}">
      <dgm:prSet custT="1"/>
      <dgm:spPr/>
      <dgm:t>
        <a:bodyPr/>
        <a:lstStyle/>
        <a:p>
          <a:r>
            <a:rPr lang="en-US" sz="1200" dirty="0"/>
            <a:t>Royal College of Pediatrics and Child Health </a:t>
          </a:r>
        </a:p>
      </dgm:t>
    </dgm:pt>
    <dgm:pt modelId="{31F9A6C3-25E0-41CF-9EAF-4A559AC5153C}" type="parTrans" cxnId="{FFAC8D9F-D7F9-4420-AE3E-747930733A74}">
      <dgm:prSet/>
      <dgm:spPr/>
      <dgm:t>
        <a:bodyPr/>
        <a:lstStyle/>
        <a:p>
          <a:endParaRPr lang="en-US"/>
        </a:p>
      </dgm:t>
    </dgm:pt>
    <dgm:pt modelId="{3FF70B0E-BBCC-4C2F-8934-B73496BE718E}" type="sibTrans" cxnId="{FFAC8D9F-D7F9-4420-AE3E-747930733A74}">
      <dgm:prSet/>
      <dgm:spPr/>
      <dgm:t>
        <a:bodyPr/>
        <a:lstStyle/>
        <a:p>
          <a:endParaRPr lang="en-US"/>
        </a:p>
      </dgm:t>
    </dgm:pt>
    <dgm:pt modelId="{FFC5D754-525C-4F3F-B10C-3D8DB0E1F1FC}">
      <dgm:prSet custT="1"/>
      <dgm:spPr/>
      <dgm:t>
        <a:bodyPr/>
        <a:lstStyle/>
        <a:p>
          <a:r>
            <a:rPr lang="en-US" sz="1200" dirty="0"/>
            <a:t>Royal College of Nursing</a:t>
          </a:r>
        </a:p>
      </dgm:t>
    </dgm:pt>
    <dgm:pt modelId="{5367BDF2-58CA-46DA-8216-108748C88859}" type="parTrans" cxnId="{5C6E0982-FFF0-48F7-8C5D-1B0D80F8D0C0}">
      <dgm:prSet/>
      <dgm:spPr/>
      <dgm:t>
        <a:bodyPr/>
        <a:lstStyle/>
        <a:p>
          <a:endParaRPr lang="en-US"/>
        </a:p>
      </dgm:t>
    </dgm:pt>
    <dgm:pt modelId="{914D8C51-4E96-475D-BB41-7A6EBEA2448A}" type="sibTrans" cxnId="{5C6E0982-FFF0-48F7-8C5D-1B0D80F8D0C0}">
      <dgm:prSet/>
      <dgm:spPr/>
      <dgm:t>
        <a:bodyPr/>
        <a:lstStyle/>
        <a:p>
          <a:endParaRPr lang="en-US"/>
        </a:p>
      </dgm:t>
    </dgm:pt>
    <dgm:pt modelId="{57F740AC-352A-432B-8EF9-CB91AACA0B34}" type="pres">
      <dgm:prSet presAssocID="{E49D5428-0EFE-4D19-AA44-2BDE5E7DCFC5}" presName="Name0" presStyleCnt="0">
        <dgm:presLayoutVars>
          <dgm:chMax val="7"/>
          <dgm:chPref val="7"/>
          <dgm:dir/>
          <dgm:animLvl val="lvl"/>
        </dgm:presLayoutVars>
      </dgm:prSet>
      <dgm:spPr/>
    </dgm:pt>
    <dgm:pt modelId="{D060D478-03E9-4820-9917-847EC557D831}" type="pres">
      <dgm:prSet presAssocID="{0E4DCB86-D8A1-41F9-B6F6-24889F951124}" presName="Accent1" presStyleCnt="0"/>
      <dgm:spPr/>
    </dgm:pt>
    <dgm:pt modelId="{AB90245F-F6BD-466B-A68D-D689C4EB7129}" type="pres">
      <dgm:prSet presAssocID="{0E4DCB86-D8A1-41F9-B6F6-24889F951124}" presName="Accent" presStyleLbl="node1" presStyleIdx="0" presStyleCnt="5"/>
      <dgm:spPr/>
    </dgm:pt>
    <dgm:pt modelId="{721D6B57-9BA5-4235-AF88-2928D8E54F37}" type="pres">
      <dgm:prSet presAssocID="{0E4DCB86-D8A1-41F9-B6F6-24889F951124}" presName="Parent1" presStyleLbl="revTx" presStyleIdx="0" presStyleCnt="5">
        <dgm:presLayoutVars>
          <dgm:chMax val="1"/>
          <dgm:chPref val="1"/>
          <dgm:bulletEnabled val="1"/>
        </dgm:presLayoutVars>
      </dgm:prSet>
      <dgm:spPr/>
    </dgm:pt>
    <dgm:pt modelId="{71948220-1871-442D-9C62-03202840AF61}" type="pres">
      <dgm:prSet presAssocID="{77C0BBFA-9947-4897-8C93-00292913D072}" presName="Accent2" presStyleCnt="0"/>
      <dgm:spPr/>
    </dgm:pt>
    <dgm:pt modelId="{CA5738FA-CE38-4B5F-951C-B602358E4B7A}" type="pres">
      <dgm:prSet presAssocID="{77C0BBFA-9947-4897-8C93-00292913D072}" presName="Accent" presStyleLbl="node1" presStyleIdx="1" presStyleCnt="5"/>
      <dgm:spPr/>
    </dgm:pt>
    <dgm:pt modelId="{11A4ECA6-8847-4FA0-A04F-40AE099DCB10}" type="pres">
      <dgm:prSet presAssocID="{77C0BBFA-9947-4897-8C93-00292913D072}" presName="Parent2" presStyleLbl="revTx" presStyleIdx="1" presStyleCnt="5">
        <dgm:presLayoutVars>
          <dgm:chMax val="1"/>
          <dgm:chPref val="1"/>
          <dgm:bulletEnabled val="1"/>
        </dgm:presLayoutVars>
      </dgm:prSet>
      <dgm:spPr/>
    </dgm:pt>
    <dgm:pt modelId="{EF2C6364-D0CA-496F-8618-4AF19624C753}" type="pres">
      <dgm:prSet presAssocID="{2B08EA9B-98FD-45D6-9DB7-44AAC85608EC}" presName="Accent3" presStyleCnt="0"/>
      <dgm:spPr/>
    </dgm:pt>
    <dgm:pt modelId="{B920B5E2-3F75-4985-AC4F-B786C1085D1F}" type="pres">
      <dgm:prSet presAssocID="{2B08EA9B-98FD-45D6-9DB7-44AAC85608EC}" presName="Accent" presStyleLbl="node1" presStyleIdx="2" presStyleCnt="5"/>
      <dgm:spPr/>
    </dgm:pt>
    <dgm:pt modelId="{E81F4982-1CAB-4167-B0CA-394060FBACB3}" type="pres">
      <dgm:prSet presAssocID="{2B08EA9B-98FD-45D6-9DB7-44AAC85608EC}" presName="Parent3" presStyleLbl="revTx" presStyleIdx="2" presStyleCnt="5">
        <dgm:presLayoutVars>
          <dgm:chMax val="1"/>
          <dgm:chPref val="1"/>
          <dgm:bulletEnabled val="1"/>
        </dgm:presLayoutVars>
      </dgm:prSet>
      <dgm:spPr/>
    </dgm:pt>
    <dgm:pt modelId="{F6E64A98-4812-4315-AC1D-8BF5D094BC12}" type="pres">
      <dgm:prSet presAssocID="{099232B9-FA23-44A2-9D03-2068404DC0C0}" presName="Accent4" presStyleCnt="0"/>
      <dgm:spPr/>
    </dgm:pt>
    <dgm:pt modelId="{52C0AEFC-0F5C-4079-86B8-D5CC651E34D4}" type="pres">
      <dgm:prSet presAssocID="{099232B9-FA23-44A2-9D03-2068404DC0C0}" presName="Accent" presStyleLbl="node1" presStyleIdx="3" presStyleCnt="5"/>
      <dgm:spPr/>
    </dgm:pt>
    <dgm:pt modelId="{CF445953-4265-40BD-8E47-12233BC9CB8E}" type="pres">
      <dgm:prSet presAssocID="{099232B9-FA23-44A2-9D03-2068404DC0C0}" presName="Parent4" presStyleLbl="revTx" presStyleIdx="3" presStyleCnt="5">
        <dgm:presLayoutVars>
          <dgm:chMax val="1"/>
          <dgm:chPref val="1"/>
          <dgm:bulletEnabled val="1"/>
        </dgm:presLayoutVars>
      </dgm:prSet>
      <dgm:spPr/>
    </dgm:pt>
    <dgm:pt modelId="{7530228F-F0B1-4F87-B1C5-8B344A2B61C1}" type="pres">
      <dgm:prSet presAssocID="{FFC5D754-525C-4F3F-B10C-3D8DB0E1F1FC}" presName="Accent5" presStyleCnt="0"/>
      <dgm:spPr/>
    </dgm:pt>
    <dgm:pt modelId="{BD221060-7E78-46B9-A558-100379382C60}" type="pres">
      <dgm:prSet presAssocID="{FFC5D754-525C-4F3F-B10C-3D8DB0E1F1FC}" presName="Accent" presStyleLbl="node1" presStyleIdx="4" presStyleCnt="5"/>
      <dgm:spPr/>
    </dgm:pt>
    <dgm:pt modelId="{C5BB756B-ABE6-4E65-A0C5-D05E64BAC2BC}" type="pres">
      <dgm:prSet presAssocID="{FFC5D754-525C-4F3F-B10C-3D8DB0E1F1FC}" presName="Parent5" presStyleLbl="revTx" presStyleIdx="4" presStyleCnt="5">
        <dgm:presLayoutVars>
          <dgm:chMax val="1"/>
          <dgm:chPref val="1"/>
          <dgm:bulletEnabled val="1"/>
        </dgm:presLayoutVars>
      </dgm:prSet>
      <dgm:spPr/>
    </dgm:pt>
  </dgm:ptLst>
  <dgm:cxnLst>
    <dgm:cxn modelId="{5DA46717-9F08-4E7B-9BA2-1A50D4343959}" type="presOf" srcId="{77C0BBFA-9947-4897-8C93-00292913D072}" destId="{11A4ECA6-8847-4FA0-A04F-40AE099DCB10}" srcOrd="0" destOrd="0" presId="urn:microsoft.com/office/officeart/2009/layout/CircleArrowProcess"/>
    <dgm:cxn modelId="{DA53401B-1A47-4093-99D4-1524BE76E4E0}" type="presOf" srcId="{2B08EA9B-98FD-45D6-9DB7-44AAC85608EC}" destId="{E81F4982-1CAB-4167-B0CA-394060FBACB3}" srcOrd="0" destOrd="0" presId="urn:microsoft.com/office/officeart/2009/layout/CircleArrowProcess"/>
    <dgm:cxn modelId="{229FF42F-BAF9-4292-B7E8-3EA0EA543E8B}" srcId="{E49D5428-0EFE-4D19-AA44-2BDE5E7DCFC5}" destId="{0E4DCB86-D8A1-41F9-B6F6-24889F951124}" srcOrd="0" destOrd="0" parTransId="{3CDBBABC-AE87-4439-BA7D-89C47519BB6F}" sibTransId="{BDBA35C6-30A9-4AF8-967D-8A75D1905184}"/>
    <dgm:cxn modelId="{7DED0B46-7E55-4670-A6D0-23795CB2BEFA}" srcId="{E49D5428-0EFE-4D19-AA44-2BDE5E7DCFC5}" destId="{2B08EA9B-98FD-45D6-9DB7-44AAC85608EC}" srcOrd="2" destOrd="0" parTransId="{F74D704C-3BE6-468B-878A-CC90D067E759}" sibTransId="{08BF9105-6A08-4181-A136-25DF87C39B2F}"/>
    <dgm:cxn modelId="{97EC1366-E190-4A87-92EE-EA30EA231BBD}" type="presOf" srcId="{E49D5428-0EFE-4D19-AA44-2BDE5E7DCFC5}" destId="{57F740AC-352A-432B-8EF9-CB91AACA0B34}" srcOrd="0" destOrd="0" presId="urn:microsoft.com/office/officeart/2009/layout/CircleArrowProcess"/>
    <dgm:cxn modelId="{8B390871-FEF3-4DB8-900B-24F1AFCF0A62}" type="presOf" srcId="{0E4DCB86-D8A1-41F9-B6F6-24889F951124}" destId="{721D6B57-9BA5-4235-AF88-2928D8E54F37}" srcOrd="0" destOrd="0" presId="urn:microsoft.com/office/officeart/2009/layout/CircleArrowProcess"/>
    <dgm:cxn modelId="{5C6E0982-FFF0-48F7-8C5D-1B0D80F8D0C0}" srcId="{E49D5428-0EFE-4D19-AA44-2BDE5E7DCFC5}" destId="{FFC5D754-525C-4F3F-B10C-3D8DB0E1F1FC}" srcOrd="4" destOrd="0" parTransId="{5367BDF2-58CA-46DA-8216-108748C88859}" sibTransId="{914D8C51-4E96-475D-BB41-7A6EBEA2448A}"/>
    <dgm:cxn modelId="{FFAC8D9F-D7F9-4420-AE3E-747930733A74}" srcId="{E49D5428-0EFE-4D19-AA44-2BDE5E7DCFC5}" destId="{099232B9-FA23-44A2-9D03-2068404DC0C0}" srcOrd="3" destOrd="0" parTransId="{31F9A6C3-25E0-41CF-9EAF-4A559AC5153C}" sibTransId="{3FF70B0E-BBCC-4C2F-8934-B73496BE718E}"/>
    <dgm:cxn modelId="{7BF429E3-E664-426B-9881-D1508EFF6DD5}" type="presOf" srcId="{FFC5D754-525C-4F3F-B10C-3D8DB0E1F1FC}" destId="{C5BB756B-ABE6-4E65-A0C5-D05E64BAC2BC}" srcOrd="0" destOrd="0" presId="urn:microsoft.com/office/officeart/2009/layout/CircleArrowProcess"/>
    <dgm:cxn modelId="{A33697F1-C6C1-4414-ACC6-770B3AF39C5F}" srcId="{E49D5428-0EFE-4D19-AA44-2BDE5E7DCFC5}" destId="{77C0BBFA-9947-4897-8C93-00292913D072}" srcOrd="1" destOrd="0" parTransId="{D3EADEB4-A50C-4E7D-ADE8-A7D6F87BE65D}" sibTransId="{15E67F88-55F2-4220-A5F0-AEC4F17F96FB}"/>
    <dgm:cxn modelId="{C5A091F4-51DE-4632-848B-85175CC53C1B}" type="presOf" srcId="{099232B9-FA23-44A2-9D03-2068404DC0C0}" destId="{CF445953-4265-40BD-8E47-12233BC9CB8E}" srcOrd="0" destOrd="0" presId="urn:microsoft.com/office/officeart/2009/layout/CircleArrowProcess"/>
    <dgm:cxn modelId="{3D2953C6-B9A6-456E-8F91-DE1F9246550F}" type="presParOf" srcId="{57F740AC-352A-432B-8EF9-CB91AACA0B34}" destId="{D060D478-03E9-4820-9917-847EC557D831}" srcOrd="0" destOrd="0" presId="urn:microsoft.com/office/officeart/2009/layout/CircleArrowProcess"/>
    <dgm:cxn modelId="{90C19F09-24E9-4F28-AB51-16055906B04B}" type="presParOf" srcId="{D060D478-03E9-4820-9917-847EC557D831}" destId="{AB90245F-F6BD-466B-A68D-D689C4EB7129}" srcOrd="0" destOrd="0" presId="urn:microsoft.com/office/officeart/2009/layout/CircleArrowProcess"/>
    <dgm:cxn modelId="{76294055-B78C-4645-ABB9-A473666FB885}" type="presParOf" srcId="{57F740AC-352A-432B-8EF9-CB91AACA0B34}" destId="{721D6B57-9BA5-4235-AF88-2928D8E54F37}" srcOrd="1" destOrd="0" presId="urn:microsoft.com/office/officeart/2009/layout/CircleArrowProcess"/>
    <dgm:cxn modelId="{BBAEA54B-C1C4-4AED-A0FB-CD741A9AB728}" type="presParOf" srcId="{57F740AC-352A-432B-8EF9-CB91AACA0B34}" destId="{71948220-1871-442D-9C62-03202840AF61}" srcOrd="2" destOrd="0" presId="urn:microsoft.com/office/officeart/2009/layout/CircleArrowProcess"/>
    <dgm:cxn modelId="{8A7997B0-FAAB-4E81-8CB7-A356C1CFD794}" type="presParOf" srcId="{71948220-1871-442D-9C62-03202840AF61}" destId="{CA5738FA-CE38-4B5F-951C-B602358E4B7A}" srcOrd="0" destOrd="0" presId="urn:microsoft.com/office/officeart/2009/layout/CircleArrowProcess"/>
    <dgm:cxn modelId="{E0A1756C-7D7E-4517-A3CD-23A82542B6AE}" type="presParOf" srcId="{57F740AC-352A-432B-8EF9-CB91AACA0B34}" destId="{11A4ECA6-8847-4FA0-A04F-40AE099DCB10}" srcOrd="3" destOrd="0" presId="urn:microsoft.com/office/officeart/2009/layout/CircleArrowProcess"/>
    <dgm:cxn modelId="{B68459BB-4E24-4A23-A5B0-1E1026232975}" type="presParOf" srcId="{57F740AC-352A-432B-8EF9-CB91AACA0B34}" destId="{EF2C6364-D0CA-496F-8618-4AF19624C753}" srcOrd="4" destOrd="0" presId="urn:microsoft.com/office/officeart/2009/layout/CircleArrowProcess"/>
    <dgm:cxn modelId="{A97F92CE-0E2E-422D-9925-726F5C46B506}" type="presParOf" srcId="{EF2C6364-D0CA-496F-8618-4AF19624C753}" destId="{B920B5E2-3F75-4985-AC4F-B786C1085D1F}" srcOrd="0" destOrd="0" presId="urn:microsoft.com/office/officeart/2009/layout/CircleArrowProcess"/>
    <dgm:cxn modelId="{4FA7134E-03BC-477C-B96F-4E71256C71BF}" type="presParOf" srcId="{57F740AC-352A-432B-8EF9-CB91AACA0B34}" destId="{E81F4982-1CAB-4167-B0CA-394060FBACB3}" srcOrd="5" destOrd="0" presId="urn:microsoft.com/office/officeart/2009/layout/CircleArrowProcess"/>
    <dgm:cxn modelId="{9AB34572-3588-42F0-AC72-EB5D5CFA710A}" type="presParOf" srcId="{57F740AC-352A-432B-8EF9-CB91AACA0B34}" destId="{F6E64A98-4812-4315-AC1D-8BF5D094BC12}" srcOrd="6" destOrd="0" presId="urn:microsoft.com/office/officeart/2009/layout/CircleArrowProcess"/>
    <dgm:cxn modelId="{BB40E951-6C8B-470B-8D43-C33929ADAA8B}" type="presParOf" srcId="{F6E64A98-4812-4315-AC1D-8BF5D094BC12}" destId="{52C0AEFC-0F5C-4079-86B8-D5CC651E34D4}" srcOrd="0" destOrd="0" presId="urn:microsoft.com/office/officeart/2009/layout/CircleArrowProcess"/>
    <dgm:cxn modelId="{B2D16429-A791-4A80-ACB2-2C697D256570}" type="presParOf" srcId="{57F740AC-352A-432B-8EF9-CB91AACA0B34}" destId="{CF445953-4265-40BD-8E47-12233BC9CB8E}" srcOrd="7" destOrd="0" presId="urn:microsoft.com/office/officeart/2009/layout/CircleArrowProcess"/>
    <dgm:cxn modelId="{0737E0BE-0F1A-45A3-A74A-3676485C5700}" type="presParOf" srcId="{57F740AC-352A-432B-8EF9-CB91AACA0B34}" destId="{7530228F-F0B1-4F87-B1C5-8B344A2B61C1}" srcOrd="8" destOrd="0" presId="urn:microsoft.com/office/officeart/2009/layout/CircleArrowProcess"/>
    <dgm:cxn modelId="{2FE8B387-DF18-4402-A78B-336D1C5137BD}" type="presParOf" srcId="{7530228F-F0B1-4F87-B1C5-8B344A2B61C1}" destId="{BD221060-7E78-46B9-A558-100379382C60}" srcOrd="0" destOrd="0" presId="urn:microsoft.com/office/officeart/2009/layout/CircleArrowProcess"/>
    <dgm:cxn modelId="{E5457C91-62A8-4A11-8840-2C1D3DB87E8A}" type="presParOf" srcId="{57F740AC-352A-432B-8EF9-CB91AACA0B34}" destId="{C5BB756B-ABE6-4E65-A0C5-D05E64BAC2BC}"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61BE8-5981-4B45-A813-948D136EDE3A}">
      <dsp:nvSpPr>
        <dsp:cNvPr id="0" name=""/>
        <dsp:cNvSpPr/>
      </dsp:nvSpPr>
      <dsp:spPr>
        <a:xfrm>
          <a:off x="1670027" y="131175"/>
          <a:ext cx="4014433" cy="4014433"/>
        </a:xfrm>
        <a:prstGeom prst="blockArc">
          <a:avLst>
            <a:gd name="adj1" fmla="val 12424342"/>
            <a:gd name="adj2" fmla="val 18148749"/>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4DD0DC-06F7-4A46-9227-167ADAA3BCB1}">
      <dsp:nvSpPr>
        <dsp:cNvPr id="0" name=""/>
        <dsp:cNvSpPr/>
      </dsp:nvSpPr>
      <dsp:spPr>
        <a:xfrm>
          <a:off x="1670621" y="521857"/>
          <a:ext cx="4014433" cy="4014433"/>
        </a:xfrm>
        <a:prstGeom prst="blockArc">
          <a:avLst>
            <a:gd name="adj1" fmla="val 7189180"/>
            <a:gd name="adj2" fmla="val 12510431"/>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612D0-C277-4A7F-A51E-7C8BCFC8CD73}">
      <dsp:nvSpPr>
        <dsp:cNvPr id="0" name=""/>
        <dsp:cNvSpPr/>
      </dsp:nvSpPr>
      <dsp:spPr>
        <a:xfrm>
          <a:off x="2478423" y="1243348"/>
          <a:ext cx="4014433" cy="4014433"/>
        </a:xfrm>
        <a:prstGeom prst="blockArc">
          <a:avLst>
            <a:gd name="adj1" fmla="val 686423"/>
            <a:gd name="adj2" fmla="val 10113577"/>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FEB168-D1F8-4976-AF31-D40485AEF958}">
      <dsp:nvSpPr>
        <dsp:cNvPr id="0" name=""/>
        <dsp:cNvSpPr/>
      </dsp:nvSpPr>
      <dsp:spPr>
        <a:xfrm>
          <a:off x="3376274" y="450471"/>
          <a:ext cx="4014433" cy="4014433"/>
        </a:xfrm>
        <a:prstGeom prst="blockArc">
          <a:avLst>
            <a:gd name="adj1" fmla="val 20276781"/>
            <a:gd name="adj2" fmla="val 4003371"/>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96055A-8568-44AD-B4E9-3ECC9C57A92D}">
      <dsp:nvSpPr>
        <dsp:cNvPr id="0" name=""/>
        <dsp:cNvSpPr/>
      </dsp:nvSpPr>
      <dsp:spPr>
        <a:xfrm>
          <a:off x="3454881" y="148229"/>
          <a:ext cx="4014433" cy="4014433"/>
        </a:xfrm>
        <a:prstGeom prst="blockArc">
          <a:avLst>
            <a:gd name="adj1" fmla="val 14269128"/>
            <a:gd name="adj2" fmla="val 2015859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C28FB-E6FD-4B69-94BD-32D5630C1D1D}">
      <dsp:nvSpPr>
        <dsp:cNvPr id="0" name=""/>
        <dsp:cNvSpPr/>
      </dsp:nvSpPr>
      <dsp:spPr>
        <a:xfrm>
          <a:off x="3664407" y="2062182"/>
          <a:ext cx="1849305" cy="18493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Family Centered Care</a:t>
          </a:r>
        </a:p>
      </dsp:txBody>
      <dsp:txXfrm>
        <a:off x="3664407" y="2062182"/>
        <a:ext cx="1849305" cy="1849305"/>
      </dsp:txXfrm>
    </dsp:sp>
    <dsp:sp modelId="{78F700C7-75C5-4829-8849-165CD5CF862C}">
      <dsp:nvSpPr>
        <dsp:cNvPr id="0" name=""/>
        <dsp:cNvSpPr/>
      </dsp:nvSpPr>
      <dsp:spPr>
        <a:xfrm>
          <a:off x="3612340" y="-47580"/>
          <a:ext cx="2282447" cy="17585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Χρηματοοικονομική απόδοση</a:t>
          </a:r>
          <a:endParaRPr lang="en-US" sz="2000" kern="1200" dirty="0">
            <a:solidFill>
              <a:schemeClr val="tx1"/>
            </a:solidFill>
          </a:endParaRPr>
        </a:p>
      </dsp:txBody>
      <dsp:txXfrm>
        <a:off x="3612340" y="-47580"/>
        <a:ext cx="2282447" cy="1758545"/>
      </dsp:txXfrm>
    </dsp:sp>
    <dsp:sp modelId="{2926FA68-7308-4088-8844-7CFC31B459E9}">
      <dsp:nvSpPr>
        <dsp:cNvPr id="0" name=""/>
        <dsp:cNvSpPr/>
      </dsp:nvSpPr>
      <dsp:spPr>
        <a:xfrm>
          <a:off x="6506652" y="888571"/>
          <a:ext cx="2163831" cy="16086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Διαφήμιση</a:t>
          </a:r>
          <a:endParaRPr lang="en-US" sz="2000" kern="1200" dirty="0">
            <a:solidFill>
              <a:schemeClr val="tx1"/>
            </a:solidFill>
          </a:endParaRPr>
        </a:p>
      </dsp:txBody>
      <dsp:txXfrm>
        <a:off x="6506652" y="888571"/>
        <a:ext cx="2163831" cy="1608666"/>
      </dsp:txXfrm>
    </dsp:sp>
    <dsp:sp modelId="{580990F4-65BD-4174-B7CE-DC28DF37154A}">
      <dsp:nvSpPr>
        <dsp:cNvPr id="0" name=""/>
        <dsp:cNvSpPr/>
      </dsp:nvSpPr>
      <dsp:spPr>
        <a:xfrm>
          <a:off x="5266871" y="3381701"/>
          <a:ext cx="2558658" cy="16967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Ικανοποίηση προσωπικού</a:t>
          </a:r>
          <a:endParaRPr lang="en-US" sz="2000" kern="1200" dirty="0">
            <a:solidFill>
              <a:schemeClr val="tx1"/>
            </a:solidFill>
          </a:endParaRPr>
        </a:p>
      </dsp:txBody>
      <dsp:txXfrm>
        <a:off x="5266871" y="3381701"/>
        <a:ext cx="2558658" cy="1696783"/>
      </dsp:txXfrm>
    </dsp:sp>
    <dsp:sp modelId="{E9899182-49AF-4978-AC09-A6CDA272692D}">
      <dsp:nvSpPr>
        <dsp:cNvPr id="0" name=""/>
        <dsp:cNvSpPr/>
      </dsp:nvSpPr>
      <dsp:spPr>
        <a:xfrm>
          <a:off x="1591261" y="3436330"/>
          <a:ext cx="2223236" cy="1587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Αύξηση δεικτών ποιότητας</a:t>
          </a:r>
          <a:endParaRPr lang="en-US" sz="2000" kern="1200" dirty="0">
            <a:solidFill>
              <a:schemeClr val="tx1"/>
            </a:solidFill>
          </a:endParaRPr>
        </a:p>
      </dsp:txBody>
      <dsp:txXfrm>
        <a:off x="1591261" y="3436330"/>
        <a:ext cx="2223236" cy="1587526"/>
      </dsp:txXfrm>
    </dsp:sp>
    <dsp:sp modelId="{2DAC8854-742B-4F00-B333-FB76694C9458}">
      <dsp:nvSpPr>
        <dsp:cNvPr id="0" name=""/>
        <dsp:cNvSpPr/>
      </dsp:nvSpPr>
      <dsp:spPr>
        <a:xfrm>
          <a:off x="857795" y="770929"/>
          <a:ext cx="2194278" cy="16448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Καλύτερη έκβαση ασθενών</a:t>
          </a:r>
          <a:endParaRPr lang="en-US" sz="2000" kern="1200" dirty="0">
            <a:solidFill>
              <a:schemeClr val="tx1"/>
            </a:solidFill>
          </a:endParaRPr>
        </a:p>
      </dsp:txBody>
      <dsp:txXfrm>
        <a:off x="857795" y="770929"/>
        <a:ext cx="2194278" cy="1644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0245F-F6BD-466B-A68D-D689C4EB7129}">
      <dsp:nvSpPr>
        <dsp:cNvPr id="0" name=""/>
        <dsp:cNvSpPr/>
      </dsp:nvSpPr>
      <dsp:spPr>
        <a:xfrm>
          <a:off x="1154588" y="81633"/>
          <a:ext cx="2001662" cy="2001763"/>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D6B57-9BA5-4235-AF88-2928D8E54F37}">
      <dsp:nvSpPr>
        <dsp:cNvPr id="0" name=""/>
        <dsp:cNvSpPr/>
      </dsp:nvSpPr>
      <dsp:spPr>
        <a:xfrm>
          <a:off x="1596523" y="806610"/>
          <a:ext cx="1117041" cy="55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Childhealth</a:t>
          </a:r>
          <a:r>
            <a:rPr lang="en-US" sz="1200" kern="1200" dirty="0"/>
            <a:t> Advocacy International</a:t>
          </a:r>
        </a:p>
      </dsp:txBody>
      <dsp:txXfrm>
        <a:off x="1596523" y="806610"/>
        <a:ext cx="1117041" cy="558270"/>
      </dsp:txXfrm>
    </dsp:sp>
    <dsp:sp modelId="{CA5738FA-CE38-4B5F-951C-B602358E4B7A}">
      <dsp:nvSpPr>
        <dsp:cNvPr id="0" name=""/>
        <dsp:cNvSpPr/>
      </dsp:nvSpPr>
      <dsp:spPr>
        <a:xfrm>
          <a:off x="598508" y="1231774"/>
          <a:ext cx="2001662" cy="2001763"/>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4ECA6-8847-4FA0-A04F-40AE099DCB10}">
      <dsp:nvSpPr>
        <dsp:cNvPr id="0" name=""/>
        <dsp:cNvSpPr/>
      </dsp:nvSpPr>
      <dsp:spPr>
        <a:xfrm>
          <a:off x="1038191" y="1959336"/>
          <a:ext cx="1117041" cy="55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UNICEF</a:t>
          </a:r>
        </a:p>
      </dsp:txBody>
      <dsp:txXfrm>
        <a:off x="1038191" y="1959336"/>
        <a:ext cx="1117041" cy="558270"/>
      </dsp:txXfrm>
    </dsp:sp>
    <dsp:sp modelId="{B920B5E2-3F75-4985-AC4F-B786C1085D1F}">
      <dsp:nvSpPr>
        <dsp:cNvPr id="0" name=""/>
        <dsp:cNvSpPr/>
      </dsp:nvSpPr>
      <dsp:spPr>
        <a:xfrm>
          <a:off x="1154588" y="2387085"/>
          <a:ext cx="2001662" cy="2001763"/>
        </a:xfrm>
        <a:prstGeom prst="circularArrow">
          <a:avLst>
            <a:gd name="adj1" fmla="val 10980"/>
            <a:gd name="adj2" fmla="val 1142322"/>
            <a:gd name="adj3" fmla="val 4500000"/>
            <a:gd name="adj4" fmla="val 135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F4982-1CAB-4167-B0CA-394060FBACB3}">
      <dsp:nvSpPr>
        <dsp:cNvPr id="0" name=""/>
        <dsp:cNvSpPr/>
      </dsp:nvSpPr>
      <dsp:spPr>
        <a:xfrm>
          <a:off x="1596523" y="3111416"/>
          <a:ext cx="1117041" cy="55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Child and Adolescent Department </a:t>
          </a:r>
        </a:p>
        <a:p>
          <a:pPr marL="0" lvl="0" indent="0" algn="ctr" defTabSz="533400">
            <a:lnSpc>
              <a:spcPct val="90000"/>
            </a:lnSpc>
            <a:spcBef>
              <a:spcPct val="0"/>
            </a:spcBef>
            <a:spcAft>
              <a:spcPct val="35000"/>
            </a:spcAft>
            <a:buNone/>
          </a:pPr>
          <a:r>
            <a:rPr lang="en-US" sz="1200" kern="1200" dirty="0"/>
            <a:t>WHO</a:t>
          </a:r>
        </a:p>
      </dsp:txBody>
      <dsp:txXfrm>
        <a:off x="1596523" y="3111416"/>
        <a:ext cx="1117041" cy="558270"/>
      </dsp:txXfrm>
    </dsp:sp>
    <dsp:sp modelId="{52C0AEFC-0F5C-4079-86B8-D5CC651E34D4}">
      <dsp:nvSpPr>
        <dsp:cNvPr id="0" name=""/>
        <dsp:cNvSpPr/>
      </dsp:nvSpPr>
      <dsp:spPr>
        <a:xfrm>
          <a:off x="598508" y="3539165"/>
          <a:ext cx="2001662" cy="2001763"/>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45953-4265-40BD-8E47-12233BC9CB8E}">
      <dsp:nvSpPr>
        <dsp:cNvPr id="0" name=""/>
        <dsp:cNvSpPr/>
      </dsp:nvSpPr>
      <dsp:spPr>
        <a:xfrm>
          <a:off x="1038191" y="4264142"/>
          <a:ext cx="1117041" cy="55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Royal College of Pediatrics and Child Health </a:t>
          </a:r>
        </a:p>
      </dsp:txBody>
      <dsp:txXfrm>
        <a:off x="1038191" y="4264142"/>
        <a:ext cx="1117041" cy="558270"/>
      </dsp:txXfrm>
    </dsp:sp>
    <dsp:sp modelId="{BD221060-7E78-46B9-A558-100379382C60}">
      <dsp:nvSpPr>
        <dsp:cNvPr id="0" name=""/>
        <dsp:cNvSpPr/>
      </dsp:nvSpPr>
      <dsp:spPr>
        <a:xfrm>
          <a:off x="1296894" y="4822413"/>
          <a:ext cx="1719680" cy="1720689"/>
        </a:xfrm>
        <a:prstGeom prst="blockArc">
          <a:avLst>
            <a:gd name="adj1" fmla="val 13500000"/>
            <a:gd name="adj2" fmla="val 10800000"/>
            <a:gd name="adj3" fmla="val 1274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B756B-ABE6-4E65-A0C5-D05E64BAC2BC}">
      <dsp:nvSpPr>
        <dsp:cNvPr id="0" name=""/>
        <dsp:cNvSpPr/>
      </dsp:nvSpPr>
      <dsp:spPr>
        <a:xfrm>
          <a:off x="1596523" y="5416868"/>
          <a:ext cx="1117041" cy="55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Royal College of Nursing</a:t>
          </a:r>
        </a:p>
      </dsp:txBody>
      <dsp:txXfrm>
        <a:off x="1596523" y="5416868"/>
        <a:ext cx="1117041" cy="55827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l-GR"/>
              <a:t>Ειδικότητα Νοσηλευτική Παίδων</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A8DE-785E-4821-AEB3-4297376D2F67}" type="datetimeFigureOut">
              <a:rPr lang="el-GR" smtClean="0"/>
              <a:pPr/>
              <a:t>12/10/2023</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1CC6FD-5C31-428A-8333-FBE2F6BA9C3D}" type="slidenum">
              <a:rPr lang="el-GR" smtClean="0"/>
              <a:pPr/>
              <a:t>‹#›</a:t>
            </a:fld>
            <a:endParaRPr lang="el-GR"/>
          </a:p>
        </p:txBody>
      </p:sp>
    </p:spTree>
    <p:extLst>
      <p:ext uri="{BB962C8B-B14F-4D97-AF65-F5344CB8AC3E}">
        <p14:creationId xmlns:p14="http://schemas.microsoft.com/office/powerpoint/2010/main" val="1834298966"/>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l-GR"/>
              <a:t>Ειδικότητα Νοσηλευτική Παίδων</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063FC-0831-4248-8A15-B1481F618AB3}" type="datetimeFigureOut">
              <a:rPr lang="el-GR" smtClean="0"/>
              <a:pPr/>
              <a:t>12/10/2023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8D692-77A3-4642-BDC9-824B53121C6F}" type="slidenum">
              <a:rPr lang="el-GR" smtClean="0"/>
              <a:pPr/>
              <a:t>‹#›</a:t>
            </a:fld>
            <a:endParaRPr lang="el-GR"/>
          </a:p>
        </p:txBody>
      </p:sp>
    </p:spTree>
    <p:extLst>
      <p:ext uri="{BB962C8B-B14F-4D97-AF65-F5344CB8AC3E}">
        <p14:creationId xmlns:p14="http://schemas.microsoft.com/office/powerpoint/2010/main" val="259295826"/>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merican_Nurses_Associ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7346F6B-16AC-70D5-AA7E-11036D4465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71D39C5E-5D49-489C-91D5-87E249EC64A2}" type="slidenum">
              <a:rPr lang="sv-SE" altLang="sv-SE" sz="1200" smtClean="0"/>
              <a:pPr/>
              <a:t>18</a:t>
            </a:fld>
            <a:endParaRPr lang="sv-SE" altLang="sv-SE" sz="1200"/>
          </a:p>
        </p:txBody>
      </p:sp>
      <p:sp>
        <p:nvSpPr>
          <p:cNvPr id="25603" name="Rectangle 2">
            <a:extLst>
              <a:ext uri="{FF2B5EF4-FFF2-40B4-BE49-F238E27FC236}">
                <a16:creationId xmlns:a16="http://schemas.microsoft.com/office/drawing/2014/main" id="{8714E5CC-17CA-DD2C-8B9F-349DB0E0687E}"/>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0023170-398E-4527-1F89-8B3D352BAB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a:latin typeface="Arial" panose="020B0604020202020204" pitchFamily="34" charset="0"/>
              </a:rPr>
              <a:t>So what do we know about to be a parent in NICU. Previous research tell that it has…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a:extLst>
              <a:ext uri="{FF2B5EF4-FFF2-40B4-BE49-F238E27FC236}">
                <a16:creationId xmlns:a16="http://schemas.microsoft.com/office/drawing/2014/main" id="{0D8A4418-5543-F0C4-DEEA-25E1AD94DD4A}"/>
              </a:ext>
            </a:extLst>
          </p:cNvPr>
          <p:cNvSpPr>
            <a:spLocks noGrp="1" noRot="1" noChangeAspect="1" noChangeArrowheads="1" noTextEdit="1"/>
          </p:cNvSpPr>
          <p:nvPr>
            <p:ph type="sldImg"/>
          </p:nvPr>
        </p:nvSpPr>
        <p:spPr>
          <a:ln/>
        </p:spPr>
      </p:sp>
      <p:sp>
        <p:nvSpPr>
          <p:cNvPr id="27651" name="Platshållare för anteckningar 2">
            <a:extLst>
              <a:ext uri="{FF2B5EF4-FFF2-40B4-BE49-F238E27FC236}">
                <a16:creationId xmlns:a16="http://schemas.microsoft.com/office/drawing/2014/main" id="{4F953711-FF8A-7EEF-C934-7486BDAA19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latin typeface="Arial" panose="020B0604020202020204" pitchFamily="34" charset="0"/>
            </a:endParaRPr>
          </a:p>
        </p:txBody>
      </p:sp>
      <p:sp>
        <p:nvSpPr>
          <p:cNvPr id="27652" name="Platshållare för bildnummer 3">
            <a:extLst>
              <a:ext uri="{FF2B5EF4-FFF2-40B4-BE49-F238E27FC236}">
                <a16:creationId xmlns:a16="http://schemas.microsoft.com/office/drawing/2014/main" id="{E185717C-A23D-53EE-DEEC-BF425593D7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DA8CDCC2-C81C-4404-BC9F-A6B87478E363}" type="slidenum">
              <a:rPr lang="sv-SE" altLang="sv-SE" sz="1200" smtClean="0"/>
              <a:pPr/>
              <a:t>19</a:t>
            </a:fld>
            <a:endParaRPr lang="sv-SE" altLang="sv-S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163523D-FBDD-3FBE-FECC-10027DAE9DD0}"/>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DE6AF40-3D56-CFDA-4A43-E4FD7F30BE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b="1">
                <a:latin typeface="Arial" panose="020B0604020202020204" pitchFamily="34" charset="0"/>
              </a:rPr>
              <a:t>Florence Guinness Blake</a:t>
            </a:r>
            <a:r>
              <a:rPr lang="en-US" altLang="el-GR">
                <a:latin typeface="Arial" panose="020B0604020202020204" pitchFamily="34" charset="0"/>
              </a:rPr>
              <a:t> (November 30, 1907 - September 12, 1983) was an American nurse, professor and author who made significant contributions to pediatric nursing and to family-centered nursing care. Blake wrote her classic text, </a:t>
            </a:r>
            <a:r>
              <a:rPr lang="en-US" altLang="el-GR" i="1">
                <a:latin typeface="Arial" panose="020B0604020202020204" pitchFamily="34" charset="0"/>
              </a:rPr>
              <a:t>The Child, His Parents and the Nurse</a:t>
            </a:r>
            <a:r>
              <a:rPr lang="en-US" altLang="el-GR">
                <a:latin typeface="Arial" panose="020B0604020202020204" pitchFamily="34" charset="0"/>
              </a:rPr>
              <a:t>, in 1954. She co-authored two other pediatric nursing textbooks, </a:t>
            </a:r>
            <a:r>
              <a:rPr lang="en-US" altLang="el-GR" i="1">
                <a:latin typeface="Arial" panose="020B0604020202020204" pitchFamily="34" charset="0"/>
              </a:rPr>
              <a:t>Essentials of Pediatric Nursing</a:t>
            </a:r>
            <a:r>
              <a:rPr lang="en-US" altLang="el-GR">
                <a:latin typeface="Arial" panose="020B0604020202020204" pitchFamily="34" charset="0"/>
              </a:rPr>
              <a:t> and </a:t>
            </a:r>
            <a:r>
              <a:rPr lang="en-US" altLang="el-GR" i="1">
                <a:latin typeface="Arial" panose="020B0604020202020204" pitchFamily="34" charset="0"/>
              </a:rPr>
              <a:t>Nursing Care of Children</a:t>
            </a:r>
            <a:r>
              <a:rPr lang="en-US" altLang="el-GR">
                <a:latin typeface="Arial" panose="020B0604020202020204" pitchFamily="34" charset="0"/>
              </a:rPr>
              <a:t>. She was on the nursing faculty at several American universities. She was posthumously honored with induction into the </a:t>
            </a:r>
            <a:r>
              <a:rPr lang="en-US" altLang="el-GR">
                <a:latin typeface="Arial" panose="020B0604020202020204" pitchFamily="34" charset="0"/>
                <a:hlinkClick r:id="rId3" tooltip="American Nurses Association"/>
              </a:rPr>
              <a:t>American Nurses Association</a:t>
            </a:r>
            <a:r>
              <a:rPr lang="en-US" altLang="el-GR">
                <a:latin typeface="Arial" panose="020B0604020202020204" pitchFamily="34" charset="0"/>
              </a:rPr>
              <a:t> Hall of Fame. </a:t>
            </a:r>
          </a:p>
        </p:txBody>
      </p:sp>
      <p:sp>
        <p:nvSpPr>
          <p:cNvPr id="29700" name="Slide Number Placeholder 3">
            <a:extLst>
              <a:ext uri="{FF2B5EF4-FFF2-40B4-BE49-F238E27FC236}">
                <a16:creationId xmlns:a16="http://schemas.microsoft.com/office/drawing/2014/main" id="{0715F569-9ABC-38E7-D4AD-4DA5020BE6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939AE000-4B0A-47DD-BED7-CF92C08C1371}" type="slidenum">
              <a:rPr lang="sv-SE" altLang="sv-SE" sz="1200" smtClean="0"/>
              <a:pPr/>
              <a:t>20</a:t>
            </a:fld>
            <a:endParaRPr lang="sv-SE" altLang="sv-S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objective of this study is to examine the association of family-centered care (FCC) with speciﬁc health care service outcomes for children with special health care needs (CSHCN). The study is a secondary analysis of the 2005–2006 National Survey of Children with Special Health Care Needs. Receipt of FCC was determined by ﬁve questions regarding how well health care providers addressed family concerns in the prior 12 months. We measured family burden by reports of delayed health care, unmet need, ﬁnancial costs, and time devoted to care; health status, by stability of health care needs; and emergency department and outpatient service use</a:t>
            </a:r>
          </a:p>
          <a:p>
            <a:endParaRPr lang="en-US" dirty="0"/>
          </a:p>
          <a:p>
            <a:r>
              <a:rPr lang="en-US" sz="1200" kern="1200" dirty="0">
                <a:solidFill>
                  <a:schemeClr val="tx1"/>
                </a:solidFill>
                <a:effectLst/>
                <a:latin typeface="+mn-lt"/>
                <a:ea typeface="+mn-ea"/>
                <a:cs typeface="+mn-cs"/>
              </a:rPr>
              <a:t>The overall purpose of the project was to use staff's and</a:t>
            </a:r>
          </a:p>
          <a:p>
            <a:r>
              <a:rPr lang="en-US" sz="1200" kern="1200" dirty="0">
                <a:solidFill>
                  <a:schemeClr val="tx1"/>
                </a:solidFill>
                <a:effectLst/>
                <a:latin typeface="+mn-lt"/>
                <a:ea typeface="+mn-ea"/>
                <a:cs typeface="+mn-cs"/>
              </a:rPr>
              <a:t>families' perceptions of care to improve family-centered care</a:t>
            </a:r>
          </a:p>
          <a:p>
            <a:r>
              <a:rPr lang="en-US" sz="1200" kern="1200" dirty="0">
                <a:solidFill>
                  <a:schemeClr val="tx1"/>
                </a:solidFill>
                <a:effectLst/>
                <a:latin typeface="+mn-lt"/>
                <a:ea typeface="+mn-ea"/>
                <a:cs typeface="+mn-cs"/>
              </a:rPr>
              <a:t>practices. The specific aims were to (a) assess the staff's</a:t>
            </a:r>
          </a:p>
          <a:p>
            <a:r>
              <a:rPr lang="en-US" sz="1200" kern="1200" dirty="0">
                <a:solidFill>
                  <a:schemeClr val="tx1"/>
                </a:solidFill>
                <a:effectLst/>
                <a:latin typeface="+mn-lt"/>
                <a:ea typeface="+mn-ea"/>
                <a:cs typeface="+mn-cs"/>
              </a:rPr>
              <a:t>and families' perceptions of family-centered care, (b) make</a:t>
            </a:r>
          </a:p>
          <a:p>
            <a:r>
              <a:rPr lang="en-US" sz="1200" kern="1200" dirty="0">
                <a:solidFill>
                  <a:schemeClr val="tx1"/>
                </a:solidFill>
                <a:effectLst/>
                <a:latin typeface="+mn-lt"/>
                <a:ea typeface="+mn-ea"/>
                <a:cs typeface="+mn-cs"/>
              </a:rPr>
              <a:t>improvements in family-centered care based upon the needs</a:t>
            </a:r>
          </a:p>
          <a:p>
            <a:r>
              <a:rPr lang="en-US" sz="1200" kern="1200" dirty="0">
                <a:solidFill>
                  <a:schemeClr val="tx1"/>
                </a:solidFill>
                <a:effectLst/>
                <a:latin typeface="+mn-lt"/>
                <a:ea typeface="+mn-ea"/>
                <a:cs typeface="+mn-cs"/>
              </a:rPr>
              <a:t>assessment, and (c) evaluate the impact of the changes. The</a:t>
            </a:r>
          </a:p>
          <a:p>
            <a:r>
              <a:rPr lang="en-US" sz="1200" kern="1200" dirty="0">
                <a:solidFill>
                  <a:schemeClr val="tx1"/>
                </a:solidFill>
                <a:effectLst/>
                <a:latin typeface="+mn-lt"/>
                <a:ea typeface="+mn-ea"/>
                <a:cs typeface="+mn-cs"/>
              </a:rPr>
              <a:t>unit Family-Centered Care Committee used a pretest/posttest</a:t>
            </a:r>
          </a:p>
          <a:p>
            <a:r>
              <a:rPr lang="en-US" sz="1200" kern="1200" dirty="0">
                <a:solidFill>
                  <a:schemeClr val="tx1"/>
                </a:solidFill>
                <a:effectLst/>
                <a:latin typeface="+mn-lt"/>
                <a:ea typeface="+mn-ea"/>
                <a:cs typeface="+mn-cs"/>
              </a:rPr>
              <a:t>design to survey staff and families. They modified the Institute</a:t>
            </a:r>
          </a:p>
          <a:p>
            <a:r>
              <a:rPr lang="en-US" sz="1200" kern="1200" dirty="0">
                <a:solidFill>
                  <a:schemeClr val="tx1"/>
                </a:solidFill>
                <a:effectLst/>
                <a:latin typeface="+mn-lt"/>
                <a:ea typeface="+mn-ea"/>
                <a:cs typeface="+mn-cs"/>
              </a:rPr>
              <a:t>of Family Centered Care Neonatal Intensive Care Unit</a:t>
            </a:r>
          </a:p>
          <a:p>
            <a:r>
              <a:rPr lang="en-US" sz="1200" kern="1200" dirty="0">
                <a:solidFill>
                  <a:schemeClr val="tx1"/>
                </a:solidFill>
                <a:effectLst/>
                <a:latin typeface="+mn-lt"/>
                <a:ea typeface="+mn-ea"/>
                <a:cs typeface="+mn-cs"/>
              </a:rPr>
              <a:t>Assessment tools for parents and staff (</a:t>
            </a:r>
          </a:p>
          <a:p>
            <a:r>
              <a:rPr lang="en-US" sz="1200" kern="1200" dirty="0">
                <a:solidFill>
                  <a:schemeClr val="tx1"/>
                </a:solidFill>
                <a:effectLst/>
                <a:latin typeface="+mn-lt"/>
                <a:ea typeface="+mn-ea"/>
                <a:cs typeface="+mn-cs"/>
              </a:rPr>
              <a:t>Institute of Family</a:t>
            </a:r>
          </a:p>
          <a:p>
            <a:r>
              <a:rPr lang="en-US" sz="1200" kern="1200" dirty="0">
                <a:solidFill>
                  <a:schemeClr val="tx1"/>
                </a:solidFill>
                <a:effectLst/>
                <a:latin typeface="+mn-lt"/>
                <a:ea typeface="+mn-ea"/>
                <a:cs typeface="+mn-cs"/>
              </a:rPr>
              <a:t>Centered Care, 2004</a:t>
            </a:r>
          </a:p>
          <a:p>
            <a:r>
              <a:rPr lang="en-US" sz="1200" kern="1200" dirty="0">
                <a:solidFill>
                  <a:schemeClr val="tx1"/>
                </a:solidFill>
                <a:effectLst/>
                <a:latin typeface="+mn-lt"/>
                <a:ea typeface="+mn-ea"/>
                <a:cs typeface="+mn-cs"/>
              </a:rPr>
              <a:t>). The staff and parent tools were reviewed</a:t>
            </a:r>
          </a:p>
          <a:p>
            <a:r>
              <a:rPr lang="en-US" sz="1200" kern="1200" dirty="0">
                <a:solidFill>
                  <a:schemeClr val="tx1"/>
                </a:solidFill>
                <a:effectLst/>
                <a:latin typeface="+mn-lt"/>
                <a:ea typeface="+mn-ea"/>
                <a:cs typeface="+mn-cs"/>
              </a:rPr>
              <a:t>by a panel of parents and staff, and modifications were made</a:t>
            </a:r>
          </a:p>
          <a:p>
            <a:r>
              <a:rPr lang="en-US" sz="1200" kern="1200" dirty="0">
                <a:solidFill>
                  <a:schemeClr val="tx1"/>
                </a:solidFill>
                <a:effectLst/>
                <a:latin typeface="+mn-lt"/>
                <a:ea typeface="+mn-ea"/>
                <a:cs typeface="+mn-cs"/>
              </a:rPr>
              <a:t>based upon their input to simplify language and broaden</a:t>
            </a:r>
          </a:p>
          <a:p>
            <a:r>
              <a:rPr lang="en-US" sz="1200" kern="1200" dirty="0">
                <a:solidFill>
                  <a:schemeClr val="tx1"/>
                </a:solidFill>
                <a:effectLst/>
                <a:latin typeface="+mn-lt"/>
                <a:ea typeface="+mn-ea"/>
                <a:cs typeface="+mn-cs"/>
              </a:rPr>
              <a:t>applicability for this patient population. The tools consisted of</a:t>
            </a:r>
          </a:p>
          <a:p>
            <a:r>
              <a:rPr lang="en-US" sz="1200" kern="1200" dirty="0">
                <a:solidFill>
                  <a:schemeClr val="tx1"/>
                </a:solidFill>
                <a:effectLst/>
                <a:latin typeface="+mn-lt"/>
                <a:ea typeface="+mn-ea"/>
                <a:cs typeface="+mn-cs"/>
              </a:rPr>
              <a:t>3-point Likert scale items covering the following major</a:t>
            </a:r>
          </a:p>
          <a:p>
            <a:r>
              <a:rPr lang="en-US" sz="1200" kern="1200" dirty="0">
                <a:solidFill>
                  <a:schemeClr val="tx1"/>
                </a:solidFill>
                <a:effectLst/>
                <a:latin typeface="+mn-lt"/>
                <a:ea typeface="+mn-ea"/>
                <a:cs typeface="+mn-cs"/>
              </a:rPr>
              <a:t>categories: environment, communication, nursing care, </a:t>
            </a:r>
            <a:r>
              <a:rPr lang="en-US" sz="1200" kern="1200" dirty="0" err="1">
                <a:solidFill>
                  <a:schemeClr val="tx1"/>
                </a:solidFill>
                <a:effectLst/>
                <a:latin typeface="+mn-lt"/>
                <a:ea typeface="+mn-ea"/>
                <a:cs typeface="+mn-cs"/>
              </a:rPr>
              <a:t>edu</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cation, respect, and equality and incorporated family-centered</a:t>
            </a:r>
          </a:p>
          <a:p>
            <a:r>
              <a:rPr lang="en-US" sz="1200" kern="1200" dirty="0">
                <a:solidFill>
                  <a:schemeClr val="tx1"/>
                </a:solidFill>
                <a:effectLst/>
                <a:latin typeface="+mn-lt"/>
                <a:ea typeface="+mn-ea"/>
                <a:cs typeface="+mn-cs"/>
              </a:rPr>
              <a:t>care principles. Space was provided for additional comments.</a:t>
            </a:r>
          </a:p>
          <a:p>
            <a:r>
              <a:rPr lang="en-US" sz="1200" kern="1200" dirty="0">
                <a:solidFill>
                  <a:schemeClr val="tx1"/>
                </a:solidFill>
                <a:effectLst/>
                <a:latin typeface="+mn-lt"/>
                <a:ea typeface="+mn-ea"/>
                <a:cs typeface="+mn-cs"/>
              </a:rPr>
              <a:t>In addition to the modified Institute of Family Centered Care</a:t>
            </a:r>
          </a:p>
          <a:p>
            <a:r>
              <a:rPr lang="en-US" sz="1200" kern="1200" dirty="0">
                <a:solidFill>
                  <a:schemeClr val="tx1"/>
                </a:solidFill>
                <a:effectLst/>
                <a:latin typeface="+mn-lt"/>
                <a:ea typeface="+mn-ea"/>
                <a:cs typeface="+mn-cs"/>
              </a:rPr>
              <a:t>tools, unit Press </a:t>
            </a:r>
            <a:r>
              <a:rPr lang="en-US" sz="1200" kern="1200" dirty="0" err="1">
                <a:solidFill>
                  <a:schemeClr val="tx1"/>
                </a:solidFill>
                <a:effectLst/>
                <a:latin typeface="+mn-lt"/>
                <a:ea typeface="+mn-ea"/>
                <a:cs typeface="+mn-cs"/>
              </a:rPr>
              <a:t>Ganey</a:t>
            </a:r>
            <a:r>
              <a:rPr lang="en-US" sz="1200" kern="1200" dirty="0">
                <a:solidFill>
                  <a:schemeClr val="tx1"/>
                </a:solidFill>
                <a:effectLst/>
                <a:latin typeface="+mn-lt"/>
                <a:ea typeface="+mn-ea"/>
                <a:cs typeface="+mn-cs"/>
              </a:rPr>
              <a:t> survey results were compared before</a:t>
            </a:r>
          </a:p>
          <a:p>
            <a:r>
              <a:rPr lang="en-US" sz="1200" kern="1200" dirty="0">
                <a:solidFill>
                  <a:schemeClr val="tx1"/>
                </a:solidFill>
                <a:effectLst/>
                <a:latin typeface="+mn-lt"/>
                <a:ea typeface="+mn-ea"/>
                <a:cs typeface="+mn-cs"/>
              </a:rPr>
              <a:t>and after the intervention. Press </a:t>
            </a:r>
            <a:r>
              <a:rPr lang="en-US" sz="1200" kern="1200" dirty="0" err="1">
                <a:solidFill>
                  <a:schemeClr val="tx1"/>
                </a:solidFill>
                <a:effectLst/>
                <a:latin typeface="+mn-lt"/>
                <a:ea typeface="+mn-ea"/>
                <a:cs typeface="+mn-cs"/>
              </a:rPr>
              <a:t>Ganey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Press </a:t>
            </a:r>
            <a:r>
              <a:rPr lang="en-US" sz="1200" kern="1200" dirty="0" err="1">
                <a:solidFill>
                  <a:schemeClr val="tx1"/>
                </a:solidFill>
                <a:effectLst/>
                <a:latin typeface="+mn-lt"/>
                <a:ea typeface="+mn-ea"/>
                <a:cs typeface="+mn-cs"/>
              </a:rPr>
              <a:t>Ganey</a:t>
            </a:r>
            <a:r>
              <a:rPr lang="en-US" sz="1200" kern="1200" dirty="0">
                <a:solidFill>
                  <a:schemeClr val="tx1"/>
                </a:solidFill>
                <a:effectLst/>
                <a:latin typeface="+mn-lt"/>
                <a:ea typeface="+mn-ea"/>
                <a:cs typeface="+mn-cs"/>
              </a:rPr>
              <a:t> Partners</a:t>
            </a:r>
          </a:p>
          <a:p>
            <a:r>
              <a:rPr lang="en-US" sz="1200" kern="1200" dirty="0">
                <a:solidFill>
                  <a:schemeClr val="tx1"/>
                </a:solidFill>
                <a:effectLst/>
                <a:latin typeface="+mn-lt"/>
                <a:ea typeface="+mn-ea"/>
                <a:cs typeface="+mn-cs"/>
              </a:rPr>
              <a:t>in Improvement, 2009</a:t>
            </a:r>
          </a:p>
          <a:p>
            <a:r>
              <a:rPr lang="en-US" sz="1200" kern="1200" dirty="0">
                <a:solidFill>
                  <a:schemeClr val="tx1"/>
                </a:solidFill>
                <a:effectLst/>
                <a:latin typeface="+mn-lt"/>
                <a:ea typeface="+mn-ea"/>
                <a:cs typeface="+mn-cs"/>
              </a:rPr>
              <a:t>) surveys are a commercially available</a:t>
            </a:r>
          </a:p>
          <a:p>
            <a:r>
              <a:rPr lang="en-US" sz="1200" kern="1200" dirty="0">
                <a:solidFill>
                  <a:schemeClr val="tx1"/>
                </a:solidFill>
                <a:effectLst/>
                <a:latin typeface="+mn-lt"/>
                <a:ea typeface="+mn-ea"/>
                <a:cs typeface="+mn-cs"/>
              </a:rPr>
              <a:t>method of evaluating patient and family satisfaction and are</a:t>
            </a:r>
          </a:p>
          <a:p>
            <a:r>
              <a:rPr lang="en-US" sz="1200" kern="1200" dirty="0">
                <a:solidFill>
                  <a:schemeClr val="tx1"/>
                </a:solidFill>
                <a:effectLst/>
                <a:latin typeface="+mn-lt"/>
                <a:ea typeface="+mn-ea"/>
                <a:cs typeface="+mn-cs"/>
              </a:rPr>
              <a:t>routinely used by this hospital to obtain feedback from patients</a:t>
            </a:r>
          </a:p>
          <a:p>
            <a:r>
              <a:rPr lang="en-US" sz="1200" kern="1200" dirty="0">
                <a:solidFill>
                  <a:schemeClr val="tx1"/>
                </a:solidFill>
                <a:effectLst/>
                <a:latin typeface="+mn-lt"/>
                <a:ea typeface="+mn-ea"/>
                <a:cs typeface="+mn-cs"/>
              </a:rPr>
              <a:t>and families on their hospital experience.</a:t>
            </a:r>
          </a:p>
          <a:p>
            <a:r>
              <a:rPr lang="en-US" sz="1200" kern="1200" dirty="0">
                <a:solidFill>
                  <a:schemeClr val="tx1"/>
                </a:solidFill>
                <a:effectLst/>
                <a:latin typeface="+mn-lt"/>
                <a:ea typeface="+mn-ea"/>
                <a:cs typeface="+mn-cs"/>
              </a:rPr>
              <a:t>A convenience sample of parents and staff were recruited</a:t>
            </a:r>
          </a:p>
          <a:p>
            <a:r>
              <a:rPr lang="en-US" sz="1200" kern="1200" dirty="0">
                <a:solidFill>
                  <a:schemeClr val="tx1"/>
                </a:solidFill>
                <a:effectLst/>
                <a:latin typeface="+mn-lt"/>
                <a:ea typeface="+mn-ea"/>
                <a:cs typeface="+mn-cs"/>
              </a:rPr>
              <a:t>over a 4-week period for both the pre- and posttest phases.</a:t>
            </a:r>
          </a:p>
          <a:p>
            <a:r>
              <a:rPr lang="en-US" sz="1200" kern="1200" dirty="0">
                <a:solidFill>
                  <a:schemeClr val="tx1"/>
                </a:solidFill>
                <a:effectLst/>
                <a:latin typeface="+mn-lt"/>
                <a:ea typeface="+mn-ea"/>
                <a:cs typeface="+mn-cs"/>
              </a:rPr>
              <a:t>The pretest phase began after obtaining institutional review</a:t>
            </a:r>
          </a:p>
          <a:p>
            <a:r>
              <a:rPr lang="en-US" sz="1200" kern="1200" dirty="0">
                <a:solidFill>
                  <a:schemeClr val="tx1"/>
                </a:solidFill>
                <a:effectLst/>
                <a:latin typeface="+mn-lt"/>
                <a:ea typeface="+mn-ea"/>
                <a:cs typeface="+mn-cs"/>
              </a:rPr>
              <a:t>board approval. In the pretest phase, 39 parents of </a:t>
            </a:r>
            <a:r>
              <a:rPr lang="en-US" sz="1200" kern="1200" dirty="0" err="1">
                <a:solidFill>
                  <a:schemeClr val="tx1"/>
                </a:solidFill>
                <a:effectLst/>
                <a:latin typeface="+mn-lt"/>
                <a:ea typeface="+mn-ea"/>
                <a:cs typeface="+mn-cs"/>
              </a:rPr>
              <a:t>hospi</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talized</a:t>
            </a:r>
            <a:r>
              <a:rPr lang="en-US" sz="1200" kern="1200" dirty="0">
                <a:solidFill>
                  <a:schemeClr val="tx1"/>
                </a:solidFill>
                <a:effectLst/>
                <a:latin typeface="+mn-lt"/>
                <a:ea typeface="+mn-ea"/>
                <a:cs typeface="+mn-cs"/>
              </a:rPr>
              <a:t> infants and toddlers were recruited over a 4-week</a:t>
            </a:r>
          </a:p>
          <a:p>
            <a:r>
              <a:rPr lang="en-US" sz="1200" kern="1200" dirty="0">
                <a:solidFill>
                  <a:schemeClr val="tx1"/>
                </a:solidFill>
                <a:effectLst/>
                <a:latin typeface="+mn-lt"/>
                <a:ea typeface="+mn-ea"/>
                <a:cs typeface="+mn-cs"/>
              </a:rPr>
              <a:t>period. Parents who agreed to participate met with a</a:t>
            </a:r>
          </a:p>
          <a:p>
            <a:r>
              <a:rPr lang="en-US" sz="1200" kern="1200" dirty="0">
                <a:solidFill>
                  <a:schemeClr val="tx1"/>
                </a:solidFill>
                <a:effectLst/>
                <a:latin typeface="+mn-lt"/>
                <a:ea typeface="+mn-ea"/>
                <a:cs typeface="+mn-cs"/>
              </a:rPr>
              <a:t>coinvestigator who read the modified parent assessment</a:t>
            </a:r>
          </a:p>
          <a:p>
            <a:r>
              <a:rPr lang="en-US" sz="1200" kern="1200" dirty="0">
                <a:solidFill>
                  <a:schemeClr val="tx1"/>
                </a:solidFill>
                <a:effectLst/>
                <a:latin typeface="+mn-lt"/>
                <a:ea typeface="+mn-ea"/>
                <a:cs typeface="+mn-cs"/>
              </a:rPr>
              <a:t>tool to them and recorded their answers and comments</a:t>
            </a:r>
          </a:p>
          <a:p>
            <a:r>
              <a:rPr lang="en-US" sz="1200" kern="1200" dirty="0">
                <a:solidFill>
                  <a:schemeClr val="tx1"/>
                </a:solidFill>
                <a:effectLst/>
                <a:latin typeface="+mn-lt"/>
                <a:ea typeface="+mn-ea"/>
                <a:cs typeface="+mn-cs"/>
              </a:rPr>
              <a:t>verbatim. The team chose to read the tool to parents to assure</a:t>
            </a:r>
          </a:p>
          <a:p>
            <a:r>
              <a:rPr lang="en-US" sz="1200" kern="1200" dirty="0">
                <a:solidFill>
                  <a:schemeClr val="tx1"/>
                </a:solidFill>
                <a:effectLst/>
                <a:latin typeface="+mn-lt"/>
                <a:ea typeface="+mn-ea"/>
                <a:cs typeface="+mn-cs"/>
              </a:rPr>
              <a:t>that reading level was not a barrier to completion and to</a:t>
            </a:r>
          </a:p>
          <a:p>
            <a:r>
              <a:rPr lang="en-US" sz="1200" kern="1200" dirty="0">
                <a:solidFill>
                  <a:schemeClr val="tx1"/>
                </a:solidFill>
                <a:effectLst/>
                <a:latin typeface="+mn-lt"/>
                <a:ea typeface="+mn-ea"/>
                <a:cs typeface="+mn-cs"/>
              </a:rPr>
              <a:t>capture comments. Seventy-six staff members completed the</a:t>
            </a:r>
          </a:p>
          <a:p>
            <a:r>
              <a:rPr lang="en-US" sz="1200" kern="1200" dirty="0">
                <a:solidFill>
                  <a:schemeClr val="tx1"/>
                </a:solidFill>
                <a:effectLst/>
                <a:latin typeface="+mn-lt"/>
                <a:ea typeface="+mn-ea"/>
                <a:cs typeface="+mn-cs"/>
              </a:rPr>
              <a:t>staff-written assessment tool. The Family-Centered Care</a:t>
            </a:r>
          </a:p>
          <a:p>
            <a:r>
              <a:rPr lang="en-US" sz="1200" kern="1200" dirty="0">
                <a:solidFill>
                  <a:schemeClr val="tx1"/>
                </a:solidFill>
                <a:effectLst/>
                <a:latin typeface="+mn-lt"/>
                <a:ea typeface="+mn-ea"/>
                <a:cs typeface="+mn-cs"/>
              </a:rPr>
              <a:t>Committee used the findings to develop and implement a</a:t>
            </a:r>
          </a:p>
          <a:p>
            <a:r>
              <a:rPr lang="en-US" sz="1200" kern="1200" dirty="0">
                <a:solidFill>
                  <a:schemeClr val="tx1"/>
                </a:solidFill>
                <a:effectLst/>
                <a:latin typeface="+mn-lt"/>
                <a:ea typeface="+mn-ea"/>
                <a:cs typeface="+mn-cs"/>
              </a:rPr>
              <a:t>unit-wide educational </a:t>
            </a:r>
            <a:r>
              <a:rPr lang="en-US" sz="1200" kern="1200" dirty="0" err="1">
                <a:solidFill>
                  <a:schemeClr val="tx1"/>
                </a:solidFill>
                <a:effectLst/>
                <a:latin typeface="+mn-lt"/>
                <a:ea typeface="+mn-ea"/>
                <a:cs typeface="+mn-cs"/>
              </a:rPr>
              <a:t>progr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 after which the staff</a:t>
            </a:r>
          </a:p>
          <a:p>
            <a:r>
              <a:rPr lang="en-US" sz="1200" kern="1200" dirty="0">
                <a:solidFill>
                  <a:schemeClr val="tx1"/>
                </a:solidFill>
                <a:effectLst/>
                <a:latin typeface="+mn-lt"/>
                <a:ea typeface="+mn-ea"/>
                <a:cs typeface="+mn-cs"/>
              </a:rPr>
              <a:t>developed a family-centered care framework for the unit.</a:t>
            </a:r>
          </a:p>
          <a:p>
            <a:r>
              <a:rPr lang="en-US" sz="1200" kern="1200" dirty="0">
                <a:solidFill>
                  <a:schemeClr val="tx1"/>
                </a:solidFill>
                <a:effectLst/>
                <a:latin typeface="+mn-lt"/>
                <a:ea typeface="+mn-ea"/>
                <a:cs typeface="+mn-cs"/>
              </a:rPr>
              <a:t>Additional environmental changes were also implemented.</a:t>
            </a:r>
          </a:p>
          <a:p>
            <a:r>
              <a:rPr lang="en-US" sz="1200" kern="1200" dirty="0">
                <a:solidFill>
                  <a:schemeClr val="tx1"/>
                </a:solidFill>
                <a:effectLst/>
                <a:latin typeface="+mn-lt"/>
                <a:ea typeface="+mn-ea"/>
                <a:cs typeface="+mn-cs"/>
              </a:rPr>
              <a:t>The posttest phase began after the education and environ-</a:t>
            </a:r>
          </a:p>
          <a:p>
            <a:r>
              <a:rPr lang="en-US" sz="1200" kern="1200" dirty="0" err="1">
                <a:solidFill>
                  <a:schemeClr val="tx1"/>
                </a:solidFill>
                <a:effectLst/>
                <a:latin typeface="+mn-lt"/>
                <a:ea typeface="+mn-ea"/>
                <a:cs typeface="+mn-cs"/>
              </a:rPr>
              <a:t>ment</a:t>
            </a:r>
            <a:r>
              <a:rPr lang="en-US" sz="1200" kern="1200" dirty="0">
                <a:solidFill>
                  <a:schemeClr val="tx1"/>
                </a:solidFill>
                <a:effectLst/>
                <a:latin typeface="+mn-lt"/>
                <a:ea typeface="+mn-ea"/>
                <a:cs typeface="+mn-cs"/>
              </a:rPr>
              <a:t> changes were made. The modified assessment tools</a:t>
            </a:r>
          </a:p>
          <a:p>
            <a:r>
              <a:rPr lang="en-US" sz="1200" kern="1200" dirty="0">
                <a:solidFill>
                  <a:schemeClr val="tx1"/>
                </a:solidFill>
                <a:effectLst/>
                <a:latin typeface="+mn-lt"/>
                <a:ea typeface="+mn-ea"/>
                <a:cs typeface="+mn-cs"/>
              </a:rPr>
              <a:t>were used to reevaluate parent (</a:t>
            </a:r>
          </a:p>
          <a:p>
            <a:r>
              <a:rPr lang="en-US" sz="1200" kern="1200" dirty="0">
                <a:solidFill>
                  <a:schemeClr val="tx1"/>
                </a:solidFill>
                <a:effectLst/>
                <a:latin typeface="+mn-lt"/>
                <a:ea typeface="+mn-ea"/>
                <a:cs typeface="+mn-cs"/>
              </a:rPr>
              <a:t>n</a:t>
            </a:r>
          </a:p>
          <a:p>
            <a:r>
              <a:rPr lang="en-US" sz="1200" kern="1200" dirty="0">
                <a:solidFill>
                  <a:schemeClr val="tx1"/>
                </a:solidFill>
                <a:effectLst/>
                <a:latin typeface="+mn-lt"/>
                <a:ea typeface="+mn-ea"/>
                <a:cs typeface="+mn-cs"/>
              </a:rPr>
              <a:t>= 34) and staff (</a:t>
            </a:r>
          </a:p>
          <a:p>
            <a:r>
              <a:rPr lang="en-US" sz="1200" kern="1200" dirty="0">
                <a:solidFill>
                  <a:schemeClr val="tx1"/>
                </a:solidFill>
                <a:effectLst/>
                <a:latin typeface="+mn-lt"/>
                <a:ea typeface="+mn-ea"/>
                <a:cs typeface="+mn-cs"/>
              </a:rPr>
              <a:t>n</a:t>
            </a:r>
          </a:p>
          <a:p>
            <a:r>
              <a:rPr lang="en-US" sz="1200" kern="1200" dirty="0">
                <a:solidFill>
                  <a:schemeClr val="tx1"/>
                </a:solidFill>
                <a:effectLst/>
                <a:latin typeface="+mn-lt"/>
                <a:ea typeface="+mn-ea"/>
                <a:cs typeface="+mn-cs"/>
              </a:rPr>
              <a:t>= 51)</a:t>
            </a:r>
          </a:p>
          <a:p>
            <a:r>
              <a:rPr lang="en-US" sz="1200" kern="1200" dirty="0">
                <a:solidFill>
                  <a:schemeClr val="tx1"/>
                </a:solidFill>
                <a:effectLst/>
                <a:latin typeface="+mn-lt"/>
                <a:ea typeface="+mn-ea"/>
                <a:cs typeface="+mn-cs"/>
              </a:rPr>
              <a:t>perceptions of care. Once again, parents met with a</a:t>
            </a:r>
          </a:p>
          <a:p>
            <a:r>
              <a:rPr lang="en-US" sz="1200" kern="1200" dirty="0">
                <a:solidFill>
                  <a:schemeClr val="tx1"/>
                </a:solidFill>
                <a:effectLst/>
                <a:latin typeface="+mn-lt"/>
                <a:ea typeface="+mn-ea"/>
                <a:cs typeface="+mn-cs"/>
              </a:rPr>
              <a:t>coinvestigator, and the staff completed the written staff</a:t>
            </a:r>
          </a:p>
          <a:p>
            <a:r>
              <a:rPr lang="en-US" sz="1200" kern="1200" dirty="0">
                <a:solidFill>
                  <a:schemeClr val="tx1"/>
                </a:solidFill>
                <a:effectLst/>
                <a:latin typeface="+mn-lt"/>
                <a:ea typeface="+mn-ea"/>
                <a:cs typeface="+mn-cs"/>
              </a:rPr>
              <a:t>tool. Although 76 staff completed the pretest and 51</a:t>
            </a:r>
          </a:p>
          <a:p>
            <a:r>
              <a:rPr lang="en-US" sz="1200" kern="1200" dirty="0">
                <a:solidFill>
                  <a:schemeClr val="tx1"/>
                </a:solidFill>
                <a:effectLst/>
                <a:latin typeface="+mn-lt"/>
                <a:ea typeface="+mn-ea"/>
                <a:cs typeface="+mn-cs"/>
              </a:rPr>
              <a:t>completed the posttest, the total number of staff participating</a:t>
            </a:r>
          </a:p>
          <a:p>
            <a:r>
              <a:rPr lang="en-US" sz="1200" kern="1200" dirty="0">
                <a:solidFill>
                  <a:schemeClr val="tx1"/>
                </a:solidFill>
                <a:effectLst/>
                <a:latin typeface="+mn-lt"/>
                <a:ea typeface="+mn-ea"/>
                <a:cs typeface="+mn-cs"/>
              </a:rPr>
              <a:t>is unknown because no identifying data were collected. In</a:t>
            </a:r>
          </a:p>
          <a:p>
            <a:r>
              <a:rPr lang="en-US" sz="1200" kern="1200" dirty="0">
                <a:solidFill>
                  <a:schemeClr val="tx1"/>
                </a:solidFill>
                <a:effectLst/>
                <a:latin typeface="+mn-lt"/>
                <a:ea typeface="+mn-ea"/>
                <a:cs typeface="+mn-cs"/>
              </a:rPr>
              <a:t>addition, Press </a:t>
            </a:r>
            <a:r>
              <a:rPr lang="en-US" sz="1200" kern="1200" dirty="0" err="1">
                <a:solidFill>
                  <a:schemeClr val="tx1"/>
                </a:solidFill>
                <a:effectLst/>
                <a:latin typeface="+mn-lt"/>
                <a:ea typeface="+mn-ea"/>
                <a:cs typeface="+mn-cs"/>
              </a:rPr>
              <a:t>Ganey</a:t>
            </a:r>
            <a:r>
              <a:rPr lang="en-US" sz="1200" kern="1200" dirty="0">
                <a:solidFill>
                  <a:schemeClr val="tx1"/>
                </a:solidFill>
                <a:effectLst/>
                <a:latin typeface="+mn-lt"/>
                <a:ea typeface="+mn-ea"/>
                <a:cs typeface="+mn-cs"/>
              </a:rPr>
              <a:t> scores were compared both before</a:t>
            </a:r>
          </a:p>
          <a:p>
            <a:r>
              <a:rPr lang="en-US" sz="1200" kern="1200" dirty="0">
                <a:solidFill>
                  <a:schemeClr val="tx1"/>
                </a:solidFill>
                <a:effectLst/>
                <a:latin typeface="+mn-lt"/>
                <a:ea typeface="+mn-ea"/>
                <a:cs typeface="+mn-cs"/>
              </a:rPr>
              <a:t>and after the educational and environmental interventions.</a:t>
            </a:r>
          </a:p>
          <a:p>
            <a:r>
              <a:rPr lang="en-US" sz="1200" kern="1200" dirty="0">
                <a:solidFill>
                  <a:schemeClr val="tx1"/>
                </a:solidFill>
                <a:effectLst/>
                <a:latin typeface="+mn-lt"/>
                <a:ea typeface="+mn-ea"/>
                <a:cs typeface="+mn-cs"/>
              </a:rPr>
              <a:t>Pre- and posttest findings were analyzed using chi-square.</a:t>
            </a:r>
          </a:p>
          <a:p>
            <a:r>
              <a:rPr lang="en-US" sz="1200" kern="1200" dirty="0">
                <a:solidFill>
                  <a:schemeClr val="tx1"/>
                </a:solidFill>
                <a:effectLst/>
                <a:latin typeface="+mn-lt"/>
                <a:ea typeface="+mn-ea"/>
                <a:cs typeface="+mn-cs"/>
              </a:rPr>
              <a:t>Content analysis was used to analyze qualitative findings.</a:t>
            </a:r>
          </a:p>
          <a:p>
            <a:r>
              <a:rPr lang="en-US" sz="120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Pretest: Parent and Staff</a:t>
            </a:r>
          </a:p>
          <a:p>
            <a:r>
              <a:rPr lang="en-US" sz="1200" kern="1200" dirty="0">
                <a:solidFill>
                  <a:schemeClr val="tx1"/>
                </a:solidFill>
                <a:effectLst/>
                <a:latin typeface="+mn-lt"/>
                <a:ea typeface="+mn-ea"/>
                <a:cs typeface="+mn-cs"/>
              </a:rPr>
              <a:t>Pretest findings revealed issues of concern for both</a:t>
            </a:r>
          </a:p>
          <a:p>
            <a:r>
              <a:rPr lang="en-US" sz="1200" kern="1200" dirty="0">
                <a:solidFill>
                  <a:schemeClr val="tx1"/>
                </a:solidFill>
                <a:effectLst/>
                <a:latin typeface="+mn-lt"/>
                <a:ea typeface="+mn-ea"/>
                <a:cs typeface="+mn-cs"/>
              </a:rPr>
              <a:t>parents and staff (</a:t>
            </a:r>
          </a:p>
          <a:p>
            <a:r>
              <a:rPr lang="en-US" sz="1200" kern="1200" dirty="0">
                <a:solidFill>
                  <a:schemeClr val="tx1"/>
                </a:solidFill>
                <a:effectLst/>
                <a:latin typeface="+mn-lt"/>
                <a:ea typeface="+mn-ea"/>
                <a:cs typeface="+mn-cs"/>
              </a:rPr>
              <a:t>Table 1</a:t>
            </a:r>
          </a:p>
          <a:p>
            <a:r>
              <a:rPr lang="en-US" sz="1200" kern="1200" dirty="0">
                <a:solidFill>
                  <a:schemeClr val="tx1"/>
                </a:solidFill>
                <a:effectLst/>
                <a:latin typeface="+mn-lt"/>
                <a:ea typeface="+mn-ea"/>
                <a:cs typeface="+mn-cs"/>
              </a:rPr>
              <a:t>). Issues of concern to parents</a:t>
            </a:r>
          </a:p>
          <a:p>
            <a:r>
              <a:rPr lang="en-US" sz="1200" kern="1200" dirty="0">
                <a:solidFill>
                  <a:schemeClr val="tx1"/>
                </a:solidFill>
                <a:effectLst/>
                <a:latin typeface="+mn-lt"/>
                <a:ea typeface="+mn-ea"/>
                <a:cs typeface="+mn-cs"/>
              </a:rPr>
              <a:t>included need for a more child-friendly decor, need for</a:t>
            </a:r>
          </a:p>
          <a:p>
            <a:r>
              <a:rPr lang="en-US" sz="1200" kern="1200" dirty="0">
                <a:solidFill>
                  <a:schemeClr val="tx1"/>
                </a:solidFill>
                <a:effectLst/>
                <a:latin typeface="+mn-lt"/>
                <a:ea typeface="+mn-ea"/>
                <a:cs typeface="+mn-cs"/>
              </a:rPr>
              <a:t>privacy for breast-feeding mothers, lack of continuity of care,</a:t>
            </a:r>
          </a:p>
          <a:p>
            <a:r>
              <a:rPr lang="en-US" sz="1200" kern="1200" dirty="0">
                <a:solidFill>
                  <a:schemeClr val="tx1"/>
                </a:solidFill>
                <a:effectLst/>
                <a:latin typeface="+mn-lt"/>
                <a:ea typeface="+mn-ea"/>
                <a:cs typeface="+mn-cs"/>
              </a:rPr>
              <a:t>lack of input into assessment of pain, need for a place for</a:t>
            </a:r>
          </a:p>
          <a:p>
            <a:r>
              <a:rPr lang="en-US" sz="1200" kern="1200" dirty="0">
                <a:solidFill>
                  <a:schemeClr val="tx1"/>
                </a:solidFill>
                <a:effectLst/>
                <a:latin typeface="+mn-lt"/>
                <a:ea typeface="+mn-ea"/>
                <a:cs typeface="+mn-cs"/>
              </a:rPr>
              <a:t>families to lock personal belongings, need for parent showers</a:t>
            </a:r>
          </a:p>
          <a:p>
            <a:r>
              <a:rPr lang="en-US" sz="1200" kern="1200" dirty="0">
                <a:solidFill>
                  <a:schemeClr val="tx1"/>
                </a:solidFill>
                <a:effectLst/>
                <a:latin typeface="+mn-lt"/>
                <a:ea typeface="+mn-ea"/>
                <a:cs typeface="+mn-cs"/>
              </a:rPr>
              <a:t>in patient rooms, and need f</a:t>
            </a:r>
          </a:p>
          <a:p>
            <a:r>
              <a:rPr lang="en-US" sz="1200" kern="1200" dirty="0">
                <a:solidFill>
                  <a:schemeClr val="tx1"/>
                </a:solidFill>
                <a:effectLst/>
                <a:latin typeface="+mn-lt"/>
                <a:ea typeface="+mn-ea"/>
                <a:cs typeface="+mn-cs"/>
              </a:rPr>
              <a:t>or improvement in staff</a:t>
            </a:r>
          </a:p>
          <a:p>
            <a:r>
              <a:rPr lang="en-US" sz="1200" kern="1200" dirty="0">
                <a:solidFill>
                  <a:schemeClr val="tx1"/>
                </a:solidFill>
                <a:effectLst/>
                <a:latin typeface="+mn-lt"/>
                <a:ea typeface="+mn-ea"/>
                <a:cs typeface="+mn-cs"/>
              </a:rPr>
              <a:t>interaction with/inclusion of fathers. Issues of concern to</a:t>
            </a:r>
          </a:p>
          <a:p>
            <a:r>
              <a:rPr lang="en-US" sz="1200" kern="1200" dirty="0">
                <a:solidFill>
                  <a:schemeClr val="tx1"/>
                </a:solidFill>
                <a:effectLst/>
                <a:latin typeface="+mn-lt"/>
                <a:ea typeface="+mn-ea"/>
                <a:cs typeface="+mn-cs"/>
              </a:rPr>
              <a:t>staff included unit appearance, unit congestion, and environ-</a:t>
            </a:r>
          </a:p>
          <a:p>
            <a:r>
              <a:rPr lang="en-US" sz="1200" kern="1200" dirty="0">
                <a:solidFill>
                  <a:schemeClr val="tx1"/>
                </a:solidFill>
                <a:effectLst/>
                <a:latin typeface="+mn-lt"/>
                <a:ea typeface="+mn-ea"/>
                <a:cs typeface="+mn-cs"/>
              </a:rPr>
              <a:t>mental stimulation. Both parents and staff identified the need</a:t>
            </a:r>
          </a:p>
          <a:p>
            <a:r>
              <a:rPr lang="en-US" sz="1200" kern="1200" dirty="0">
                <a:solidFill>
                  <a:schemeClr val="tx1"/>
                </a:solidFill>
                <a:effectLst/>
                <a:latin typeface="+mn-lt"/>
                <a:ea typeface="+mn-ea"/>
                <a:cs typeface="+mn-cs"/>
              </a:rPr>
              <a:t>for improved planning and preparation for discharge and the</a:t>
            </a:r>
          </a:p>
          <a:p>
            <a:r>
              <a:rPr lang="en-US" sz="1200" kern="1200" dirty="0">
                <a:solidFill>
                  <a:schemeClr val="tx1"/>
                </a:solidFill>
                <a:effectLst/>
                <a:latin typeface="+mn-lt"/>
                <a:ea typeface="+mn-ea"/>
                <a:cs typeface="+mn-cs"/>
              </a:rPr>
              <a:t>need for a private place for families to speak with the medical</a:t>
            </a:r>
          </a:p>
          <a:p>
            <a:r>
              <a:rPr lang="en-US" sz="1200" kern="1200" dirty="0">
                <a:solidFill>
                  <a:schemeClr val="tx1"/>
                </a:solidFill>
                <a:effectLst/>
                <a:latin typeface="+mn-lt"/>
                <a:ea typeface="+mn-ea"/>
                <a:cs typeface="+mn-cs"/>
              </a:rPr>
              <a:t>team. Chi-square was used statistically to compare responses</a:t>
            </a:r>
          </a:p>
          <a:p>
            <a:r>
              <a:rPr lang="en-US" sz="1200" kern="1200" dirty="0">
                <a:solidFill>
                  <a:schemeClr val="tx1"/>
                </a:solidFill>
                <a:effectLst/>
                <a:latin typeface="+mn-lt"/>
                <a:ea typeface="+mn-ea"/>
                <a:cs typeface="+mn-cs"/>
              </a:rPr>
              <a:t>between parents and staff. There were significant differences</a:t>
            </a:r>
          </a:p>
          <a:p>
            <a:r>
              <a:rPr lang="en-US" sz="1200" kern="1200" dirty="0">
                <a:solidFill>
                  <a:schemeClr val="tx1"/>
                </a:solidFill>
                <a:effectLst/>
                <a:latin typeface="+mn-lt"/>
                <a:ea typeface="+mn-ea"/>
                <a:cs typeface="+mn-cs"/>
              </a:rPr>
              <a:t>in parent and staff responses about both the environment</a:t>
            </a:r>
          </a:p>
          <a:p>
            <a:r>
              <a:rPr lang="en-US" sz="1200" kern="1200" dirty="0">
                <a:solidFill>
                  <a:schemeClr val="tx1"/>
                </a:solidFill>
                <a:effectLst/>
                <a:latin typeface="+mn-lt"/>
                <a:ea typeface="+mn-ea"/>
                <a:cs typeface="+mn-cs"/>
              </a:rPr>
              <a:t>and nursing care,</a:t>
            </a:r>
          </a:p>
          <a:p>
            <a:r>
              <a:rPr lang="en-US" sz="1200" kern="1200" dirty="0">
                <a:solidFill>
                  <a:schemeClr val="tx1"/>
                </a:solidFill>
                <a:effectLst/>
                <a:latin typeface="+mn-lt"/>
                <a:ea typeface="+mn-ea"/>
                <a:cs typeface="+mn-cs"/>
              </a:rPr>
              <a:t>χ</a:t>
            </a:r>
          </a:p>
          <a:p>
            <a:r>
              <a:rPr lang="en-US" sz="1200" kern="1200" dirty="0">
                <a:solidFill>
                  <a:schemeClr val="tx1"/>
                </a:solidFill>
                <a:effectLst/>
                <a:latin typeface="+mn-lt"/>
                <a:ea typeface="+mn-ea"/>
                <a:cs typeface="+mn-cs"/>
              </a:rPr>
              <a:t>2</a:t>
            </a:r>
          </a:p>
          <a:p>
            <a:r>
              <a:rPr lang="en-US" sz="1200" kern="1200" dirty="0">
                <a:solidFill>
                  <a:schemeClr val="tx1"/>
                </a:solidFill>
                <a:effectLst/>
                <a:latin typeface="+mn-lt"/>
                <a:ea typeface="+mn-ea"/>
                <a:cs typeface="+mn-cs"/>
              </a:rPr>
              <a:t>(4,</a:t>
            </a:r>
          </a:p>
          <a:p>
            <a:r>
              <a:rPr lang="en-US" sz="1200" kern="1200" dirty="0">
                <a:solidFill>
                  <a:schemeClr val="tx1"/>
                </a:solidFill>
                <a:effectLst/>
                <a:latin typeface="+mn-lt"/>
                <a:ea typeface="+mn-ea"/>
                <a:cs typeface="+mn-cs"/>
              </a:rPr>
              <a:t>N</a:t>
            </a:r>
          </a:p>
          <a:p>
            <a:r>
              <a:rPr lang="en-US" sz="1200" kern="1200" dirty="0">
                <a:solidFill>
                  <a:schemeClr val="tx1"/>
                </a:solidFill>
                <a:effectLst/>
                <a:latin typeface="+mn-lt"/>
                <a:ea typeface="+mn-ea"/>
                <a:cs typeface="+mn-cs"/>
              </a:rPr>
              <a:t>= 113) = 418.9,</a:t>
            </a:r>
          </a:p>
          <a:p>
            <a:r>
              <a:rPr lang="en-US" sz="1200" kern="1200" dirty="0">
                <a:solidFill>
                  <a:schemeClr val="tx1"/>
                </a:solidFill>
                <a:effectLst/>
                <a:latin typeface="+mn-lt"/>
                <a:ea typeface="+mn-ea"/>
                <a:cs typeface="+mn-cs"/>
              </a:rPr>
              <a:t>p</a:t>
            </a:r>
          </a:p>
          <a:p>
            <a:r>
              <a:rPr lang="en-US" sz="1200" kern="1200" dirty="0">
                <a:solidFill>
                  <a:schemeClr val="tx1"/>
                </a:solidFill>
                <a:effectLst/>
                <a:latin typeface="+mn-lt"/>
                <a:ea typeface="+mn-ea"/>
                <a:cs typeface="+mn-cs"/>
              </a:rPr>
              <a:t>= .000005, with</a:t>
            </a:r>
          </a:p>
          <a:p>
            <a:r>
              <a:rPr lang="en-US" sz="1200" kern="1200" dirty="0">
                <a:solidFill>
                  <a:schemeClr val="tx1"/>
                </a:solidFill>
                <a:effectLst/>
                <a:latin typeface="+mn-lt"/>
                <a:ea typeface="+mn-ea"/>
                <a:cs typeface="+mn-cs"/>
              </a:rPr>
              <a:t>parents being overall more positive than the staff.</a:t>
            </a:r>
          </a:p>
          <a:p>
            <a:endParaRPr lang="en-US" dirty="0"/>
          </a:p>
        </p:txBody>
      </p:sp>
      <p:sp>
        <p:nvSpPr>
          <p:cNvPr id="4" name="Slide Number Placeholder 3"/>
          <p:cNvSpPr>
            <a:spLocks noGrp="1"/>
          </p:cNvSpPr>
          <p:nvPr>
            <p:ph type="sldNum" sz="quarter" idx="10"/>
          </p:nvPr>
        </p:nvSpPr>
        <p:spPr/>
        <p:txBody>
          <a:bodyPr/>
          <a:lstStyle/>
          <a:p>
            <a:fld id="{F71F5B8F-D705-4F99-88E8-63BE360BCF86}" type="slidenum">
              <a:rPr lang="en-US" smtClean="0"/>
              <a:pPr/>
              <a:t>24</a:t>
            </a:fld>
            <a:endParaRPr lang="en-US"/>
          </a:p>
        </p:txBody>
      </p:sp>
    </p:spTree>
    <p:extLst>
      <p:ext uri="{BB962C8B-B14F-4D97-AF65-F5344CB8AC3E}">
        <p14:creationId xmlns:p14="http://schemas.microsoft.com/office/powerpoint/2010/main" val="363852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patient-centered care model is here to stay. More than a trend, industry experts and policy advocates everywhere have touted it as the strategy that will fix the healthcare system once and for all.</a:t>
            </a:r>
          </a:p>
          <a:p>
            <a:endParaRPr lang="en-US" dirty="0"/>
          </a:p>
          <a:p>
            <a:r>
              <a:rPr lang="en-US" dirty="0"/>
              <a:t>There is no arguing that today, the model benefits patients who become more empowered and receive better care. The big question is: what about hospital executives? What positive impact could value-based healthcare possibly have compared to the traditional volume-based business model? These are very important questions to answer because without the support of hospital administrators, patient-centered care will remain nothing but a grand idea.</a:t>
            </a:r>
          </a:p>
          <a:p>
            <a:endParaRPr lang="en-US" dirty="0"/>
          </a:p>
          <a:p>
            <a:r>
              <a:rPr lang="en-US" dirty="0"/>
              <a:t>Here are at least 5 reasons why you should implement patient-centered care in your hospital, all of them backed by healthcare researchers and business analysts:</a:t>
            </a:r>
          </a:p>
          <a:p>
            <a:endParaRPr lang="en-US" dirty="0"/>
          </a:p>
          <a:p>
            <a:r>
              <a:rPr lang="en-US" dirty="0"/>
              <a:t>Attain better financial performance</a:t>
            </a:r>
          </a:p>
          <a:p>
            <a:endParaRPr lang="en-US" dirty="0"/>
          </a:p>
          <a:p>
            <a:r>
              <a:rPr lang="en-US" dirty="0"/>
              <a:t>A hospital system that is guided by the needs of patients and families becomes significantly more efficient. Patient-centered care actively engages all stakeholders and leads to decreased overall expenses. It reduces waste of a hospital's material and staff resources through making fewer process delays, maximizing patient educational efforts and decreasing diagnostic tests and referrals. In fact, research cited in the Gallup Management Online Journal has shown that patient and family engagement obtained through a more patient-centered care system consistently improves hospital performance and business outcomes, including long-term earnings.</a:t>
            </a:r>
          </a:p>
          <a:p>
            <a:endParaRPr lang="en-US" dirty="0"/>
          </a:p>
          <a:p>
            <a:r>
              <a:rPr lang="en-US" dirty="0"/>
              <a:t>Improve market share</a:t>
            </a:r>
          </a:p>
          <a:p>
            <a:endParaRPr lang="en-US" dirty="0"/>
          </a:p>
          <a:p>
            <a:r>
              <a:rPr lang="en-US" dirty="0"/>
              <a:t>US patients are becoming well informed about patient-centered care and seek hospitals that employ such a system. They expect higher quality service and more value-per-cost. Patient-centered hospitals therefore gain competitive advantage over those which stick to using traditional methods. Service providers such as the Cleveland Clinic in Ohio significantly increased their market share by integrating patient-centered systems into their business model. This result is consistent with survey findings revealing that 40% of patient-respondents were eager to switch to a hospital that is more patient-centered.</a:t>
            </a:r>
          </a:p>
          <a:p>
            <a:endParaRPr lang="en-US" dirty="0"/>
          </a:p>
          <a:p>
            <a:r>
              <a:rPr lang="en-US" dirty="0"/>
              <a:t>Increase employee satisfaction</a:t>
            </a:r>
          </a:p>
          <a:p>
            <a:endParaRPr lang="en-US" dirty="0"/>
          </a:p>
          <a:p>
            <a:r>
              <a:rPr lang="en-US" dirty="0"/>
              <a:t>Hospitals implementing a more patient-centered approach successfully improve employee satisfaction and retention. A more efficient system decreases employee burnout, improves staff relationships, and enhances patient-caretaker interactions. Improved retention contributes to high-quality staff, less training costs and decreased expenses due to inefficient practices. The Bronson Methodist Hospital in Michigan found that their patient-centered approach led to decreased nurse turnover, saving them about $3 million over 5 years.</a:t>
            </a:r>
          </a:p>
          <a:p>
            <a:endParaRPr lang="en-US" dirty="0"/>
          </a:p>
          <a:p>
            <a:r>
              <a:rPr lang="en-US" dirty="0"/>
              <a:t>Pull up your hospital's ranking</a:t>
            </a:r>
          </a:p>
          <a:p>
            <a:endParaRPr lang="en-US" dirty="0"/>
          </a:p>
          <a:p>
            <a:r>
              <a:rPr lang="en-US" dirty="0"/>
              <a:t>The Consumer Assessment of Healthcare Providers and Systems (CAHPS) survey, known to provide a reliable ranking of the best hospitals in the country, incorporates a lot of patient-centered measures in its survey form. It has metrics on patient-provider communication, quality of relationship, effective pain medication system, sufficient discharge information and improved patient health outcomes. Anne Arundel Medical Center in Maryland found a significant increase on their CAHPS survey scores after implementing communication strategies based on the patient-centered model of care.</a:t>
            </a:r>
          </a:p>
          <a:p>
            <a:endParaRPr lang="en-US" dirty="0"/>
          </a:p>
          <a:p>
            <a:r>
              <a:rPr lang="en-US" dirty="0"/>
              <a:t>Improve patient health outcomes</a:t>
            </a:r>
          </a:p>
          <a:p>
            <a:endParaRPr lang="en-US" dirty="0"/>
          </a:p>
          <a:p>
            <a:r>
              <a:rPr lang="en-US" dirty="0"/>
              <a:t>The best reason for implementing a patient-centered model in your hospital is that it is the right thing to do. Experience, expertise and scientific knowledge all support this model because it has consistently demonstrated improved patient health outcomes. Patients receiving this kind of care are happier, more satisfied, heal more quickly, are in less pain and stay healthier. It improves quality of life. If such genuine achievements can be balanced with a profitable business model, as the reasons above have shown are possible, then there is no time to waste.</a:t>
            </a:r>
          </a:p>
        </p:txBody>
      </p:sp>
      <p:sp>
        <p:nvSpPr>
          <p:cNvPr id="4" name="Slide Number Placeholder 3"/>
          <p:cNvSpPr>
            <a:spLocks noGrp="1"/>
          </p:cNvSpPr>
          <p:nvPr>
            <p:ph type="sldNum" sz="quarter" idx="10"/>
          </p:nvPr>
        </p:nvSpPr>
        <p:spPr/>
        <p:txBody>
          <a:bodyPr/>
          <a:lstStyle/>
          <a:p>
            <a:fld id="{F71F5B8F-D705-4F99-88E8-63BE360BCF86}" type="slidenum">
              <a:rPr lang="en-US" smtClean="0"/>
              <a:pPr/>
              <a:t>25</a:t>
            </a:fld>
            <a:endParaRPr lang="en-US"/>
          </a:p>
        </p:txBody>
      </p:sp>
    </p:spTree>
    <p:extLst>
      <p:ext uri="{BB962C8B-B14F-4D97-AF65-F5344CB8AC3E}">
        <p14:creationId xmlns:p14="http://schemas.microsoft.com/office/powerpoint/2010/main" val="12510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2F384AA-AFAE-6235-74E7-03BFE5DBAF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84780652-56DF-4D39-B021-84F47AB95156}" type="slidenum">
              <a:rPr lang="sv-SE" altLang="sv-SE" sz="1200" smtClean="0"/>
              <a:pPr/>
              <a:t>26</a:t>
            </a:fld>
            <a:endParaRPr lang="sv-SE" altLang="sv-SE" sz="1200"/>
          </a:p>
        </p:txBody>
      </p:sp>
      <p:sp>
        <p:nvSpPr>
          <p:cNvPr id="38915" name="Rectangle 2">
            <a:extLst>
              <a:ext uri="{FF2B5EF4-FFF2-40B4-BE49-F238E27FC236}">
                <a16:creationId xmlns:a16="http://schemas.microsoft.com/office/drawing/2014/main" id="{CDD98466-BC39-5A4B-D088-FEAF0686127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64536D8-839B-D1C9-FE92-3D238F1C7D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0ABF7-7B86-49FC-BEB3-8B3ECB07409A}" type="slidenum">
              <a:rPr lang="en-US" altLang="en-US"/>
              <a:pPr/>
              <a:t>27</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l-GR" altLang="en-US" dirty="0"/>
              <a:t>ΟΙ </a:t>
            </a:r>
            <a:r>
              <a:rPr lang="el-GR" altLang="en-US" dirty="0" err="1"/>
              <a:t>ανάγκεσ</a:t>
            </a:r>
            <a:r>
              <a:rPr lang="el-GR" altLang="en-US" dirty="0"/>
              <a:t> των νεογνών είναι αδιαμφισβήτητα και βάσει των διεθνών οδηγιών επιβάλλεται η εφαρμογή της </a:t>
            </a:r>
            <a:r>
              <a:rPr lang="el-GR" altLang="en-US" dirty="0" err="1"/>
              <a:t>αναπτυξιακήσ</a:t>
            </a:r>
            <a:r>
              <a:rPr lang="el-GR" altLang="en-US" dirty="0"/>
              <a:t> φροντίδας. Ας δούμε όμως τι εννοούμε λέγοντας αναπτυξιακή φροντίδα. Σε αυτή τη διαφάνεια βλέπετε το μοντέλο του Σύμπαντος της αναπτυξιακής φροντίδας. Το  κάθε νεογνό ξεχωριστό κάθε φορά και με ξεχωριστές ανάγκες, καταλαμβάνει την κεντρική θέση και το κέντρο βαρύτητας του μοντέλου αυτού. Τα σημαντικά συστήματα του νεογνού φαίνονται με το μωβ χρώμα και  γύρω του περικλείονται από τους γκρι «πρακτικούς» πλανήτες που αφορούν τις ειδικές παρεμβάσεις φροντίδας οι οποίες αναδύονται στην επιφάνεια του αναπτυσσόμενου νεογνού. Η </a:t>
            </a:r>
            <a:r>
              <a:rPr lang="el-GR" altLang="en-US" dirty="0" err="1"/>
              <a:t>οικογενειοκεντρική</a:t>
            </a:r>
            <a:r>
              <a:rPr lang="el-GR" altLang="en-US" dirty="0"/>
              <a:t> φροντίδα που φαίνεται με το χρυσό προστίθεται στο μοντέλο αυτό καθώς η οικογένεια που περιβάλλεται από το προσωπικό  και το φυσικό και το οργανωτικό περιβάλλον επηρεάζει άμεσα την φροντίδα του νεογνού και την ανάπτυξη του. Έτσι λοιπόν όπως το ηλιακό σύστημα υπακούει σε συγκεκριμένους νόμους για την κίνηση των διαφόρων τμημάτων του, το συγκεκριμένο μοντέλο πιστεύει ως αξίωμα πως το νεογνό θα έχει μία φυσιολογική, προβλέψιμη ανάπτυξη ως αποτέλεσμα της επίδρασης της δημιουργίας κατάλληλων συνθηκών για τη νοσηλεία του.</a:t>
            </a:r>
            <a:endParaRPr lang="en-US" altLang="en-US" dirty="0"/>
          </a:p>
        </p:txBody>
      </p:sp>
    </p:spTree>
    <p:extLst>
      <p:ext uri="{BB962C8B-B14F-4D97-AF65-F5344CB8AC3E}">
        <p14:creationId xmlns:p14="http://schemas.microsoft.com/office/powerpoint/2010/main" val="424674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5DFD0-2195-4755-AD35-290D5F9310C2}" type="slidenum">
              <a:rPr lang="en-US" altLang="en-US"/>
              <a:pPr/>
              <a:t>28</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xfrm>
            <a:off x="685800" y="4343400"/>
            <a:ext cx="5486400" cy="4800600"/>
          </a:xfrm>
        </p:spPr>
        <p:txBody>
          <a:bodyPr/>
          <a:lstStyle/>
          <a:p>
            <a:r>
              <a:rPr lang="el-GR" altLang="en-US">
                <a:solidFill>
                  <a:schemeClr val="bg1"/>
                </a:solidFill>
              </a:rPr>
              <a:t>Έτσι λοιπόν η αναπτυξιακη φροντίδα συστήνει την μείωση των έντονων ερεθισμάτων που δέχονται τα νεογνά κατά τη </a:t>
            </a:r>
            <a:r>
              <a:rPr lang="en-US" altLang="en-US">
                <a:solidFill>
                  <a:schemeClr val="bg1"/>
                </a:solidFill>
              </a:rPr>
              <a:t>\\c </a:t>
            </a:r>
            <a:r>
              <a:rPr lang="el-GR" altLang="en-US">
                <a:solidFill>
                  <a:schemeClr val="bg1"/>
                </a:solidFill>
              </a:rPr>
              <a:t>διάρκεια νοσηλείας τους, όπως το έντονο φωσ, ο θόρυβοσ.Την οργάνωση της φροντίδας ώστε το νεογνό να μην υπόκεινται σε συνεχείσ επώδυνεσ παρεμβάσεισ αλλα αυτέσ να γίνονται μόνο κατόπιν αυστηρών κριτηρίων και προγραμματισμού. Σημαντικό είναι το κομμάτι της παρουσία των γονέων και της συμμετοχήσ τους καθόλη τη διάρκεια της νοσηλείασ του νεογνού. Υποδεικνύονται μέθοδοι επαφήσ δέρμα με δέρμα των γονέων με το νεογνό όπου οι έρευνεσ δείχνουν ότι υπάρχουν θετικά οφέλη τόσο για το νεογνό όσο και για τους γονείσ και το μεταξύ τους δέσιμο. Αναφγέρονται επίσης μέθοδοι όπως η σωστή κινητοποίηση για την ομαλή μυοσκελετική ανάπτυξη του νεογνού και τρόποι σίτισης για την επίτευξη του θηλασμού των πρόωρων νεογνών και την ομαλή μετάβαση τους από την παρεντερική στην από του στόματοσ λήψη τροφής. Ενώ δίνεται ιδιαίτερη σημασία στην διαχείρηση του πόνου αφού το νεογνό αδιαμφισβήτητα βιώνει πόνο για αυτό το λόγο έχουν διαμορφωθεί εργαλεία εκτίμησης του πόνου ειδικά για νεογνά εώ η αναπτυξιακή φορντίδα παραπέμπει σε μεθόδουσ όπως επώδυνεσ παρεμβάσεισ στην αγκαλιά της μητέρασ ή λήψη γλυκόζησ με πιπίλα για την μειώση του επώδυνου ερεθίσματος. Όλες αυτές οι μέθοδοι έχουν ωσ κύριο στόχο την ομαλή νευροαναπτυξη του νεογνού καθώς η ομαλή νευροανάπτυξη συνεπάγεται σωστή κινητική , νοητική και κοινωνική ανάπτυξη του ατόμου.</a:t>
            </a:r>
          </a:p>
          <a:p>
            <a:endParaRPr lang="en-US" altLang="en-US"/>
          </a:p>
        </p:txBody>
      </p:sp>
    </p:spTree>
    <p:extLst>
      <p:ext uri="{BB962C8B-B14F-4D97-AF65-F5344CB8AC3E}">
        <p14:creationId xmlns:p14="http://schemas.microsoft.com/office/powerpoint/2010/main" val="1274438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play to welcome children to the hospital.</a:t>
            </a:r>
          </a:p>
          <a:p>
            <a:endParaRPr lang="en-US" dirty="0"/>
          </a:p>
          <a:p>
            <a:r>
              <a:rPr lang="en-US" dirty="0"/>
              <a:t>    Preparing them to cope with surgery or explaining any medical procedures.</a:t>
            </a:r>
          </a:p>
          <a:p>
            <a:endParaRPr lang="en-US" dirty="0"/>
          </a:p>
          <a:p>
            <a:r>
              <a:rPr lang="en-US" dirty="0"/>
              <a:t>    Enabling them to manage fears about surgery or about separation from parents/</a:t>
            </a:r>
            <a:r>
              <a:rPr lang="en-US" dirty="0" err="1"/>
              <a:t>carers</a:t>
            </a:r>
            <a:r>
              <a:rPr lang="en-US" dirty="0"/>
              <a:t>.</a:t>
            </a:r>
          </a:p>
          <a:p>
            <a:endParaRPr lang="en-US" dirty="0"/>
          </a:p>
          <a:p>
            <a:r>
              <a:rPr lang="en-US" dirty="0"/>
              <a:t>    Using specific play techniques to </a:t>
            </a:r>
            <a:r>
              <a:rPr lang="en-US" dirty="0" err="1"/>
              <a:t>minimise</a:t>
            </a:r>
            <a:r>
              <a:rPr lang="en-US" dirty="0"/>
              <a:t> stressful events by acting them out in advance.</a:t>
            </a:r>
          </a:p>
          <a:p>
            <a:endParaRPr lang="en-US" dirty="0"/>
          </a:p>
          <a:p>
            <a:r>
              <a:rPr lang="en-US" dirty="0"/>
              <a:t>    Using play as a distraction while children are undergoing stressful or painful procedures.</a:t>
            </a:r>
          </a:p>
          <a:p>
            <a:endParaRPr lang="en-US" dirty="0"/>
          </a:p>
          <a:p>
            <a:r>
              <a:rPr lang="en-US" dirty="0"/>
              <a:t>    Supporting families, including siblings of patients.</a:t>
            </a:r>
          </a:p>
          <a:p>
            <a:endParaRPr lang="en-US" dirty="0"/>
          </a:p>
          <a:p>
            <a:r>
              <a:rPr lang="en-US" dirty="0"/>
              <a:t>    Advising parents/</a:t>
            </a:r>
            <a:r>
              <a:rPr lang="en-US" dirty="0" err="1"/>
              <a:t>carers</a:t>
            </a:r>
            <a:r>
              <a:rPr lang="en-US" dirty="0"/>
              <a:t> and staff on appropriate play for sick and injured children.</a:t>
            </a:r>
          </a:p>
        </p:txBody>
      </p:sp>
      <p:sp>
        <p:nvSpPr>
          <p:cNvPr id="4" name="Slide Number Placeholder 3"/>
          <p:cNvSpPr>
            <a:spLocks noGrp="1"/>
          </p:cNvSpPr>
          <p:nvPr>
            <p:ph type="sldNum" sz="quarter" idx="10"/>
          </p:nvPr>
        </p:nvSpPr>
        <p:spPr/>
        <p:txBody>
          <a:bodyPr/>
          <a:lstStyle/>
          <a:p>
            <a:fld id="{F71F5B8F-D705-4F99-88E8-63BE360BCF86}" type="slidenum">
              <a:rPr lang="en-US" smtClean="0"/>
              <a:pPr/>
              <a:t>33</a:t>
            </a:fld>
            <a:endParaRPr lang="en-US"/>
          </a:p>
        </p:txBody>
      </p:sp>
    </p:spTree>
    <p:extLst>
      <p:ext uri="{BB962C8B-B14F-4D97-AF65-F5344CB8AC3E}">
        <p14:creationId xmlns:p14="http://schemas.microsoft.com/office/powerpoint/2010/main" val="284732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C879ECE4-A4A5-4D3C-8BCA-B2B56C85C7E0}" type="datetime1">
              <a:rPr lang="el-GR" smtClean="0"/>
              <a:pPr/>
              <a:t>12/10/2023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305130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0EE133C-9132-4263-9A78-3B999559137A}" type="datetime1">
              <a:rPr lang="el-GR" smtClean="0"/>
              <a:pPr/>
              <a:t>12/10/2023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8125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4576F5E-20FF-43A9-8BAC-9321CA51ABA8}" type="datetime1">
              <a:rPr lang="el-GR" smtClean="0"/>
              <a:pPr/>
              <a:t>12/10/2023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381922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8D71276F-CB1D-4FC4-8BDC-8B78119F57BF}" type="datetime1">
              <a:rPr lang="el-GR" smtClean="0"/>
              <a:pPr/>
              <a:t>12/10/2023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102636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EFA40A-422F-4A40-89F1-D09283DEA2FC}" type="datetime1">
              <a:rPr lang="el-GR" smtClean="0"/>
              <a:pPr/>
              <a:t>12/10/2023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153834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AEF8CE5-ADF1-4192-A18E-A9B89AD1219C}" type="datetime1">
              <a:rPr lang="el-GR" smtClean="0"/>
              <a:pPr/>
              <a:t>12/10/2023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2969913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3EEFB55C-A988-47E6-99E5-31CC6C9B3A04}" type="datetime1">
              <a:rPr lang="el-GR" smtClean="0"/>
              <a:pPr/>
              <a:t>12/10/2023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31339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63B702AE-271F-4851-A614-F287F12319BA}" type="datetime1">
              <a:rPr lang="el-GR" smtClean="0"/>
              <a:pPr/>
              <a:t>12/10/2023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99469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44AD0-8F58-4F4B-A457-87FE33BB8EC9}" type="datetime1">
              <a:rPr lang="el-GR" smtClean="0"/>
              <a:pPr/>
              <a:t>12/10/2023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2282989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0D7B79-5D27-4C73-A5AC-E7F2FB594B65}" type="datetime1">
              <a:rPr lang="el-GR" smtClean="0"/>
              <a:pPr/>
              <a:t>12/10/2023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93951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7399F7-FFE8-484C-A06C-AB322B867066}" type="datetime1">
              <a:rPr lang="el-GR" smtClean="0"/>
              <a:pPr/>
              <a:t>12/10/2023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4EC91E9-2698-4F4D-AC8E-F18D21B6D175}" type="slidenum">
              <a:rPr lang="el-GR" smtClean="0"/>
              <a:pPr/>
              <a:t>‹#›</a:t>
            </a:fld>
            <a:endParaRPr lang="el-GR"/>
          </a:p>
        </p:txBody>
      </p:sp>
    </p:spTree>
    <p:extLst>
      <p:ext uri="{BB962C8B-B14F-4D97-AF65-F5344CB8AC3E}">
        <p14:creationId xmlns:p14="http://schemas.microsoft.com/office/powerpoint/2010/main" val="2342611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618AC-406A-4EBD-9EA5-89B5F8859EB0}" type="datetime1">
              <a:rPr lang="el-GR" smtClean="0"/>
              <a:pPr/>
              <a:t>12/10/2023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C91E9-2698-4F4D-AC8E-F18D21B6D175}" type="slidenum">
              <a:rPr lang="el-GR" smtClean="0"/>
              <a:pPr/>
              <a:t>‹#›</a:t>
            </a:fld>
            <a:endParaRPr lang="el-GR"/>
          </a:p>
        </p:txBody>
      </p:sp>
    </p:spTree>
    <p:extLst>
      <p:ext uri="{BB962C8B-B14F-4D97-AF65-F5344CB8AC3E}">
        <p14:creationId xmlns:p14="http://schemas.microsoft.com/office/powerpoint/2010/main" val="3447862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361569" y="2376231"/>
            <a:ext cx="8923338"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3200" b="1" dirty="0" err="1">
                <a:solidFill>
                  <a:schemeClr val="accent5">
                    <a:lumMod val="50000"/>
                  </a:schemeClr>
                </a:solidFill>
              </a:rPr>
              <a:t>Οικογενειοκεντρική</a:t>
            </a:r>
            <a:r>
              <a:rPr lang="el-GR" sz="3200" b="1" dirty="0">
                <a:solidFill>
                  <a:schemeClr val="accent5">
                    <a:lumMod val="50000"/>
                  </a:schemeClr>
                </a:solidFill>
              </a:rPr>
              <a:t> Φροντίδα</a:t>
            </a:r>
          </a:p>
        </p:txBody>
      </p:sp>
      <p:sp>
        <p:nvSpPr>
          <p:cNvPr id="5" name="Title 1"/>
          <p:cNvSpPr txBox="1">
            <a:spLocks/>
          </p:cNvSpPr>
          <p:nvPr/>
        </p:nvSpPr>
        <p:spPr>
          <a:xfrm>
            <a:off x="3108325" y="5198802"/>
            <a:ext cx="9083675" cy="1089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l-GR" sz="17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8361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682" y="670477"/>
            <a:ext cx="8911687" cy="1280890"/>
          </a:xfrm>
        </p:spPr>
        <p:txBody>
          <a:bodyPr anchor="ctr">
            <a:normAutofit/>
          </a:bodyPr>
          <a:lstStyle/>
          <a:p>
            <a:r>
              <a:rPr lang="el-GR" sz="3200" dirty="0"/>
              <a:t>Τι γινόταν τότε…</a:t>
            </a:r>
            <a:endParaRPr lang="en-US" sz="3200" dirty="0"/>
          </a:p>
        </p:txBody>
      </p:sp>
      <p:pic>
        <p:nvPicPr>
          <p:cNvPr id="3" name="Picture 2"/>
          <p:cNvPicPr>
            <a:picLocks noChangeAspect="1"/>
          </p:cNvPicPr>
          <p:nvPr/>
        </p:nvPicPr>
        <p:blipFill>
          <a:blip r:embed="rId2" cstate="print"/>
          <a:stretch>
            <a:fillRect/>
          </a:stretch>
        </p:blipFill>
        <p:spPr>
          <a:xfrm>
            <a:off x="3539525" y="2145708"/>
            <a:ext cx="3394003" cy="2191065"/>
          </a:xfrm>
          <a:prstGeom prst="rect">
            <a:avLst/>
          </a:prstGeom>
        </p:spPr>
      </p:pic>
      <p:sp>
        <p:nvSpPr>
          <p:cNvPr id="4" name="TextBox 3"/>
          <p:cNvSpPr txBox="1"/>
          <p:nvPr/>
        </p:nvSpPr>
        <p:spPr>
          <a:xfrm>
            <a:off x="4304391" y="1716508"/>
            <a:ext cx="2004969" cy="369332"/>
          </a:xfrm>
          <a:prstGeom prst="rect">
            <a:avLst/>
          </a:prstGeom>
          <a:noFill/>
        </p:spPr>
        <p:txBody>
          <a:bodyPr wrap="square" rtlCol="0">
            <a:spAutoFit/>
          </a:bodyPr>
          <a:lstStyle/>
          <a:p>
            <a:r>
              <a:rPr lang="el-GR" dirty="0"/>
              <a:t>Τέλη </a:t>
            </a:r>
            <a:r>
              <a:rPr lang="en-US" dirty="0"/>
              <a:t>19</a:t>
            </a:r>
            <a:r>
              <a:rPr lang="el-GR" baseline="30000" dirty="0"/>
              <a:t>ου</a:t>
            </a:r>
            <a:r>
              <a:rPr lang="el-GR" dirty="0"/>
              <a:t> αιώνα</a:t>
            </a:r>
            <a:endParaRPr lang="en-US" dirty="0"/>
          </a:p>
        </p:txBody>
      </p:sp>
      <p:pic>
        <p:nvPicPr>
          <p:cNvPr id="5" name="Picture 4"/>
          <p:cNvPicPr>
            <a:picLocks noChangeAspect="1"/>
          </p:cNvPicPr>
          <p:nvPr/>
        </p:nvPicPr>
        <p:blipFill>
          <a:blip r:embed="rId3" cstate="print"/>
          <a:stretch>
            <a:fillRect/>
          </a:stretch>
        </p:blipFill>
        <p:spPr>
          <a:xfrm>
            <a:off x="8051473" y="946587"/>
            <a:ext cx="3135986" cy="410529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print"/>
          <a:stretch>
            <a:fillRect/>
          </a:stretch>
        </p:blipFill>
        <p:spPr>
          <a:xfrm>
            <a:off x="290359" y="4336773"/>
            <a:ext cx="2760554" cy="2012444"/>
          </a:xfrm>
          <a:prstGeom prst="rect">
            <a:avLst/>
          </a:prstGeom>
        </p:spPr>
      </p:pic>
      <p:sp>
        <p:nvSpPr>
          <p:cNvPr id="11" name="TextBox 10"/>
          <p:cNvSpPr txBox="1"/>
          <p:nvPr/>
        </p:nvSpPr>
        <p:spPr>
          <a:xfrm>
            <a:off x="668151" y="3632685"/>
            <a:ext cx="2004969" cy="369332"/>
          </a:xfrm>
          <a:prstGeom prst="rect">
            <a:avLst/>
          </a:prstGeom>
          <a:noFill/>
        </p:spPr>
        <p:txBody>
          <a:bodyPr wrap="square" rtlCol="0">
            <a:spAutoFit/>
          </a:bodyPr>
          <a:lstStyle/>
          <a:p>
            <a:r>
              <a:rPr lang="el-GR" dirty="0"/>
              <a:t>Αρχές </a:t>
            </a:r>
            <a:r>
              <a:rPr lang="en-US" dirty="0"/>
              <a:t>19</a:t>
            </a:r>
            <a:r>
              <a:rPr lang="el-GR" baseline="30000" dirty="0"/>
              <a:t>ου</a:t>
            </a:r>
            <a:r>
              <a:rPr lang="el-GR" dirty="0"/>
              <a:t> αιώνα</a:t>
            </a:r>
            <a:endParaRPr lang="en-US" dirty="0"/>
          </a:p>
        </p:txBody>
      </p:sp>
      <p:sp>
        <p:nvSpPr>
          <p:cNvPr id="7" name="Rectangle 6"/>
          <p:cNvSpPr/>
          <p:nvPr/>
        </p:nvSpPr>
        <p:spPr>
          <a:xfrm>
            <a:off x="7642371" y="746620"/>
            <a:ext cx="201335" cy="12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51473" y="355812"/>
            <a:ext cx="3077921"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The Platt Report, 1964</a:t>
            </a:r>
          </a:p>
        </p:txBody>
      </p:sp>
    </p:spTree>
    <p:extLst>
      <p:ext uri="{BB962C8B-B14F-4D97-AF65-F5344CB8AC3E}">
        <p14:creationId xmlns:p14="http://schemas.microsoft.com/office/powerpoint/2010/main" val="12643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1" y="521516"/>
            <a:ext cx="8911687" cy="1280890"/>
          </a:xfrm>
        </p:spPr>
        <p:txBody>
          <a:bodyPr anchor="ctr">
            <a:normAutofit/>
          </a:bodyPr>
          <a:lstStyle/>
          <a:p>
            <a:r>
              <a:rPr lang="el-GR" sz="3200" dirty="0"/>
              <a:t>Τι γίνεται τώρα...Οργανωμένα Μοντέλα Φροντίδας</a:t>
            </a:r>
            <a:endParaRPr lang="en-US" sz="3200" dirty="0"/>
          </a:p>
        </p:txBody>
      </p:sp>
      <p:pic>
        <p:nvPicPr>
          <p:cNvPr id="9" name="Picture 8"/>
          <p:cNvPicPr>
            <a:picLocks noChangeAspect="1"/>
          </p:cNvPicPr>
          <p:nvPr/>
        </p:nvPicPr>
        <p:blipFill>
          <a:blip r:embed="rId2" cstate="print"/>
          <a:stretch>
            <a:fillRect/>
          </a:stretch>
        </p:blipFill>
        <p:spPr>
          <a:xfrm>
            <a:off x="1540700" y="3504330"/>
            <a:ext cx="2018694" cy="2483038"/>
          </a:xfrm>
          <a:prstGeom prst="rect">
            <a:avLst/>
          </a:prstGeom>
        </p:spPr>
      </p:pic>
      <p:sp>
        <p:nvSpPr>
          <p:cNvPr id="10" name="TextBox 9"/>
          <p:cNvSpPr txBox="1"/>
          <p:nvPr/>
        </p:nvSpPr>
        <p:spPr>
          <a:xfrm>
            <a:off x="981306" y="2844225"/>
            <a:ext cx="3137482" cy="584775"/>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Rights of Hospitalized Children 1982</a:t>
            </a:r>
          </a:p>
        </p:txBody>
      </p:sp>
      <p:pic>
        <p:nvPicPr>
          <p:cNvPr id="12" name="Picture 11"/>
          <p:cNvPicPr>
            <a:picLocks noChangeAspect="1"/>
          </p:cNvPicPr>
          <p:nvPr/>
        </p:nvPicPr>
        <p:blipFill>
          <a:blip r:embed="rId3" cstate="print">
            <a:clrChange>
              <a:clrFrom>
                <a:srgbClr val="FEFEFE"/>
              </a:clrFrom>
              <a:clrTo>
                <a:srgbClr val="FEFEFE">
                  <a:alpha val="0"/>
                </a:srgbClr>
              </a:clrTo>
            </a:clrChange>
          </a:blip>
          <a:stretch>
            <a:fillRect/>
          </a:stretch>
        </p:blipFill>
        <p:spPr>
          <a:xfrm>
            <a:off x="3375466" y="1560815"/>
            <a:ext cx="4927801" cy="2832400"/>
          </a:xfrm>
          <a:prstGeom prst="rect">
            <a:avLst/>
          </a:prstGeom>
        </p:spPr>
      </p:pic>
      <p:pic>
        <p:nvPicPr>
          <p:cNvPr id="13" name="Picture 12"/>
          <p:cNvPicPr>
            <a:picLocks noChangeAspect="1"/>
          </p:cNvPicPr>
          <p:nvPr/>
        </p:nvPicPr>
        <p:blipFill>
          <a:blip r:embed="rId4" cstate="print"/>
          <a:stretch>
            <a:fillRect/>
          </a:stretch>
        </p:blipFill>
        <p:spPr>
          <a:xfrm>
            <a:off x="7876939" y="1328684"/>
            <a:ext cx="3414318" cy="2580589"/>
          </a:xfrm>
          <a:prstGeom prst="rect">
            <a:avLst/>
          </a:prstGeom>
          <a:ln>
            <a:noFill/>
          </a:ln>
          <a:effectLst>
            <a:softEdge rad="112500"/>
          </a:effectLst>
        </p:spPr>
      </p:pic>
      <p:pic>
        <p:nvPicPr>
          <p:cNvPr id="14" name="Picture 13"/>
          <p:cNvPicPr>
            <a:picLocks noChangeAspect="1"/>
          </p:cNvPicPr>
          <p:nvPr/>
        </p:nvPicPr>
        <p:blipFill>
          <a:blip r:embed="rId5" cstate="print"/>
          <a:stretch>
            <a:fillRect/>
          </a:stretch>
        </p:blipFill>
        <p:spPr>
          <a:xfrm>
            <a:off x="7876939" y="3909273"/>
            <a:ext cx="3505418" cy="3026234"/>
          </a:xfrm>
          <a:prstGeom prst="rect">
            <a:avLst/>
          </a:prstGeom>
          <a:ln>
            <a:noFill/>
          </a:ln>
          <a:effectLst>
            <a:softEdge rad="112500"/>
          </a:effectLst>
        </p:spPr>
      </p:pic>
    </p:spTree>
    <p:extLst>
      <p:ext uri="{BB962C8B-B14F-4D97-AF65-F5344CB8AC3E}">
        <p14:creationId xmlns:p14="http://schemas.microsoft.com/office/powerpoint/2010/main" val="2435198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stretch>
            <a:fillRect/>
          </a:stretch>
        </p:blipFill>
        <p:spPr>
          <a:xfrm>
            <a:off x="7488936" y="23912"/>
            <a:ext cx="4703064" cy="1477320"/>
          </a:xfrm>
          <a:prstGeom prst="rect">
            <a:avLst/>
          </a:prstGeom>
        </p:spPr>
      </p:pic>
      <p:pic>
        <p:nvPicPr>
          <p:cNvPr id="4" name="Picture 3"/>
          <p:cNvPicPr>
            <a:picLocks noChangeAspect="1"/>
          </p:cNvPicPr>
          <p:nvPr/>
        </p:nvPicPr>
        <p:blipFill>
          <a:blip r:embed="rId3" cstate="print"/>
          <a:stretch>
            <a:fillRect/>
          </a:stretch>
        </p:blipFill>
        <p:spPr>
          <a:xfrm>
            <a:off x="6268032" y="0"/>
            <a:ext cx="1220904" cy="1501232"/>
          </a:xfrm>
          <a:prstGeom prst="rect">
            <a:avLst/>
          </a:prstGeom>
        </p:spPr>
      </p:pic>
      <p:sp>
        <p:nvSpPr>
          <p:cNvPr id="6" name="TextBox 5"/>
          <p:cNvSpPr txBox="1"/>
          <p:nvPr/>
        </p:nvSpPr>
        <p:spPr>
          <a:xfrm>
            <a:off x="655320" y="1792971"/>
            <a:ext cx="10881360" cy="4247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AutoNum type="arabicPeriod"/>
            </a:pPr>
            <a:r>
              <a:rPr lang="el-GR" sz="1500" dirty="0"/>
              <a:t>Τα παιδιά εισάγονται μόνο αν η φροντίδα που χρειάζονται δεν είναι δυνατό να τους προσφερθεί εξίσου καλά στο σπίτι ή σε τμήμα ημερήσιας νοσηλείας.</a:t>
            </a:r>
          </a:p>
          <a:p>
            <a:pPr marL="342900" indent="-342900">
              <a:buAutoNum type="arabicPeriod"/>
            </a:pPr>
            <a:r>
              <a:rPr lang="el-GR" sz="1500" dirty="0"/>
              <a:t>Τα παιδιά στο νοσοκομείο έχουν το δικαίωμα να έχουν κοντά τους και για όλο το διάστημα τους γονείς τους, εφόσον αυτό είναι για το καλό τους. </a:t>
            </a:r>
            <a:endParaRPr lang="en-US" sz="1500" dirty="0"/>
          </a:p>
          <a:p>
            <a:pPr marL="342900" indent="-342900">
              <a:buAutoNum type="arabicPeriod"/>
            </a:pPr>
            <a:r>
              <a:rPr lang="el-GR" sz="1500" dirty="0"/>
              <a:t>Τα παιδιά ή οι γονείς τους έχουν το δικαίωμα πληροφόρησης, ανάλογα με την ηλικία και την ικανότητα κατανόησης.</a:t>
            </a:r>
          </a:p>
          <a:p>
            <a:pPr marL="342900" indent="-342900">
              <a:buAutoNum type="arabicPeriod"/>
            </a:pPr>
            <a:r>
              <a:rPr lang="el-GR" sz="1500" dirty="0"/>
              <a:t>Τα παιδιά ή οι γονείς τους έχουν το δικαίωμα συμμετοχής μετά από πληροφόρηση σε όλες τις αποφάσεις που έχουν σχέση με τη φροντίδα της υγείας τους. Κάθε παιδί πρέπει να προστατεύεται από μη αναγκαίες ιατρικές θεραπείες και πρέπει να λαμβάνεται πρόνοια ώστε να περιορίζεται η συναισθηματική του και σωματική του καταπόνηση.</a:t>
            </a:r>
          </a:p>
          <a:p>
            <a:pPr marL="342900" indent="-342900">
              <a:buAutoNum type="arabicPeriod"/>
            </a:pPr>
            <a:r>
              <a:rPr lang="el-GR" sz="1500" dirty="0"/>
              <a:t>Τα παιδιά πρέπει να αντιμετωπίζονται με </a:t>
            </a:r>
            <a:r>
              <a:rPr lang="el-GR" sz="1500" u="sng" dirty="0">
                <a:solidFill>
                  <a:srgbClr val="FF0000"/>
                </a:solidFill>
              </a:rPr>
              <a:t>ευγένεια</a:t>
            </a:r>
            <a:r>
              <a:rPr lang="el-GR" sz="1500" dirty="0"/>
              <a:t>, κατανόηση και η ιδιωτική τους ζωή να είναι πάντα σεβαστή.</a:t>
            </a:r>
          </a:p>
          <a:p>
            <a:pPr marL="342900" indent="-342900">
              <a:buAutoNum type="arabicPeriod"/>
            </a:pPr>
            <a:r>
              <a:rPr lang="el-GR" sz="1500" dirty="0"/>
              <a:t>Τα παιδιά πρέπει να νοσηλεύονται από κατάλληλα εκπαιδευμένο προσωπικό που να γνωρίζει τις φυσικές και συναισθηματικές τους ανάγκες στα διάφορα στάδια της ηλικίας τους.</a:t>
            </a:r>
          </a:p>
          <a:p>
            <a:pPr marL="342900" indent="-342900">
              <a:buAutoNum type="arabicPeriod"/>
            </a:pPr>
            <a:r>
              <a:rPr lang="el-GR" sz="1500" dirty="0"/>
              <a:t>Θα πρέπει να επιτρέπεται στα παιδιά να φορούν τα δικά τους ρούχα και να έχουν μαζί τους τα προσωπικά τους αντικείμενα. </a:t>
            </a:r>
          </a:p>
          <a:p>
            <a:pPr marL="342900" indent="-342900">
              <a:buAutoNum type="arabicPeriod"/>
            </a:pPr>
            <a:r>
              <a:rPr lang="el-GR" sz="1500" dirty="0"/>
              <a:t>Τα παιδιά θα πρέπει να νοσηλεύονται μαζί με άλλα παιδιά ανάλογης ηλικίας.</a:t>
            </a:r>
          </a:p>
          <a:p>
            <a:pPr marL="342900" indent="-342900">
              <a:buAutoNum type="arabicPeriod"/>
            </a:pPr>
            <a:r>
              <a:rPr lang="el-GR" sz="1500" dirty="0"/>
              <a:t>Τα παιδιά πρέπει να βρίσκονται σε </a:t>
            </a:r>
            <a:r>
              <a:rPr lang="el-GR" sz="1500" u="sng" dirty="0">
                <a:solidFill>
                  <a:srgbClr val="FF0000"/>
                </a:solidFill>
              </a:rPr>
              <a:t>ασφαλές περιβάλλον </a:t>
            </a:r>
            <a:r>
              <a:rPr lang="el-GR" sz="1500" dirty="0"/>
              <a:t>που να ανταποκρίνεται στις ανάγκες τους.</a:t>
            </a:r>
          </a:p>
          <a:p>
            <a:pPr marL="342900" indent="-342900">
              <a:buAutoNum type="arabicPeriod"/>
            </a:pPr>
            <a:r>
              <a:rPr lang="el-GR" sz="1500" dirty="0"/>
              <a:t>Τα παιδιά πρέπει να έχουν κάθε ευκαιρία για </a:t>
            </a:r>
            <a:r>
              <a:rPr lang="el-GR" sz="1500" u="sng" dirty="0">
                <a:solidFill>
                  <a:srgbClr val="FF0000"/>
                </a:solidFill>
              </a:rPr>
              <a:t>παιχνίδι</a:t>
            </a:r>
            <a:r>
              <a:rPr lang="el-GR" sz="1500" dirty="0"/>
              <a:t>, </a:t>
            </a:r>
            <a:r>
              <a:rPr lang="el-GR" sz="1500" u="sng" dirty="0">
                <a:solidFill>
                  <a:srgbClr val="FF0000"/>
                </a:solidFill>
              </a:rPr>
              <a:t>ψυχαγωγία</a:t>
            </a:r>
            <a:r>
              <a:rPr lang="el-GR" sz="1500" dirty="0"/>
              <a:t> και εκπαίδευση κατάλληλη για την ηλικία.</a:t>
            </a:r>
            <a:endParaRPr lang="en-US" sz="1500" dirty="0"/>
          </a:p>
        </p:txBody>
      </p:sp>
      <p:sp>
        <p:nvSpPr>
          <p:cNvPr id="7" name="TextBox 6"/>
          <p:cNvSpPr txBox="1"/>
          <p:nvPr/>
        </p:nvSpPr>
        <p:spPr>
          <a:xfrm>
            <a:off x="918792" y="919485"/>
            <a:ext cx="5349240" cy="707886"/>
          </a:xfrm>
          <a:prstGeom prst="rect">
            <a:avLst/>
          </a:prstGeom>
          <a:noFill/>
        </p:spPr>
        <p:txBody>
          <a:bodyPr wrap="square" rtlCol="0">
            <a:spAutoFit/>
          </a:bodyPr>
          <a:lstStyle/>
          <a:p>
            <a:pPr algn="ctr"/>
            <a:r>
              <a:rPr lang="el-GR" sz="2000" b="1" dirty="0">
                <a:solidFill>
                  <a:srgbClr val="92D050"/>
                </a:solidFill>
                <a:effectLst>
                  <a:outerShdw blurRad="38100" dist="38100" dir="2700000" algn="tl">
                    <a:srgbClr val="000000">
                      <a:alpha val="43137"/>
                    </a:srgbClr>
                  </a:outerShdw>
                </a:effectLst>
              </a:rPr>
              <a:t>ΧΑΡΤΗΣ</a:t>
            </a:r>
            <a:r>
              <a:rPr lang="el-GR" sz="2000" b="1" dirty="0">
                <a:effectLst>
                  <a:outerShdw blurRad="38100" dist="38100" dir="2700000" algn="tl">
                    <a:srgbClr val="000000">
                      <a:alpha val="43137"/>
                    </a:srgbClr>
                  </a:outerShdw>
                </a:effectLst>
              </a:rPr>
              <a:t> </a:t>
            </a:r>
            <a:r>
              <a:rPr lang="el-GR" sz="2000" b="1" dirty="0">
                <a:solidFill>
                  <a:srgbClr val="FF0000"/>
                </a:solidFill>
                <a:effectLst>
                  <a:outerShdw blurRad="38100" dist="38100" dir="2700000" algn="tl">
                    <a:srgbClr val="000000">
                      <a:alpha val="43137"/>
                    </a:srgbClr>
                  </a:outerShdw>
                </a:effectLst>
              </a:rPr>
              <a:t>ΔΙΚΑΙΩΜΑΤΩΝ</a:t>
            </a:r>
            <a:r>
              <a:rPr lang="el-GR" sz="2000" b="1" dirty="0">
                <a:effectLst>
                  <a:outerShdw blurRad="38100" dist="38100" dir="2700000" algn="tl">
                    <a:srgbClr val="000000">
                      <a:alpha val="43137"/>
                    </a:srgbClr>
                  </a:outerShdw>
                </a:effectLst>
              </a:rPr>
              <a:t> </a:t>
            </a:r>
            <a:r>
              <a:rPr lang="el-GR" sz="2000" b="1" dirty="0">
                <a:solidFill>
                  <a:srgbClr val="7030A0"/>
                </a:solidFill>
                <a:effectLst>
                  <a:outerShdw blurRad="38100" dist="38100" dir="2700000" algn="tl">
                    <a:srgbClr val="000000">
                      <a:alpha val="43137"/>
                    </a:srgbClr>
                  </a:outerShdw>
                </a:effectLst>
              </a:rPr>
              <a:t>ΝΟΣΗΛΕΥΟΜΕΝΩΝ</a:t>
            </a:r>
            <a:r>
              <a:rPr lang="el-GR" sz="2000" b="1" dirty="0">
                <a:effectLst>
                  <a:outerShdw blurRad="38100" dist="38100" dir="2700000" algn="tl">
                    <a:srgbClr val="000000">
                      <a:alpha val="43137"/>
                    </a:srgbClr>
                  </a:outerShdw>
                </a:effectLst>
              </a:rPr>
              <a:t> </a:t>
            </a:r>
            <a:r>
              <a:rPr lang="el-GR" sz="2000" b="1" dirty="0">
                <a:solidFill>
                  <a:srgbClr val="FFFF00"/>
                </a:solidFill>
                <a:effectLst>
                  <a:outerShdw blurRad="38100" dist="38100" dir="2700000" algn="tl">
                    <a:srgbClr val="000000">
                      <a:alpha val="43137"/>
                    </a:srgbClr>
                  </a:outerShdw>
                </a:effectLst>
              </a:rPr>
              <a:t>ΠΑΙΔΙΩΝ</a:t>
            </a:r>
            <a:endParaRPr lang="en-U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432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ubrik 1">
            <a:extLst>
              <a:ext uri="{FF2B5EF4-FFF2-40B4-BE49-F238E27FC236}">
                <a16:creationId xmlns:a16="http://schemas.microsoft.com/office/drawing/2014/main" id="{AA196FFC-653C-BADA-7B2C-BE5C84512FD8}"/>
              </a:ext>
            </a:extLst>
          </p:cNvPr>
          <p:cNvSpPr>
            <a:spLocks noGrp="1"/>
          </p:cNvSpPr>
          <p:nvPr>
            <p:ph type="title"/>
          </p:nvPr>
        </p:nvSpPr>
        <p:spPr>
          <a:xfrm>
            <a:off x="2279650" y="1649895"/>
            <a:ext cx="7451725" cy="709613"/>
          </a:xfrm>
        </p:spPr>
        <p:txBody>
          <a:bodyPr>
            <a:normAutofit fontScale="90000"/>
          </a:bodyPr>
          <a:lstStyle/>
          <a:p>
            <a:pPr eaLnBrk="1" hangingPunct="1"/>
            <a:r>
              <a:rPr lang="el-GR" altLang="en-US" sz="2800" dirty="0"/>
              <a:t>Η μητέρα ενός εξαιρετικά πρόωρου νεογνού περιγράφει την εμπειρία της…</a:t>
            </a:r>
            <a:br>
              <a:rPr lang="el-GR" altLang="en-US" sz="2800" dirty="0"/>
            </a:br>
            <a:br>
              <a:rPr lang="sv-SE" altLang="en-US" sz="2800" dirty="0"/>
            </a:br>
            <a:endParaRPr lang="sv-SE" altLang="en-US" sz="2800" dirty="0"/>
          </a:p>
        </p:txBody>
      </p:sp>
      <p:sp>
        <p:nvSpPr>
          <p:cNvPr id="6147" name="Platshållare för innehåll 2">
            <a:extLst>
              <a:ext uri="{FF2B5EF4-FFF2-40B4-BE49-F238E27FC236}">
                <a16:creationId xmlns:a16="http://schemas.microsoft.com/office/drawing/2014/main" id="{69250EB3-7797-D9DF-903B-B32E32880E6C}"/>
              </a:ext>
            </a:extLst>
          </p:cNvPr>
          <p:cNvSpPr>
            <a:spLocks noGrp="1"/>
          </p:cNvSpPr>
          <p:nvPr>
            <p:ph idx="1"/>
          </p:nvPr>
        </p:nvSpPr>
        <p:spPr>
          <a:xfrm>
            <a:off x="2286097" y="2623585"/>
            <a:ext cx="6477000" cy="3816350"/>
          </a:xfrm>
        </p:spPr>
        <p:txBody>
          <a:bodyPr rtlCol="0">
            <a:normAutofit/>
          </a:bodyPr>
          <a:lstStyle/>
          <a:p>
            <a:pPr marL="0" indent="0" algn="just">
              <a:buNone/>
              <a:defRPr/>
            </a:pPr>
            <a:r>
              <a:rPr lang="sv-SE" altLang="en-US" dirty="0">
                <a:solidFill>
                  <a:schemeClr val="tx1">
                    <a:lumMod val="75000"/>
                    <a:lumOff val="25000"/>
                  </a:schemeClr>
                </a:solidFill>
              </a:rPr>
              <a:t>”</a:t>
            </a:r>
            <a:r>
              <a:rPr lang="el-GR" altLang="en-US" sz="2400" dirty="0">
                <a:solidFill>
                  <a:schemeClr val="tx1">
                    <a:lumMod val="75000"/>
                    <a:lumOff val="25000"/>
                  </a:schemeClr>
                </a:solidFill>
              </a:rPr>
              <a:t>Ως γονέας νιώθεις την ανάγκη να κάνεις όσα περισσότερα μπορείς και να έχεις ενεργό ρόλο. Πολύ συχνά ένιωθα ότι το μωρό ήταν κάποιου άλλου</a:t>
            </a:r>
            <a:r>
              <a:rPr lang="en-US" altLang="en-US" sz="2400" dirty="0">
                <a:solidFill>
                  <a:schemeClr val="tx1">
                    <a:lumMod val="75000"/>
                    <a:lumOff val="25000"/>
                  </a:schemeClr>
                </a:solidFill>
              </a:rPr>
              <a:t>.</a:t>
            </a:r>
            <a:r>
              <a:rPr lang="sv-SE" altLang="en-US" dirty="0">
                <a:solidFill>
                  <a:schemeClr val="tx1">
                    <a:lumMod val="75000"/>
                    <a:lumOff val="25000"/>
                  </a:schemeClr>
                </a:solidFill>
              </a:rPr>
              <a:t>”</a:t>
            </a:r>
          </a:p>
          <a:p>
            <a:pPr>
              <a:buFont typeface="Wingdings 3" charset="2"/>
              <a:buChar char=""/>
              <a:defRPr/>
            </a:pPr>
            <a:endParaRPr lang="sv-SE" altLang="en-US" sz="2000" dirty="0">
              <a:solidFill>
                <a:schemeClr val="tx1">
                  <a:lumMod val="75000"/>
                  <a:lumOff val="25000"/>
                </a:schemeClr>
              </a:solidFill>
            </a:endParaRPr>
          </a:p>
          <a:p>
            <a:pPr>
              <a:buFont typeface="Wingdings 3" charset="2"/>
              <a:buChar char=""/>
              <a:defRPr/>
            </a:pPr>
            <a:endParaRPr lang="sv-SE" altLang="en-US" sz="2000" dirty="0">
              <a:solidFill>
                <a:schemeClr val="tx1">
                  <a:lumMod val="75000"/>
                  <a:lumOff val="25000"/>
                </a:schemeClr>
              </a:solidFill>
            </a:endParaRPr>
          </a:p>
          <a:p>
            <a:pPr>
              <a:buFont typeface="Wingdings 3" charset="2"/>
              <a:buChar char=""/>
              <a:defRPr/>
            </a:pPr>
            <a:endParaRPr lang="sv-SE" altLang="en-US" sz="2000" dirty="0">
              <a:solidFill>
                <a:schemeClr val="tx1">
                  <a:lumMod val="75000"/>
                  <a:lumOff val="25000"/>
                </a:schemeClr>
              </a:solidFill>
            </a:endParaRPr>
          </a:p>
        </p:txBody>
      </p:sp>
      <p:sp>
        <p:nvSpPr>
          <p:cNvPr id="19460" name="Footer Placeholder 1">
            <a:extLst>
              <a:ext uri="{FF2B5EF4-FFF2-40B4-BE49-F238E27FC236}">
                <a16:creationId xmlns:a16="http://schemas.microsoft.com/office/drawing/2014/main" id="{9C30A479-0898-FC2D-9009-D50F2611FBA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6FA7853F-6A3F-30CF-D2EB-D5FE99556BE0}"/>
              </a:ext>
            </a:extLst>
          </p:cNvPr>
          <p:cNvSpPr/>
          <p:nvPr/>
        </p:nvSpPr>
        <p:spPr>
          <a:xfrm>
            <a:off x="8734426" y="6021388"/>
            <a:ext cx="1825625"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6BBD1B7E-9CB6-EAB5-81A2-4C152748CDD2}"/>
              </a:ext>
            </a:extLst>
          </p:cNvPr>
          <p:cNvSpPr/>
          <p:nvPr/>
        </p:nvSpPr>
        <p:spPr>
          <a:xfrm>
            <a:off x="1524000" y="4568666"/>
            <a:ext cx="755650"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4" name="Rectangle 6">
            <a:extLst>
              <a:ext uri="{FF2B5EF4-FFF2-40B4-BE49-F238E27FC236}">
                <a16:creationId xmlns:a16="http://schemas.microsoft.com/office/drawing/2014/main" id="{2277B4D3-E90E-0559-73DF-D36DC451B862}"/>
              </a:ext>
            </a:extLst>
          </p:cNvPr>
          <p:cNvSpPr>
            <a:spLocks noChangeArrowheads="1"/>
          </p:cNvSpPr>
          <p:nvPr/>
        </p:nvSpPr>
        <p:spPr bwMode="auto">
          <a:xfrm>
            <a:off x="6972494" y="6317116"/>
            <a:ext cx="5105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1400" i="1" dirty="0" err="1">
                <a:solidFill>
                  <a:srgbClr val="C00000"/>
                </a:solidFill>
              </a:rPr>
              <a:t>Wigert</a:t>
            </a:r>
            <a:r>
              <a:rPr lang="en-US" altLang="el-GR" sz="1400" i="1" dirty="0">
                <a:solidFill>
                  <a:srgbClr val="C00000"/>
                </a:solidFill>
              </a:rPr>
              <a:t> H, </a:t>
            </a:r>
            <a:r>
              <a:rPr lang="en-US" altLang="el-GR" sz="1400" i="1" dirty="0" err="1">
                <a:solidFill>
                  <a:srgbClr val="C00000"/>
                </a:solidFill>
              </a:rPr>
              <a:t>Blom</a:t>
            </a:r>
            <a:r>
              <a:rPr lang="en-US" altLang="el-GR" sz="1400" i="1" dirty="0">
                <a:solidFill>
                  <a:srgbClr val="C00000"/>
                </a:solidFill>
              </a:rPr>
              <a:t> </a:t>
            </a:r>
            <a:r>
              <a:rPr lang="en-US" altLang="el-GR" sz="1400" i="1" dirty="0" err="1">
                <a:solidFill>
                  <a:srgbClr val="C00000"/>
                </a:solidFill>
              </a:rPr>
              <a:t>Dellenmark</a:t>
            </a:r>
            <a:r>
              <a:rPr lang="en-US" altLang="el-GR" sz="1400" i="1" dirty="0">
                <a:solidFill>
                  <a:srgbClr val="C00000"/>
                </a:solidFill>
              </a:rPr>
              <a:t> M, </a:t>
            </a:r>
            <a:r>
              <a:rPr lang="en-US" altLang="el-GR" sz="1400" i="1" dirty="0" err="1">
                <a:solidFill>
                  <a:srgbClr val="C00000"/>
                </a:solidFill>
              </a:rPr>
              <a:t>Bry</a:t>
            </a:r>
            <a:r>
              <a:rPr lang="en-US" altLang="el-GR" sz="1400" i="1" dirty="0">
                <a:solidFill>
                  <a:srgbClr val="C00000"/>
                </a:solidFill>
              </a:rPr>
              <a:t> K, BMC Pediatrics, 2013.</a:t>
            </a:r>
          </a:p>
        </p:txBody>
      </p:sp>
      <p:pic>
        <p:nvPicPr>
          <p:cNvPr id="8" name="Picture 7">
            <a:extLst>
              <a:ext uri="{FF2B5EF4-FFF2-40B4-BE49-F238E27FC236}">
                <a16:creationId xmlns:a16="http://schemas.microsoft.com/office/drawing/2014/main" id="{B57814FB-5CFB-584C-68F1-2DAD138DD76A}"/>
              </a:ext>
            </a:extLst>
          </p:cNvPr>
          <p:cNvPicPr>
            <a:picLocks noChangeAspect="1"/>
          </p:cNvPicPr>
          <p:nvPr/>
        </p:nvPicPr>
        <p:blipFill>
          <a:blip r:embed="rId2" cstate="print"/>
          <a:stretch>
            <a:fillRect/>
          </a:stretch>
        </p:blipFill>
        <p:spPr>
          <a:xfrm>
            <a:off x="10262228" y="3179683"/>
            <a:ext cx="1815666" cy="2420888"/>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ubrik 1">
            <a:extLst>
              <a:ext uri="{FF2B5EF4-FFF2-40B4-BE49-F238E27FC236}">
                <a16:creationId xmlns:a16="http://schemas.microsoft.com/office/drawing/2014/main" id="{ED3CC5EF-4C94-6E85-7A8D-B19805C5DA3F}"/>
              </a:ext>
            </a:extLst>
          </p:cNvPr>
          <p:cNvSpPr>
            <a:spLocks noGrp="1"/>
          </p:cNvSpPr>
          <p:nvPr>
            <p:ph type="title"/>
          </p:nvPr>
        </p:nvSpPr>
        <p:spPr>
          <a:xfrm>
            <a:off x="2647983" y="1130299"/>
            <a:ext cx="8228012" cy="876300"/>
          </a:xfrm>
        </p:spPr>
        <p:txBody>
          <a:bodyPr/>
          <a:lstStyle/>
          <a:p>
            <a:pPr eaLnBrk="1" hangingPunct="1"/>
            <a:r>
              <a:rPr lang="el-GR" altLang="sv-SE" sz="2800"/>
              <a:t>Παιδί και οικογενειοκεντρική φροντίδα</a:t>
            </a:r>
            <a:endParaRPr lang="sv-SE" altLang="sv-SE" sz="2800"/>
          </a:p>
        </p:txBody>
      </p:sp>
      <p:sp>
        <p:nvSpPr>
          <p:cNvPr id="20483" name="Platshållare för innehåll 2">
            <a:extLst>
              <a:ext uri="{FF2B5EF4-FFF2-40B4-BE49-F238E27FC236}">
                <a16:creationId xmlns:a16="http://schemas.microsoft.com/office/drawing/2014/main" id="{B519C181-30F0-75BF-1614-EDCB6901FFBD}"/>
              </a:ext>
            </a:extLst>
          </p:cNvPr>
          <p:cNvSpPr>
            <a:spLocks noGrp="1"/>
          </p:cNvSpPr>
          <p:nvPr>
            <p:ph idx="1"/>
          </p:nvPr>
        </p:nvSpPr>
        <p:spPr>
          <a:xfrm>
            <a:off x="2371726" y="2568575"/>
            <a:ext cx="7205663" cy="2236788"/>
          </a:xfrm>
        </p:spPr>
        <p:txBody>
          <a:bodyPr/>
          <a:lstStyle/>
          <a:p>
            <a:pPr algn="just" eaLnBrk="1" hangingPunct="1"/>
            <a:r>
              <a:rPr lang="el-GR" altLang="sv-SE" sz="2400"/>
              <a:t>Επιβεβαιώνεται από την Σύμβαση των Ηνωμένων Εθνών σχετικά με τα Δικαιώματα του Παιδιού</a:t>
            </a:r>
          </a:p>
          <a:p>
            <a:pPr algn="just" eaLnBrk="1" hangingPunct="1"/>
            <a:r>
              <a:rPr lang="el-GR" altLang="sv-SE" sz="2400"/>
              <a:t>Τα παιδιά έχουν το Δικαίωμα να συμμετέχουν σε θέματα που αφορούν την υγεία τους και σε αποφάσεις για τη φροντίδα τους, ανάλογα με τις ικανότητες τους. </a:t>
            </a:r>
          </a:p>
        </p:txBody>
      </p:sp>
      <p:sp>
        <p:nvSpPr>
          <p:cNvPr id="20484" name="Footer Placeholder 1">
            <a:extLst>
              <a:ext uri="{FF2B5EF4-FFF2-40B4-BE49-F238E27FC236}">
                <a16:creationId xmlns:a16="http://schemas.microsoft.com/office/drawing/2014/main" id="{E3204E9E-6E05-20A3-F56B-4F21FE80330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BC227CB1-A92F-2F2B-327B-78F02D93AC32}"/>
              </a:ext>
            </a:extLst>
          </p:cNvPr>
          <p:cNvSpPr/>
          <p:nvPr/>
        </p:nvSpPr>
        <p:spPr>
          <a:xfrm>
            <a:off x="1524000" y="5805489"/>
            <a:ext cx="9144000" cy="115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9E8EA010-E552-0F35-8BD0-7ADCD35A48B0}"/>
              </a:ext>
            </a:extLst>
          </p:cNvPr>
          <p:cNvSpPr/>
          <p:nvPr/>
        </p:nvSpPr>
        <p:spPr>
          <a:xfrm>
            <a:off x="1524000" y="5300664"/>
            <a:ext cx="590550"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7" name="Rectangle 4">
            <a:extLst>
              <a:ext uri="{FF2B5EF4-FFF2-40B4-BE49-F238E27FC236}">
                <a16:creationId xmlns:a16="http://schemas.microsoft.com/office/drawing/2014/main" id="{76FE5AC2-D4CF-11C6-A101-DF68C20E0B31}"/>
              </a:ext>
            </a:extLst>
          </p:cNvPr>
          <p:cNvSpPr>
            <a:spLocks noChangeArrowheads="1"/>
          </p:cNvSpPr>
          <p:nvPr/>
        </p:nvSpPr>
        <p:spPr bwMode="auto">
          <a:xfrm>
            <a:off x="1825325" y="5959132"/>
            <a:ext cx="8793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1400" i="1" dirty="0">
                <a:solidFill>
                  <a:srgbClr val="C00000"/>
                </a:solidFill>
              </a:rPr>
              <a:t>Coyne I, </a:t>
            </a:r>
            <a:r>
              <a:rPr lang="en-US" altLang="el-GR" sz="1400" i="1" dirty="0" err="1">
                <a:solidFill>
                  <a:srgbClr val="C00000"/>
                </a:solidFill>
              </a:rPr>
              <a:t>Hallström</a:t>
            </a:r>
            <a:r>
              <a:rPr lang="en-US" altLang="el-GR" sz="1400" i="1" dirty="0">
                <a:solidFill>
                  <a:srgbClr val="C00000"/>
                </a:solidFill>
              </a:rPr>
              <a:t> I, </a:t>
            </a:r>
            <a:r>
              <a:rPr lang="en-US" altLang="el-GR" sz="1400" i="1" dirty="0" err="1">
                <a:solidFill>
                  <a:srgbClr val="C00000"/>
                </a:solidFill>
              </a:rPr>
              <a:t>Söderbäck</a:t>
            </a:r>
            <a:r>
              <a:rPr lang="en-US" altLang="el-GR" sz="1400" i="1" dirty="0">
                <a:solidFill>
                  <a:srgbClr val="C00000"/>
                </a:solidFill>
              </a:rPr>
              <a:t> M. 2016. Reframing the focus from a family-</a:t>
            </a:r>
            <a:r>
              <a:rPr lang="en-US" altLang="el-GR" sz="1400" i="1" dirty="0" err="1">
                <a:solidFill>
                  <a:srgbClr val="C00000"/>
                </a:solidFill>
              </a:rPr>
              <a:t>centred</a:t>
            </a:r>
            <a:r>
              <a:rPr lang="en-US" altLang="el-GR" sz="1400" i="1" dirty="0">
                <a:solidFill>
                  <a:srgbClr val="C00000"/>
                </a:solidFill>
              </a:rPr>
              <a:t> to a child-</a:t>
            </a:r>
            <a:r>
              <a:rPr lang="en-US" altLang="el-GR" sz="1400" i="1" dirty="0" err="1">
                <a:solidFill>
                  <a:srgbClr val="C00000"/>
                </a:solidFill>
              </a:rPr>
              <a:t>centred</a:t>
            </a:r>
            <a:r>
              <a:rPr lang="en-US" altLang="el-GR" sz="1400" i="1" dirty="0">
                <a:solidFill>
                  <a:srgbClr val="C00000"/>
                </a:solidFill>
              </a:rPr>
              <a:t> care approach for children's healthcare. JCHC. 20(4), 494-502.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tshållare för innehåll 2">
            <a:extLst>
              <a:ext uri="{FF2B5EF4-FFF2-40B4-BE49-F238E27FC236}">
                <a16:creationId xmlns:a16="http://schemas.microsoft.com/office/drawing/2014/main" id="{C2FC846C-B8CF-835C-88A6-FEEDE855155C}"/>
              </a:ext>
            </a:extLst>
          </p:cNvPr>
          <p:cNvSpPr>
            <a:spLocks noGrp="1"/>
          </p:cNvSpPr>
          <p:nvPr>
            <p:ph idx="1"/>
          </p:nvPr>
        </p:nvSpPr>
        <p:spPr>
          <a:xfrm>
            <a:off x="2126052" y="1712914"/>
            <a:ext cx="7416800" cy="3530600"/>
          </a:xfrm>
        </p:spPr>
        <p:txBody>
          <a:bodyPr rtlCol="0">
            <a:normAutofit/>
          </a:bodyPr>
          <a:lstStyle/>
          <a:p>
            <a:pPr algn="just">
              <a:buFont typeface="Wingdings 3" charset="2"/>
              <a:buChar char=""/>
              <a:defRPr/>
            </a:pPr>
            <a:r>
              <a:rPr lang="el-GR" altLang="sv-SE" sz="2400" dirty="0">
                <a:solidFill>
                  <a:schemeClr val="tx1">
                    <a:lumMod val="75000"/>
                    <a:lumOff val="25000"/>
                  </a:schemeClr>
                </a:solidFill>
              </a:rPr>
              <a:t>Η φροντίδα σχεδιάζεται βάσει των προσδοκιών και των προτιμήσεων του παιδιού. </a:t>
            </a:r>
          </a:p>
          <a:p>
            <a:pPr marL="0" indent="0" algn="just">
              <a:buNone/>
              <a:defRPr/>
            </a:pPr>
            <a:endParaRPr lang="sv-SE" altLang="sv-SE" sz="2400" dirty="0">
              <a:solidFill>
                <a:schemeClr val="tx1">
                  <a:lumMod val="75000"/>
                  <a:lumOff val="25000"/>
                </a:schemeClr>
              </a:solidFill>
            </a:endParaRPr>
          </a:p>
          <a:p>
            <a:pPr algn="just">
              <a:buFont typeface="Wingdings 3" charset="2"/>
              <a:buChar char=""/>
              <a:defRPr/>
            </a:pPr>
            <a:r>
              <a:rPr lang="el-GR" altLang="sv-SE" sz="2400" dirty="0">
                <a:solidFill>
                  <a:schemeClr val="tx1">
                    <a:lumMod val="75000"/>
                    <a:lumOff val="25000"/>
                  </a:schemeClr>
                </a:solidFill>
              </a:rPr>
              <a:t>Στα πλαίσια της οικογένειας</a:t>
            </a:r>
            <a:r>
              <a:rPr lang="sv-SE" altLang="sv-SE" sz="2400" dirty="0">
                <a:solidFill>
                  <a:schemeClr val="tx1">
                    <a:lumMod val="75000"/>
                    <a:lumOff val="25000"/>
                  </a:schemeClr>
                </a:solidFill>
              </a:rPr>
              <a:t>.</a:t>
            </a:r>
            <a:endParaRPr lang="el-GR" altLang="sv-SE" sz="2400" dirty="0">
              <a:solidFill>
                <a:schemeClr val="tx1">
                  <a:lumMod val="75000"/>
                  <a:lumOff val="25000"/>
                </a:schemeClr>
              </a:solidFill>
            </a:endParaRPr>
          </a:p>
          <a:p>
            <a:pPr marL="0" indent="0" algn="just">
              <a:buNone/>
              <a:defRPr/>
            </a:pPr>
            <a:endParaRPr lang="sv-SE" altLang="sv-SE" sz="2400" dirty="0">
              <a:solidFill>
                <a:schemeClr val="tx1">
                  <a:lumMod val="75000"/>
                  <a:lumOff val="25000"/>
                </a:schemeClr>
              </a:solidFill>
            </a:endParaRPr>
          </a:p>
          <a:p>
            <a:pPr algn="just">
              <a:buFont typeface="Wingdings 3" charset="2"/>
              <a:buChar char=""/>
              <a:defRPr/>
            </a:pPr>
            <a:r>
              <a:rPr lang="el-GR" altLang="sv-SE" sz="2400" dirty="0">
                <a:solidFill>
                  <a:schemeClr val="tx1">
                    <a:lumMod val="75000"/>
                    <a:lumOff val="25000"/>
                  </a:schemeClr>
                </a:solidFill>
              </a:rPr>
              <a:t>Το Παιδί ανήκει στην οικογένεια και παράλληλα είναι αυτόνομο. </a:t>
            </a:r>
          </a:p>
          <a:p>
            <a:pPr>
              <a:buFont typeface="Wingdings 3" charset="2"/>
              <a:buChar char=""/>
              <a:defRPr/>
            </a:pPr>
            <a:endParaRPr lang="el-GR" altLang="sv-SE" sz="1200" dirty="0">
              <a:solidFill>
                <a:schemeClr val="tx1">
                  <a:lumMod val="75000"/>
                  <a:lumOff val="25000"/>
                </a:schemeClr>
              </a:solidFill>
            </a:endParaRPr>
          </a:p>
          <a:p>
            <a:pPr>
              <a:buFont typeface="Wingdings 3" charset="2"/>
              <a:buChar char=""/>
              <a:defRPr/>
            </a:pPr>
            <a:endParaRPr lang="sv-SE" altLang="sv-SE" dirty="0">
              <a:solidFill>
                <a:schemeClr val="tx1">
                  <a:lumMod val="75000"/>
                  <a:lumOff val="25000"/>
                </a:schemeClr>
              </a:solidFill>
            </a:endParaRPr>
          </a:p>
        </p:txBody>
      </p:sp>
      <p:sp>
        <p:nvSpPr>
          <p:cNvPr id="21508" name="Footer Placeholder 1">
            <a:extLst>
              <a:ext uri="{FF2B5EF4-FFF2-40B4-BE49-F238E27FC236}">
                <a16:creationId xmlns:a16="http://schemas.microsoft.com/office/drawing/2014/main" id="{9359B4C6-03D5-4DA8-5D1F-EAD06FCE095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55984074-F9DB-D5E2-A505-6FDADD39318B}"/>
              </a:ext>
            </a:extLst>
          </p:cNvPr>
          <p:cNvSpPr/>
          <p:nvPr/>
        </p:nvSpPr>
        <p:spPr>
          <a:xfrm>
            <a:off x="2126052" y="5591177"/>
            <a:ext cx="9144000" cy="115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814F151C-7BFB-28C3-69A9-2B8C2F26D760}"/>
              </a:ext>
            </a:extLst>
          </p:cNvPr>
          <p:cNvSpPr/>
          <p:nvPr/>
        </p:nvSpPr>
        <p:spPr>
          <a:xfrm>
            <a:off x="1524000" y="5300664"/>
            <a:ext cx="2286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1" name="Rectangle 4">
            <a:extLst>
              <a:ext uri="{FF2B5EF4-FFF2-40B4-BE49-F238E27FC236}">
                <a16:creationId xmlns:a16="http://schemas.microsoft.com/office/drawing/2014/main" id="{A4C0407C-2F67-DB62-6D40-2B97A094B8C8}"/>
              </a:ext>
            </a:extLst>
          </p:cNvPr>
          <p:cNvSpPr>
            <a:spLocks noChangeArrowheads="1"/>
          </p:cNvSpPr>
          <p:nvPr/>
        </p:nvSpPr>
        <p:spPr bwMode="auto">
          <a:xfrm>
            <a:off x="3479800" y="6094412"/>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1400" i="1" dirty="0">
                <a:solidFill>
                  <a:srgbClr val="C00000"/>
                </a:solidFill>
              </a:rPr>
              <a:t>Coyne I, Hallström I, </a:t>
            </a:r>
            <a:r>
              <a:rPr lang="en-US" altLang="el-GR" sz="1400" i="1" dirty="0" err="1">
                <a:solidFill>
                  <a:srgbClr val="C00000"/>
                </a:solidFill>
              </a:rPr>
              <a:t>Söderbäck</a:t>
            </a:r>
            <a:r>
              <a:rPr lang="en-US" altLang="el-GR" sz="1400" i="1" dirty="0">
                <a:solidFill>
                  <a:srgbClr val="C00000"/>
                </a:solidFill>
              </a:rPr>
              <a:t> M. 2016. Reframing the focus from a family-</a:t>
            </a:r>
            <a:r>
              <a:rPr lang="en-US" altLang="el-GR" sz="1400" i="1" dirty="0" err="1">
                <a:solidFill>
                  <a:srgbClr val="C00000"/>
                </a:solidFill>
              </a:rPr>
              <a:t>centred</a:t>
            </a:r>
            <a:r>
              <a:rPr lang="en-US" altLang="el-GR" sz="1400" i="1" dirty="0">
                <a:solidFill>
                  <a:srgbClr val="C00000"/>
                </a:solidFill>
              </a:rPr>
              <a:t> to a child-</a:t>
            </a:r>
            <a:r>
              <a:rPr lang="en-US" altLang="el-GR" sz="1400" i="1" dirty="0" err="1">
                <a:solidFill>
                  <a:srgbClr val="C00000"/>
                </a:solidFill>
              </a:rPr>
              <a:t>centred</a:t>
            </a:r>
            <a:r>
              <a:rPr lang="en-US" altLang="el-GR" sz="1400" i="1" dirty="0">
                <a:solidFill>
                  <a:srgbClr val="C00000"/>
                </a:solidFill>
              </a:rPr>
              <a:t> care approach for children's healthcare. JCHC. 20(4), 494-502.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Platshållare för text 2">
            <a:extLst>
              <a:ext uri="{FF2B5EF4-FFF2-40B4-BE49-F238E27FC236}">
                <a16:creationId xmlns:a16="http://schemas.microsoft.com/office/drawing/2014/main" id="{6C7D64A0-C685-341F-51E6-3C0150917543}"/>
              </a:ext>
            </a:extLst>
          </p:cNvPr>
          <p:cNvSpPr>
            <a:spLocks noGrp="1"/>
          </p:cNvSpPr>
          <p:nvPr>
            <p:ph type="body" idx="1"/>
          </p:nvPr>
        </p:nvSpPr>
        <p:spPr>
          <a:xfrm>
            <a:off x="2216151" y="2062163"/>
            <a:ext cx="3633787" cy="758825"/>
          </a:xfrm>
        </p:spPr>
        <p:txBody>
          <a:bodyPr rtlCol="0"/>
          <a:lstStyle/>
          <a:p>
            <a:pPr>
              <a:defRPr/>
            </a:pPr>
            <a:r>
              <a:rPr lang="el-GR" altLang="sv-SE" sz="2800" dirty="0">
                <a:solidFill>
                  <a:schemeClr val="accent6">
                    <a:lumMod val="50000"/>
                  </a:schemeClr>
                </a:solidFill>
              </a:rPr>
              <a:t>Προσδοκία παιδιού</a:t>
            </a:r>
            <a:endParaRPr lang="sv-SE" altLang="sv-SE" sz="2800" dirty="0">
              <a:solidFill>
                <a:schemeClr val="accent6">
                  <a:lumMod val="50000"/>
                </a:schemeClr>
              </a:solidFill>
            </a:endParaRPr>
          </a:p>
        </p:txBody>
      </p:sp>
      <p:sp>
        <p:nvSpPr>
          <p:cNvPr id="22532" name="Platshållare för innehåll 3">
            <a:extLst>
              <a:ext uri="{FF2B5EF4-FFF2-40B4-BE49-F238E27FC236}">
                <a16:creationId xmlns:a16="http://schemas.microsoft.com/office/drawing/2014/main" id="{1FC9896A-F534-294D-89C3-18AD442E8296}"/>
              </a:ext>
            </a:extLst>
          </p:cNvPr>
          <p:cNvSpPr>
            <a:spLocks noGrp="1"/>
          </p:cNvSpPr>
          <p:nvPr>
            <p:ph sz="half" idx="2"/>
          </p:nvPr>
        </p:nvSpPr>
        <p:spPr>
          <a:xfrm>
            <a:off x="2216151" y="2743201"/>
            <a:ext cx="3636963" cy="2771775"/>
          </a:xfrm>
        </p:spPr>
        <p:txBody>
          <a:bodyPr/>
          <a:lstStyle/>
          <a:p>
            <a:pPr marL="0" indent="0"/>
            <a:endParaRPr lang="sv-SE" altLang="sv-SE"/>
          </a:p>
          <a:p>
            <a:pPr marL="0" indent="0"/>
            <a:r>
              <a:rPr lang="el-GR" altLang="sv-SE" sz="2400"/>
              <a:t>Πως το παιδί βιώνει και κατανοεί τη νοσηλεία.</a:t>
            </a:r>
            <a:endParaRPr lang="sv-SE" altLang="sv-SE" sz="2400"/>
          </a:p>
        </p:txBody>
      </p:sp>
      <p:sp>
        <p:nvSpPr>
          <p:cNvPr id="9221" name="Platshållare för text 4">
            <a:extLst>
              <a:ext uri="{FF2B5EF4-FFF2-40B4-BE49-F238E27FC236}">
                <a16:creationId xmlns:a16="http://schemas.microsoft.com/office/drawing/2014/main" id="{B0902ACD-5180-55BB-A972-42DA7803F2BF}"/>
              </a:ext>
            </a:extLst>
          </p:cNvPr>
          <p:cNvSpPr>
            <a:spLocks noGrp="1"/>
          </p:cNvSpPr>
          <p:nvPr>
            <p:ph type="body" sz="quarter" idx="3"/>
          </p:nvPr>
        </p:nvSpPr>
        <p:spPr>
          <a:xfrm>
            <a:off x="6311901" y="2062163"/>
            <a:ext cx="3636963" cy="755650"/>
          </a:xfrm>
        </p:spPr>
        <p:txBody>
          <a:bodyPr rtlCol="0"/>
          <a:lstStyle/>
          <a:p>
            <a:pPr>
              <a:defRPr/>
            </a:pPr>
            <a:r>
              <a:rPr lang="el-GR" altLang="sv-SE" sz="2800" dirty="0">
                <a:solidFill>
                  <a:schemeClr val="accent6">
                    <a:lumMod val="50000"/>
                  </a:schemeClr>
                </a:solidFill>
              </a:rPr>
              <a:t>Παιδική προσδοκία</a:t>
            </a:r>
            <a:endParaRPr lang="sv-SE" altLang="sv-SE" sz="2800" dirty="0">
              <a:solidFill>
                <a:schemeClr val="accent6">
                  <a:lumMod val="50000"/>
                </a:schemeClr>
              </a:solidFill>
            </a:endParaRPr>
          </a:p>
        </p:txBody>
      </p:sp>
      <p:sp>
        <p:nvSpPr>
          <p:cNvPr id="22534" name="Platshållare för innehåll 5">
            <a:extLst>
              <a:ext uri="{FF2B5EF4-FFF2-40B4-BE49-F238E27FC236}">
                <a16:creationId xmlns:a16="http://schemas.microsoft.com/office/drawing/2014/main" id="{61FF4FC6-57BF-D0F4-F5F6-88F651522BDB}"/>
              </a:ext>
            </a:extLst>
          </p:cNvPr>
          <p:cNvSpPr>
            <a:spLocks noGrp="1"/>
          </p:cNvSpPr>
          <p:nvPr>
            <p:ph sz="quarter" idx="4"/>
          </p:nvPr>
        </p:nvSpPr>
        <p:spPr>
          <a:xfrm>
            <a:off x="6311901" y="2743201"/>
            <a:ext cx="3636963" cy="2773363"/>
          </a:xfrm>
        </p:spPr>
        <p:txBody>
          <a:bodyPr/>
          <a:lstStyle/>
          <a:p>
            <a:pPr marL="0" indent="0"/>
            <a:endParaRPr lang="sv-SE" altLang="sv-SE"/>
          </a:p>
          <a:p>
            <a:pPr marL="0" indent="0"/>
            <a:r>
              <a:rPr lang="el-GR" altLang="sv-SE" sz="2400"/>
              <a:t>Πως οι ενήλικοι νομίζουν ότι το παιδί βιώνει και κατανοεί τη νοσηλεία.</a:t>
            </a:r>
            <a:endParaRPr lang="sv-SE" altLang="sv-SE" sz="2400"/>
          </a:p>
        </p:txBody>
      </p:sp>
      <p:sp>
        <p:nvSpPr>
          <p:cNvPr id="22535" name="Footer Placeholder 1">
            <a:extLst>
              <a:ext uri="{FF2B5EF4-FFF2-40B4-BE49-F238E27FC236}">
                <a16:creationId xmlns:a16="http://schemas.microsoft.com/office/drawing/2014/main" id="{BC13FEFD-64FF-5805-81C1-F6BE9562C6B0}"/>
              </a:ext>
            </a:extLst>
          </p:cNvPr>
          <p:cNvSpPr>
            <a:spLocks noGrp="1"/>
          </p:cNvSpPr>
          <p:nvPr>
            <p:ph type="ftr" sz="quarter" idx="11"/>
          </p:nvPr>
        </p:nvSpPr>
        <p:spPr bwMode="auto">
          <a:xfrm>
            <a:off x="2166938" y="6338888"/>
            <a:ext cx="38608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C8B478A2-D9BF-005F-FC81-82523B44F36D}"/>
              </a:ext>
            </a:extLst>
          </p:cNvPr>
          <p:cNvSpPr/>
          <p:nvPr/>
        </p:nvSpPr>
        <p:spPr>
          <a:xfrm>
            <a:off x="1524000" y="5651501"/>
            <a:ext cx="9144000" cy="122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554121C3-62DF-3A4D-CB2B-1677A9C05ABB}"/>
              </a:ext>
            </a:extLst>
          </p:cNvPr>
          <p:cNvSpPr/>
          <p:nvPr/>
        </p:nvSpPr>
        <p:spPr>
          <a:xfrm>
            <a:off x="1524000" y="5300664"/>
            <a:ext cx="381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64C1596-F504-B87B-739E-0B704D67869C}"/>
              </a:ext>
            </a:extLst>
          </p:cNvPr>
          <p:cNvSpPr>
            <a:spLocks noGrp="1"/>
          </p:cNvSpPr>
          <p:nvPr>
            <p:ph type="title"/>
          </p:nvPr>
        </p:nvSpPr>
        <p:spPr>
          <a:xfrm>
            <a:off x="2185049" y="878209"/>
            <a:ext cx="8156575" cy="876300"/>
          </a:xfrm>
        </p:spPr>
        <p:txBody>
          <a:bodyPr/>
          <a:lstStyle/>
          <a:p>
            <a:pPr eaLnBrk="1" hangingPunct="1"/>
            <a:r>
              <a:rPr lang="el-GR" altLang="sv-SE" dirty="0" err="1"/>
              <a:t>Οικογενειοκεντρική</a:t>
            </a:r>
            <a:r>
              <a:rPr lang="el-GR" altLang="sv-SE" dirty="0"/>
              <a:t> φροντίδα</a:t>
            </a:r>
            <a:endParaRPr lang="sv-SE" altLang="sv-SE" dirty="0"/>
          </a:p>
        </p:txBody>
      </p:sp>
      <p:sp>
        <p:nvSpPr>
          <p:cNvPr id="10243" name="Content Placeholder 2">
            <a:extLst>
              <a:ext uri="{FF2B5EF4-FFF2-40B4-BE49-F238E27FC236}">
                <a16:creationId xmlns:a16="http://schemas.microsoft.com/office/drawing/2014/main" id="{9F5561E8-407B-7A72-CE03-E3F3D080431D}"/>
              </a:ext>
            </a:extLst>
          </p:cNvPr>
          <p:cNvSpPr>
            <a:spLocks noGrp="1"/>
          </p:cNvSpPr>
          <p:nvPr>
            <p:ph idx="1"/>
          </p:nvPr>
        </p:nvSpPr>
        <p:spPr>
          <a:xfrm>
            <a:off x="2903539" y="2216151"/>
            <a:ext cx="7316787" cy="3743325"/>
          </a:xfrm>
        </p:spPr>
        <p:txBody>
          <a:bodyPr rtlCol="0">
            <a:normAutofit/>
          </a:bodyPr>
          <a:lstStyle/>
          <a:p>
            <a:pPr>
              <a:buFont typeface="Wingdings 3" charset="2"/>
              <a:buChar char=""/>
              <a:defRPr/>
            </a:pPr>
            <a:r>
              <a:rPr lang="el-GR" altLang="sv-SE" sz="2600" dirty="0">
                <a:solidFill>
                  <a:schemeClr val="tx1">
                    <a:lumMod val="75000"/>
                    <a:lumOff val="25000"/>
                  </a:schemeClr>
                </a:solidFill>
              </a:rPr>
              <a:t>Φιλοσοφία φροντίδας παιδιατρικής νοσηλευτικής</a:t>
            </a:r>
            <a:endParaRPr lang="sv-SE" altLang="sv-SE" sz="2600" dirty="0">
              <a:solidFill>
                <a:schemeClr val="tx1">
                  <a:lumMod val="75000"/>
                  <a:lumOff val="25000"/>
                </a:schemeClr>
              </a:solidFill>
            </a:endParaRPr>
          </a:p>
          <a:p>
            <a:pPr marL="0" indent="0" algn="r">
              <a:buNone/>
              <a:defRPr/>
            </a:pPr>
            <a:r>
              <a:rPr lang="el-GR" altLang="sv-SE" sz="1200" dirty="0">
                <a:solidFill>
                  <a:schemeClr val="tx1">
                    <a:lumMod val="75000"/>
                    <a:lumOff val="25000"/>
                  </a:schemeClr>
                </a:solidFill>
              </a:rPr>
              <a:t>			</a:t>
            </a:r>
            <a:r>
              <a:rPr lang="en-US" altLang="sv-SE" sz="1200" i="1" dirty="0">
                <a:solidFill>
                  <a:srgbClr val="C00000"/>
                </a:solidFill>
              </a:rPr>
              <a:t>Cartagena D, </a:t>
            </a:r>
            <a:r>
              <a:rPr lang="en-US" altLang="sv-SE" sz="1200" i="1" dirty="0" err="1">
                <a:solidFill>
                  <a:srgbClr val="C00000"/>
                </a:solidFill>
              </a:rPr>
              <a:t>Noorthoek</a:t>
            </a:r>
            <a:r>
              <a:rPr lang="en-US" altLang="sv-SE" sz="1200" i="1" dirty="0">
                <a:solidFill>
                  <a:srgbClr val="C00000"/>
                </a:solidFill>
              </a:rPr>
              <a:t> A, Wagner S, McGrath J. 2012. Family-</a:t>
            </a:r>
            <a:r>
              <a:rPr lang="el-GR" altLang="sv-SE" sz="1200" i="1" dirty="0">
                <a:solidFill>
                  <a:srgbClr val="C00000"/>
                </a:solidFill>
              </a:rPr>
              <a:t>		</a:t>
            </a:r>
            <a:r>
              <a:rPr lang="en-US" altLang="sv-SE" sz="1200" i="1" dirty="0">
                <a:solidFill>
                  <a:srgbClr val="C00000"/>
                </a:solidFill>
              </a:rPr>
              <a:t>Centered Care and Nursing Research. Newborn &amp; Infant Nursing Reviews, Sept,118-19.</a:t>
            </a:r>
          </a:p>
          <a:p>
            <a:pPr>
              <a:buFont typeface="Wingdings 3" charset="2"/>
              <a:buChar char=""/>
              <a:defRPr/>
            </a:pPr>
            <a:endParaRPr lang="sv-SE" altLang="sv-SE" dirty="0">
              <a:solidFill>
                <a:schemeClr val="tx1">
                  <a:lumMod val="75000"/>
                  <a:lumOff val="25000"/>
                </a:schemeClr>
              </a:solidFill>
            </a:endParaRPr>
          </a:p>
          <a:p>
            <a:pPr>
              <a:buFont typeface="Wingdings 3" charset="2"/>
              <a:buChar char=""/>
              <a:defRPr/>
            </a:pPr>
            <a:r>
              <a:rPr lang="el-GR" altLang="sv-SE" sz="2600" dirty="0">
                <a:solidFill>
                  <a:schemeClr val="tx1">
                    <a:lumMod val="75000"/>
                    <a:lumOff val="25000"/>
                  </a:schemeClr>
                </a:solidFill>
              </a:rPr>
              <a:t>Πλαίσιο που υποστηρίζει και προάγει την σωματική, συναισθηματική και ψυχολογική ανάπτυξη του παιδιού εντός της οικογένειας. </a:t>
            </a:r>
          </a:p>
          <a:p>
            <a:pPr marL="0" indent="0" algn="r">
              <a:buNone/>
              <a:defRPr/>
            </a:pPr>
            <a:r>
              <a:rPr lang="el-GR" altLang="sv-SE" dirty="0">
                <a:solidFill>
                  <a:schemeClr val="tx1">
                    <a:lumMod val="75000"/>
                    <a:lumOff val="25000"/>
                  </a:schemeClr>
                </a:solidFill>
              </a:rPr>
              <a:t>			</a:t>
            </a:r>
            <a:r>
              <a:rPr lang="en-US" altLang="sv-SE" sz="1200" dirty="0" err="1">
                <a:solidFill>
                  <a:srgbClr val="C00000"/>
                </a:solidFill>
              </a:rPr>
              <a:t>Arango</a:t>
            </a:r>
            <a:r>
              <a:rPr lang="en-US" altLang="sv-SE" sz="1200" dirty="0">
                <a:solidFill>
                  <a:srgbClr val="C00000"/>
                </a:solidFill>
              </a:rPr>
              <a:t> P. 2011. Family-Centered Care. </a:t>
            </a:r>
            <a:r>
              <a:rPr lang="en-US" altLang="sv-SE" sz="1200" i="1" dirty="0">
                <a:solidFill>
                  <a:srgbClr val="C00000"/>
                </a:solidFill>
              </a:rPr>
              <a:t>Academic Pediatrics, 11, 97-9.</a:t>
            </a:r>
            <a:endParaRPr lang="sv-SE" altLang="sv-SE" sz="1200" dirty="0">
              <a:solidFill>
                <a:srgbClr val="C00000"/>
              </a:solidFill>
            </a:endParaRPr>
          </a:p>
          <a:p>
            <a:pPr>
              <a:buFont typeface="Wingdings 3" charset="2"/>
              <a:buChar char=""/>
              <a:defRPr/>
            </a:pPr>
            <a:endParaRPr lang="sv-SE" altLang="sv-SE" sz="1200" dirty="0">
              <a:solidFill>
                <a:schemeClr val="tx1">
                  <a:lumMod val="75000"/>
                  <a:lumOff val="25000"/>
                </a:schemeClr>
              </a:solidFill>
            </a:endParaRPr>
          </a:p>
        </p:txBody>
      </p:sp>
      <p:sp>
        <p:nvSpPr>
          <p:cNvPr id="23556" name="Footer Placeholder 1">
            <a:extLst>
              <a:ext uri="{FF2B5EF4-FFF2-40B4-BE49-F238E27FC236}">
                <a16:creationId xmlns:a16="http://schemas.microsoft.com/office/drawing/2014/main" id="{2A5DB9F4-2FC1-4826-68F9-FFD9A48E2E2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47D2848D-554E-1312-2BC4-32C27820D777}"/>
              </a:ext>
            </a:extLst>
          </p:cNvPr>
          <p:cNvSpPr/>
          <p:nvPr/>
        </p:nvSpPr>
        <p:spPr>
          <a:xfrm>
            <a:off x="1416050" y="5805489"/>
            <a:ext cx="9251950" cy="115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5A4BCBE9-7CC5-DC77-4EDD-A65C67B6C428}"/>
              </a:ext>
            </a:extLst>
          </p:cNvPr>
          <p:cNvSpPr/>
          <p:nvPr/>
        </p:nvSpPr>
        <p:spPr>
          <a:xfrm>
            <a:off x="1524000" y="5300663"/>
            <a:ext cx="755650"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7">
            <a:extLst>
              <a:ext uri="{FF2B5EF4-FFF2-40B4-BE49-F238E27FC236}">
                <a16:creationId xmlns:a16="http://schemas.microsoft.com/office/drawing/2014/main" id="{AA3CBC03-6F7D-8312-C8E9-1FDF1F68B1DB}"/>
              </a:ext>
            </a:extLst>
          </p:cNvPr>
          <p:cNvSpPr>
            <a:spLocks noGrp="1"/>
          </p:cNvSpPr>
          <p:nvPr>
            <p:ph type="title"/>
          </p:nvPr>
        </p:nvSpPr>
        <p:spPr>
          <a:xfrm>
            <a:off x="1981199" y="1147291"/>
            <a:ext cx="8228012" cy="792162"/>
          </a:xfrm>
        </p:spPr>
        <p:txBody>
          <a:bodyPr/>
          <a:lstStyle/>
          <a:p>
            <a:pPr algn="ctr" eaLnBrk="1" hangingPunct="1"/>
            <a:r>
              <a:rPr lang="el-GR" altLang="sv-SE" sz="2800" dirty="0"/>
              <a:t>Τι και ποιος είναι οικογένεια?</a:t>
            </a:r>
            <a:endParaRPr lang="sv-SE" altLang="sv-SE" sz="2800" dirty="0"/>
          </a:p>
        </p:txBody>
      </p:sp>
      <p:sp>
        <p:nvSpPr>
          <p:cNvPr id="11267" name="Rectangle 18">
            <a:extLst>
              <a:ext uri="{FF2B5EF4-FFF2-40B4-BE49-F238E27FC236}">
                <a16:creationId xmlns:a16="http://schemas.microsoft.com/office/drawing/2014/main" id="{42C0E0E2-62C7-5B28-421D-57B0776B3FE7}"/>
              </a:ext>
            </a:extLst>
          </p:cNvPr>
          <p:cNvSpPr>
            <a:spLocks noGrp="1" noChangeArrowheads="1"/>
          </p:cNvSpPr>
          <p:nvPr>
            <p:ph idx="1"/>
          </p:nvPr>
        </p:nvSpPr>
        <p:spPr>
          <a:xfrm>
            <a:off x="3071813" y="1989139"/>
            <a:ext cx="6477000" cy="3455987"/>
          </a:xfrm>
        </p:spPr>
        <p:txBody>
          <a:bodyPr rtlCol="0">
            <a:normAutofit lnSpcReduction="10000"/>
          </a:bodyPr>
          <a:lstStyle/>
          <a:p>
            <a:pPr marL="0" indent="0">
              <a:buFont typeface="Wingdings 3" charset="2"/>
              <a:buChar char=""/>
              <a:defRPr/>
            </a:pPr>
            <a:endParaRPr lang="sv-SE" altLang="sv-SE" sz="2000" dirty="0">
              <a:solidFill>
                <a:schemeClr val="tx1">
                  <a:lumMod val="75000"/>
                  <a:lumOff val="25000"/>
                </a:schemeClr>
              </a:solidFill>
            </a:endParaRPr>
          </a:p>
          <a:p>
            <a:pPr marL="0" indent="0">
              <a:buFontTx/>
              <a:buChar char="•"/>
              <a:defRPr/>
            </a:pPr>
            <a:r>
              <a:rPr lang="el-GR" altLang="sv-SE" sz="2600" dirty="0">
                <a:solidFill>
                  <a:schemeClr val="tx1">
                    <a:lumMod val="75000"/>
                    <a:lumOff val="25000"/>
                  </a:schemeClr>
                </a:solidFill>
              </a:rPr>
              <a:t>Μητέρα, πατέρας και παιδιά </a:t>
            </a:r>
          </a:p>
          <a:p>
            <a:pPr marL="0" indent="0">
              <a:buFontTx/>
              <a:buChar char="•"/>
              <a:defRPr/>
            </a:pPr>
            <a:r>
              <a:rPr lang="el-GR" altLang="sv-SE" sz="2600" dirty="0">
                <a:solidFill>
                  <a:schemeClr val="tx1">
                    <a:lumMod val="75000"/>
                    <a:lumOff val="25000"/>
                  </a:schemeClr>
                </a:solidFill>
              </a:rPr>
              <a:t>Αδέρφια, παππούδες, γιαγιάδες, συγγενείς </a:t>
            </a:r>
          </a:p>
          <a:p>
            <a:pPr marL="0" indent="0">
              <a:buFontTx/>
              <a:buChar char="•"/>
              <a:defRPr/>
            </a:pPr>
            <a:r>
              <a:rPr lang="el-GR" altLang="sv-SE" sz="2600" dirty="0">
                <a:solidFill>
                  <a:schemeClr val="tx1">
                    <a:lumMod val="75000"/>
                    <a:lumOff val="25000"/>
                  </a:schemeClr>
                </a:solidFill>
              </a:rPr>
              <a:t>Φίλοι</a:t>
            </a:r>
            <a:endParaRPr lang="en-GB" altLang="sv-SE" sz="2600" dirty="0">
              <a:solidFill>
                <a:schemeClr val="tx1">
                  <a:lumMod val="75000"/>
                  <a:lumOff val="25000"/>
                </a:schemeClr>
              </a:solidFill>
            </a:endParaRPr>
          </a:p>
          <a:p>
            <a:pPr marL="0" indent="0">
              <a:buFontTx/>
              <a:buChar char="•"/>
              <a:defRPr/>
            </a:pPr>
            <a:r>
              <a:rPr lang="el-GR" altLang="sv-SE" sz="2600" dirty="0">
                <a:solidFill>
                  <a:schemeClr val="tx1">
                    <a:lumMod val="75000"/>
                    <a:lumOff val="25000"/>
                  </a:schemeClr>
                </a:solidFill>
              </a:rPr>
              <a:t>Άτομα που θέλουν να είναι οικογένεια, είναι οικογένεια </a:t>
            </a:r>
          </a:p>
          <a:p>
            <a:pPr marL="0" indent="0">
              <a:buFontTx/>
              <a:buChar char="•"/>
              <a:defRPr/>
            </a:pPr>
            <a:r>
              <a:rPr lang="el-GR" altLang="sv-SE" sz="2600" dirty="0">
                <a:solidFill>
                  <a:schemeClr val="tx1">
                    <a:lumMod val="75000"/>
                    <a:lumOff val="25000"/>
                  </a:schemeClr>
                </a:solidFill>
              </a:rPr>
              <a:t>Περιλαμβάνονται στη ζωή της οικογένειας </a:t>
            </a:r>
          </a:p>
          <a:p>
            <a:pPr marL="0" indent="0">
              <a:buFontTx/>
              <a:buChar char="•"/>
              <a:defRPr/>
            </a:pPr>
            <a:r>
              <a:rPr lang="el-GR" altLang="sv-SE" sz="2600" dirty="0">
                <a:solidFill>
                  <a:schemeClr val="tx1">
                    <a:lumMod val="75000"/>
                    <a:lumOff val="25000"/>
                  </a:schemeClr>
                </a:solidFill>
              </a:rPr>
              <a:t>Νοιάζονται για την οικογένεια</a:t>
            </a:r>
            <a:endParaRPr lang="en-GB" altLang="sv-SE" sz="2600" dirty="0">
              <a:solidFill>
                <a:schemeClr val="tx1">
                  <a:lumMod val="75000"/>
                  <a:lumOff val="25000"/>
                </a:schemeClr>
              </a:solidFill>
            </a:endParaRPr>
          </a:p>
          <a:p>
            <a:pPr marL="0" indent="0">
              <a:buFontTx/>
              <a:buChar char="•"/>
              <a:defRPr/>
            </a:pPr>
            <a:endParaRPr lang="sv-SE" altLang="sv-SE" sz="2000" dirty="0">
              <a:solidFill>
                <a:schemeClr val="tx1">
                  <a:lumMod val="75000"/>
                  <a:lumOff val="25000"/>
                </a:schemeClr>
              </a:solidFill>
            </a:endParaRPr>
          </a:p>
          <a:p>
            <a:pPr marL="0" indent="0">
              <a:buFontTx/>
              <a:buChar char="•"/>
              <a:defRPr/>
            </a:pPr>
            <a:endParaRPr lang="sv-SE" altLang="sv-SE" dirty="0">
              <a:solidFill>
                <a:schemeClr val="tx1">
                  <a:lumMod val="75000"/>
                  <a:lumOff val="25000"/>
                </a:schemeClr>
              </a:solidFill>
            </a:endParaRPr>
          </a:p>
          <a:p>
            <a:pPr marL="0" indent="0">
              <a:buFontTx/>
              <a:buChar char="•"/>
              <a:defRPr/>
            </a:pPr>
            <a:endParaRPr lang="sv-SE" altLang="sv-SE" dirty="0">
              <a:solidFill>
                <a:schemeClr val="tx1">
                  <a:lumMod val="75000"/>
                  <a:lumOff val="25000"/>
                </a:schemeClr>
              </a:solidFill>
            </a:endParaRPr>
          </a:p>
          <a:p>
            <a:pPr marL="0" indent="0">
              <a:buFont typeface="Wingdings 3" charset="2"/>
              <a:buChar char=""/>
              <a:defRPr/>
            </a:pPr>
            <a:endParaRPr lang="sv-SE" altLang="sv-SE" dirty="0">
              <a:solidFill>
                <a:schemeClr val="tx1">
                  <a:lumMod val="75000"/>
                  <a:lumOff val="25000"/>
                </a:schemeClr>
              </a:solidFill>
            </a:endParaRPr>
          </a:p>
        </p:txBody>
      </p:sp>
      <p:sp>
        <p:nvSpPr>
          <p:cNvPr id="24580" name="Footer Placeholder 1">
            <a:extLst>
              <a:ext uri="{FF2B5EF4-FFF2-40B4-BE49-F238E27FC236}">
                <a16:creationId xmlns:a16="http://schemas.microsoft.com/office/drawing/2014/main" id="{66511840-5B4B-20A6-B1C3-E63C4C98057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7F8B6399-E41D-F905-CC12-4BB263627632}"/>
              </a:ext>
            </a:extLst>
          </p:cNvPr>
          <p:cNvSpPr/>
          <p:nvPr/>
        </p:nvSpPr>
        <p:spPr>
          <a:xfrm>
            <a:off x="1524000" y="5732463"/>
            <a:ext cx="9144000" cy="122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B73CD4FE-07A9-130D-7715-4F96C364F851}"/>
              </a:ext>
            </a:extLst>
          </p:cNvPr>
          <p:cNvSpPr/>
          <p:nvPr/>
        </p:nvSpPr>
        <p:spPr>
          <a:xfrm>
            <a:off x="1524000" y="5300663"/>
            <a:ext cx="228600"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4">
            <a:extLst>
              <a:ext uri="{FF2B5EF4-FFF2-40B4-BE49-F238E27FC236}">
                <a16:creationId xmlns:a16="http://schemas.microsoft.com/office/drawing/2014/main" id="{19E89D51-1ED3-FE1C-B9D8-C9F6B3FB6045}"/>
              </a:ext>
            </a:extLst>
          </p:cNvPr>
          <p:cNvSpPr>
            <a:spLocks noGrp="1"/>
          </p:cNvSpPr>
          <p:nvPr>
            <p:ph type="title"/>
          </p:nvPr>
        </p:nvSpPr>
        <p:spPr>
          <a:xfrm>
            <a:off x="1992313" y="260351"/>
            <a:ext cx="8228012" cy="1152525"/>
          </a:xfrm>
        </p:spPr>
        <p:txBody>
          <a:bodyPr>
            <a:normAutofit fontScale="90000"/>
          </a:bodyPr>
          <a:lstStyle/>
          <a:p>
            <a:pPr eaLnBrk="1" hangingPunct="1"/>
            <a:r>
              <a:rPr lang="sv-SE" altLang="sv-SE"/>
              <a:t>                  </a:t>
            </a:r>
            <a:br>
              <a:rPr lang="sv-SE" altLang="sv-SE">
                <a:latin typeface="Times New Roman" panose="02020603050405020304" pitchFamily="18" charset="0"/>
                <a:cs typeface="Times New Roman" panose="02020603050405020304" pitchFamily="18" charset="0"/>
              </a:rPr>
            </a:br>
            <a:endParaRPr lang="sv-SE" altLang="sv-SE"/>
          </a:p>
        </p:txBody>
      </p:sp>
      <p:sp>
        <p:nvSpPr>
          <p:cNvPr id="26627" name="Footer Placeholder 1">
            <a:extLst>
              <a:ext uri="{FF2B5EF4-FFF2-40B4-BE49-F238E27FC236}">
                <a16:creationId xmlns:a16="http://schemas.microsoft.com/office/drawing/2014/main" id="{B547C76C-DF10-151B-5B60-99C79134C93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F19EF16E-15FF-58DE-2F91-376CF48F4182}"/>
              </a:ext>
            </a:extLst>
          </p:cNvPr>
          <p:cNvSpPr/>
          <p:nvPr/>
        </p:nvSpPr>
        <p:spPr>
          <a:xfrm>
            <a:off x="1524000" y="5832476"/>
            <a:ext cx="9144000"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AD10B09-3DF9-7056-E123-173D86063744}"/>
              </a:ext>
            </a:extLst>
          </p:cNvPr>
          <p:cNvSpPr/>
          <p:nvPr/>
        </p:nvSpPr>
        <p:spPr>
          <a:xfrm>
            <a:off x="1524001" y="5373688"/>
            <a:ext cx="468313"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ell 3">
            <a:extLst>
              <a:ext uri="{FF2B5EF4-FFF2-40B4-BE49-F238E27FC236}">
                <a16:creationId xmlns:a16="http://schemas.microsoft.com/office/drawing/2014/main" id="{5821BF3F-A398-33BE-1DBE-3D3F4547E720}"/>
              </a:ext>
            </a:extLst>
          </p:cNvPr>
          <p:cNvGraphicFramePr>
            <a:graphicFrameLocks noGrp="1"/>
          </p:cNvGraphicFramePr>
          <p:nvPr/>
        </p:nvGraphicFramePr>
        <p:xfrm>
          <a:off x="3216276" y="2209801"/>
          <a:ext cx="6264275" cy="3871913"/>
        </p:xfrm>
        <a:graphic>
          <a:graphicData uri="http://schemas.openxmlformats.org/drawingml/2006/table">
            <a:tbl>
              <a:tblPr>
                <a:tableStyleId>{9D7B26C5-4107-4FEC-AEDC-1716B250A1EF}</a:tableStyleId>
              </a:tblPr>
              <a:tblGrid>
                <a:gridCol w="6264275">
                  <a:extLst>
                    <a:ext uri="{9D8B030D-6E8A-4147-A177-3AD203B41FA5}">
                      <a16:colId xmlns:a16="http://schemas.microsoft.com/office/drawing/2014/main" val="20000"/>
                    </a:ext>
                  </a:extLst>
                </a:gridCol>
              </a:tblGrid>
              <a:tr h="243900">
                <a:tc>
                  <a:txBody>
                    <a:bodyPr/>
                    <a:lstStyle/>
                    <a:p>
                      <a:pPr>
                        <a:lnSpc>
                          <a:spcPct val="100000"/>
                        </a:lnSpc>
                        <a:spcAft>
                          <a:spcPts val="0"/>
                        </a:spcAft>
                      </a:pPr>
                      <a:endParaRPr lang="sv-SE" sz="1600" b="1" dirty="0">
                        <a:latin typeface="Times New Roman"/>
                        <a:ea typeface="Times New Roman"/>
                      </a:endParaRPr>
                    </a:p>
                  </a:txBody>
                  <a:tcPr marL="57151" marR="5715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628013">
                <a:tc>
                  <a:txBody>
                    <a:bodyPr/>
                    <a:lstStyle/>
                    <a:p>
                      <a:pPr>
                        <a:lnSpc>
                          <a:spcPct val="100000"/>
                        </a:lnSpc>
                        <a:spcAft>
                          <a:spcPts val="0"/>
                        </a:spcAft>
                      </a:pPr>
                      <a:r>
                        <a:rPr lang="el-GR" sz="3200" dirty="0"/>
                        <a:t>Οικογένεια είναι μία ομάδα ανθρώπων που είναι συναισθηματικά δεμένοι</a:t>
                      </a:r>
                      <a:r>
                        <a:rPr lang="el-GR" sz="3200" baseline="0" dirty="0"/>
                        <a:t> μεταξύ τους, νιώθουν μαζί και έχουν δέσμευση στις μεταξύ τους ζωές. Αυτοί που δηλώνουν οικογένεια είναι οικογένεια.  </a:t>
                      </a:r>
                      <a:endParaRPr lang="en-US" sz="1800" dirty="0"/>
                    </a:p>
                    <a:p>
                      <a:pPr algn="r">
                        <a:lnSpc>
                          <a:spcPct val="100000"/>
                        </a:lnSpc>
                        <a:spcAft>
                          <a:spcPts val="0"/>
                        </a:spcAft>
                      </a:pPr>
                      <a:r>
                        <a:rPr lang="en-US" sz="1400" i="1" dirty="0">
                          <a:solidFill>
                            <a:srgbClr val="C00000"/>
                          </a:solidFill>
                        </a:rPr>
                        <a:t>Wright L, Watson W, Bell J. 2002.</a:t>
                      </a:r>
                      <a:endParaRPr lang="en-GB" sz="1400" b="1" i="1" dirty="0">
                        <a:solidFill>
                          <a:srgbClr val="C00000"/>
                        </a:solidFill>
                        <a:latin typeface="+mn-lt"/>
                      </a:endParaRPr>
                    </a:p>
                  </a:txBody>
                  <a:tcPr marL="57151" marR="5715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idx="1"/>
          </p:nvPr>
        </p:nvSpPr>
        <p:spPr bwMode="auto">
          <a:xfrm>
            <a:off x="1326537" y="1411397"/>
            <a:ext cx="9725537" cy="469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Nursing encompasses autonomous and collaborative care of individuals of all ages, families, groups and communities, sick or well and in all settings. Nursing includes the promotion of health, </a:t>
            </a:r>
            <a:r>
              <a:rPr lang="en-US" altLang="en-US" sz="1800" dirty="0">
                <a:solidFill>
                  <a:schemeClr val="tx1"/>
                </a:solidFill>
                <a:latin typeface="+mj-lt"/>
              </a:rPr>
              <a:t>p</a:t>
            </a:r>
            <a:r>
              <a:rPr kumimoji="0" lang="en-US" altLang="en-US" sz="1800" b="0" i="0" u="none" strike="noStrike" cap="none" normalizeH="0" baseline="0" dirty="0">
                <a:ln>
                  <a:noFill/>
                </a:ln>
                <a:solidFill>
                  <a:schemeClr val="tx1"/>
                </a:solidFill>
                <a:effectLst/>
                <a:latin typeface="+mj-lt"/>
              </a:rPr>
              <a:t>revention of illness, and the care of ill, disabled and dying people. Advocacy, </a:t>
            </a:r>
            <a:r>
              <a:rPr kumimoji="0" lang="en-US" altLang="en-US" sz="1800" b="0" i="0" u="sng" strike="noStrike" cap="none" normalizeH="0" baseline="0" dirty="0">
                <a:ln>
                  <a:noFill/>
                </a:ln>
                <a:solidFill>
                  <a:srgbClr val="FF0000"/>
                </a:solidFill>
                <a:effectLst/>
                <a:latin typeface="+mj-lt"/>
              </a:rPr>
              <a:t>promotion of a safe environment</a:t>
            </a:r>
            <a:r>
              <a:rPr kumimoji="0" lang="en-US" altLang="en-US" sz="1800" b="0" i="0" u="none" strike="noStrike" cap="none" normalizeH="0" baseline="0" dirty="0">
                <a:ln>
                  <a:noFill/>
                </a:ln>
                <a:solidFill>
                  <a:schemeClr val="tx1"/>
                </a:solidFill>
                <a:effectLst/>
                <a:latin typeface="+mj-lt"/>
              </a:rPr>
              <a:t>, research, participation in shaping health policy and in patient and health systems management, and education are also key nursing roles.</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1800" i="1" dirty="0">
                <a:solidFill>
                  <a:schemeClr val="tx1"/>
                </a:solidFill>
                <a:latin typeface="+mj-lt"/>
              </a:rPr>
              <a:t>						</a:t>
            </a:r>
            <a:r>
              <a:rPr lang="en-US" altLang="en-US" sz="1800" i="1" dirty="0">
                <a:solidFill>
                  <a:srgbClr val="C00000"/>
                </a:solidFill>
                <a:latin typeface="+mj-lt"/>
              </a:rPr>
              <a:t>International Council of Nurses,2007</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1" u="none" strike="noStrike" cap="none" normalizeH="0" baseline="0" dirty="0">
              <a:ln>
                <a:noFill/>
              </a:ln>
              <a:solidFill>
                <a:srgbClr val="C00000"/>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Nursing is the protection, promotion, and optimization of health and abilities; prevention of illness and injury;</a:t>
            </a:r>
            <a:r>
              <a:rPr kumimoji="0" lang="en-US" altLang="en-US" sz="1800" b="0" i="0" u="none" strike="noStrike" cap="none" normalizeH="0" dirty="0">
                <a:ln>
                  <a:noFill/>
                </a:ln>
                <a:solidFill>
                  <a:schemeClr val="tx1"/>
                </a:solidFill>
                <a:effectLst/>
                <a:latin typeface="+mj-lt"/>
              </a:rPr>
              <a:t> </a:t>
            </a:r>
            <a:r>
              <a:rPr kumimoji="0" lang="en-US" altLang="en-US" sz="1800" b="0" i="0" u="none" strike="noStrike" cap="none" normalizeH="0" baseline="0" dirty="0">
                <a:ln>
                  <a:noFill/>
                </a:ln>
                <a:solidFill>
                  <a:schemeClr val="tx1"/>
                </a:solidFill>
                <a:effectLst/>
                <a:latin typeface="+mj-lt"/>
              </a:rPr>
              <a:t>alleviation of suffering through the diagnosis and treatment of human responses;</a:t>
            </a:r>
            <a:r>
              <a:rPr kumimoji="0" lang="en-US" altLang="en-US" sz="1800" b="0" i="0" u="none" strike="noStrike" cap="none" normalizeH="0" dirty="0">
                <a:ln>
                  <a:noFill/>
                </a:ln>
                <a:solidFill>
                  <a:schemeClr val="tx1"/>
                </a:solidFill>
                <a:effectLst/>
                <a:latin typeface="+mj-lt"/>
              </a:rPr>
              <a:t> </a:t>
            </a:r>
            <a:r>
              <a:rPr kumimoji="0" lang="en-US" altLang="en-US" sz="1800" b="0" i="0" u="none" strike="noStrike" cap="none" normalizeH="0" baseline="0" dirty="0">
                <a:ln>
                  <a:noFill/>
                </a:ln>
                <a:solidFill>
                  <a:schemeClr val="tx1"/>
                </a:solidFill>
                <a:effectLst/>
                <a:latin typeface="+mj-lt"/>
              </a:rPr>
              <a:t>and </a:t>
            </a:r>
            <a:r>
              <a:rPr kumimoji="0" lang="en-US" altLang="en-US" sz="1800" b="0" i="0" u="sng" strike="noStrike" cap="none" normalizeH="0" baseline="0" dirty="0">
                <a:ln>
                  <a:noFill/>
                </a:ln>
                <a:solidFill>
                  <a:srgbClr val="FF0000"/>
                </a:solidFill>
                <a:effectLst/>
                <a:latin typeface="+mj-lt"/>
              </a:rPr>
              <a:t>advocacy</a:t>
            </a:r>
            <a:r>
              <a:rPr kumimoji="0" lang="en-US" altLang="en-US" sz="1800" b="0" i="0" u="none" strike="noStrike" cap="none" normalizeH="0" baseline="0" dirty="0">
                <a:ln>
                  <a:noFill/>
                </a:ln>
                <a:solidFill>
                  <a:schemeClr val="tx1"/>
                </a:solidFill>
                <a:effectLst/>
                <a:latin typeface="+mj-lt"/>
              </a:rPr>
              <a:t> in health care for individuals, </a:t>
            </a:r>
            <a:r>
              <a:rPr kumimoji="0" lang="en-US" altLang="en-US" sz="1800" b="0" i="0" u="sng" strike="noStrike" cap="none" normalizeH="0" baseline="0" dirty="0">
                <a:ln>
                  <a:noFill/>
                </a:ln>
                <a:solidFill>
                  <a:srgbClr val="FF0000"/>
                </a:solidFill>
                <a:effectLst/>
                <a:latin typeface="+mj-lt"/>
              </a:rPr>
              <a:t>families</a:t>
            </a:r>
            <a:r>
              <a:rPr kumimoji="0" lang="en-US" altLang="en-US" sz="1800" b="0" i="0" u="none" strike="noStrike" cap="none" normalizeH="0" baseline="0" dirty="0">
                <a:ln>
                  <a:noFill/>
                </a:ln>
                <a:solidFill>
                  <a:schemeClr val="tx1"/>
                </a:solidFill>
                <a:effectLst/>
                <a:latin typeface="+mj-lt"/>
              </a:rPr>
              <a:t>, communities, and populations.</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1800" dirty="0">
                <a:solidFill>
                  <a:schemeClr val="tx1"/>
                </a:solidFill>
                <a:latin typeface="+mj-lt"/>
              </a:rPr>
              <a:t>		</a:t>
            </a:r>
            <a:r>
              <a:rPr lang="en-US" altLang="en-US" sz="1800" dirty="0">
                <a:solidFill>
                  <a:schemeClr val="tx1"/>
                </a:solidFill>
                <a:latin typeface="Arial" panose="020B0604020202020204" pitchFamily="34" charset="0"/>
              </a:rPr>
              <a:t>				</a:t>
            </a:r>
            <a:r>
              <a:rPr lang="en-US" altLang="en-US" sz="1800" i="1" dirty="0">
                <a:solidFill>
                  <a:srgbClr val="C00000"/>
                </a:solidFill>
                <a:latin typeface="+mj-lt"/>
              </a:rPr>
              <a:t>American Nursing Association, 2009</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800" i="1" dirty="0">
              <a:solidFill>
                <a:srgbClr val="C00000"/>
              </a:solidFill>
              <a:latin typeface="+mj-lt"/>
            </a:endParaRPr>
          </a:p>
          <a:p>
            <a:pPr marL="0" lvl="0" indent="0" algn="just" defTabSz="914400" eaLnBrk="0" fontAlgn="base" hangingPunct="0">
              <a:spcBef>
                <a:spcPct val="0"/>
              </a:spcBef>
              <a:spcAft>
                <a:spcPct val="0"/>
              </a:spcAft>
              <a:buClrTx/>
              <a:buNone/>
            </a:pPr>
            <a:r>
              <a:rPr lang="en-US" altLang="en-US" sz="1800" dirty="0">
                <a:solidFill>
                  <a:schemeClr val="tx1"/>
                </a:solidFill>
                <a:latin typeface="+mj-lt"/>
              </a:rPr>
              <a:t>The use of clinical judgment in the provision of care to enable people to improve, maintain, or recover health, to cope with health problems, and to achieve the best possible </a:t>
            </a:r>
            <a:r>
              <a:rPr lang="en-US" altLang="en-US" sz="1800" u="sng" dirty="0">
                <a:solidFill>
                  <a:srgbClr val="FF0000"/>
                </a:solidFill>
                <a:latin typeface="+mj-lt"/>
              </a:rPr>
              <a:t>quality of life</a:t>
            </a:r>
            <a:r>
              <a:rPr lang="en-US" altLang="en-US" sz="1800" dirty="0">
                <a:solidFill>
                  <a:schemeClr val="tx1"/>
                </a:solidFill>
                <a:latin typeface="+mj-lt"/>
              </a:rPr>
              <a:t>, whatever their disease or disability, until death.								</a:t>
            </a:r>
            <a:r>
              <a:rPr lang="el-GR" altLang="en-US" sz="1800" dirty="0">
                <a:solidFill>
                  <a:schemeClr val="tx1"/>
                </a:solidFill>
                <a:latin typeface="+mj-lt"/>
              </a:rPr>
              <a:t>					</a:t>
            </a:r>
            <a:r>
              <a:rPr lang="en-US" altLang="en-US" sz="1800" i="1" dirty="0">
                <a:solidFill>
                  <a:srgbClr val="C00000"/>
                </a:solidFill>
                <a:latin typeface="+mj-lt"/>
              </a:rPr>
              <a:t>Royal College of Nursing, 2014</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56481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ubrik 1">
            <a:extLst>
              <a:ext uri="{FF2B5EF4-FFF2-40B4-BE49-F238E27FC236}">
                <a16:creationId xmlns:a16="http://schemas.microsoft.com/office/drawing/2014/main" id="{09F12DBA-BC3A-9231-812D-0C312622FBFA}"/>
              </a:ext>
            </a:extLst>
          </p:cNvPr>
          <p:cNvSpPr>
            <a:spLocks noGrp="1"/>
          </p:cNvSpPr>
          <p:nvPr>
            <p:ph type="title"/>
          </p:nvPr>
        </p:nvSpPr>
        <p:spPr>
          <a:xfrm>
            <a:off x="2208213" y="989335"/>
            <a:ext cx="8459787" cy="876300"/>
          </a:xfrm>
        </p:spPr>
        <p:txBody>
          <a:bodyPr/>
          <a:lstStyle/>
          <a:p>
            <a:pPr eaLnBrk="1" hangingPunct="1"/>
            <a:r>
              <a:rPr lang="el-GR" altLang="sv-SE" sz="2800"/>
              <a:t>Πρόταση της </a:t>
            </a:r>
            <a:r>
              <a:rPr lang="sv-SE" altLang="sv-SE" sz="2800"/>
              <a:t>Florence Blake</a:t>
            </a:r>
            <a:r>
              <a:rPr lang="el-GR" altLang="sv-SE" sz="2800"/>
              <a:t> για τη βελτίωση της παρεχόμενης φροντίδας σε παιδιά και οικογένειες</a:t>
            </a:r>
            <a:endParaRPr lang="sv-SE" altLang="sv-SE" sz="2800"/>
          </a:p>
        </p:txBody>
      </p:sp>
      <p:sp>
        <p:nvSpPr>
          <p:cNvPr id="28675" name="Footer Placeholder 1">
            <a:extLst>
              <a:ext uri="{FF2B5EF4-FFF2-40B4-BE49-F238E27FC236}">
                <a16:creationId xmlns:a16="http://schemas.microsoft.com/office/drawing/2014/main" id="{C478ECED-0B22-A6C7-5EE1-12305E04670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1F73A82E-749B-D50C-1F15-2F038A5C262E}"/>
              </a:ext>
            </a:extLst>
          </p:cNvPr>
          <p:cNvSpPr/>
          <p:nvPr/>
        </p:nvSpPr>
        <p:spPr>
          <a:xfrm>
            <a:off x="1524000" y="5876925"/>
            <a:ext cx="9144000" cy="108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9A54FBF0-1A73-4559-0034-50BF0944E559}"/>
              </a:ext>
            </a:extLst>
          </p:cNvPr>
          <p:cNvSpPr/>
          <p:nvPr/>
        </p:nvSpPr>
        <p:spPr>
          <a:xfrm>
            <a:off x="1524000" y="5300664"/>
            <a:ext cx="381000"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8" name="Rectangle 4">
            <a:extLst>
              <a:ext uri="{FF2B5EF4-FFF2-40B4-BE49-F238E27FC236}">
                <a16:creationId xmlns:a16="http://schemas.microsoft.com/office/drawing/2014/main" id="{AA85F530-5F6A-43A3-C0E7-1124CE114EA8}"/>
              </a:ext>
            </a:extLst>
          </p:cNvPr>
          <p:cNvSpPr>
            <a:spLocks noChangeArrowheads="1"/>
          </p:cNvSpPr>
          <p:nvPr/>
        </p:nvSpPr>
        <p:spPr bwMode="auto">
          <a:xfrm>
            <a:off x="4044950" y="6594476"/>
            <a:ext cx="7405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1400" i="1">
                <a:solidFill>
                  <a:srgbClr val="C00000"/>
                </a:solidFill>
              </a:rPr>
              <a:t>Blake F.G. 1954. The child, his parents, and the nurse. Philadelphia. J.B. Lippincott.</a:t>
            </a:r>
          </a:p>
        </p:txBody>
      </p:sp>
      <p:sp>
        <p:nvSpPr>
          <p:cNvPr id="28679" name="Platshållare för innehåll 2">
            <a:extLst>
              <a:ext uri="{FF2B5EF4-FFF2-40B4-BE49-F238E27FC236}">
                <a16:creationId xmlns:a16="http://schemas.microsoft.com/office/drawing/2014/main" id="{3980C7B8-EA4C-314E-1B8C-E1158ED6377E}"/>
              </a:ext>
            </a:extLst>
          </p:cNvPr>
          <p:cNvSpPr>
            <a:spLocks noGrp="1"/>
          </p:cNvSpPr>
          <p:nvPr>
            <p:ph idx="1"/>
          </p:nvPr>
        </p:nvSpPr>
        <p:spPr>
          <a:xfrm>
            <a:off x="2424114" y="2276475"/>
            <a:ext cx="6345237" cy="3530600"/>
          </a:xfrm>
        </p:spPr>
        <p:txBody>
          <a:bodyPr/>
          <a:lstStyle/>
          <a:p>
            <a:pPr eaLnBrk="1" hangingPunct="1"/>
            <a:r>
              <a:rPr lang="el-GR" altLang="sv-SE" sz="2400" dirty="0"/>
              <a:t>Σχέσεις με γονείς </a:t>
            </a:r>
          </a:p>
          <a:p>
            <a:pPr eaLnBrk="1" hangingPunct="1"/>
            <a:r>
              <a:rPr lang="el-GR" altLang="sv-SE" sz="2400" dirty="0"/>
              <a:t>Κατανόηση αναγκών γονέων και παιδιών </a:t>
            </a:r>
          </a:p>
          <a:p>
            <a:pPr eaLnBrk="1" hangingPunct="1"/>
            <a:r>
              <a:rPr lang="el-GR" altLang="sv-SE" sz="2400" dirty="0"/>
              <a:t>Εκπαίδευση παιδιατρικών νοσηλευτών</a:t>
            </a:r>
            <a:endParaRPr lang="sv-SE" altLang="sv-SE" sz="2400" dirty="0"/>
          </a:p>
          <a:p>
            <a:pPr eaLnBrk="1" hangingPunct="1"/>
            <a:r>
              <a:rPr lang="el-GR" altLang="sv-SE" sz="2400" dirty="0"/>
              <a:t>Παραμονή γονέων με τα παιδιά τους ώστε να συμμετέχουν στη φροντίδα τους</a:t>
            </a:r>
            <a:endParaRPr lang="sv-SE" altLang="sv-SE" sz="2400" dirty="0"/>
          </a:p>
          <a:p>
            <a:pPr eaLnBrk="1" hangingPunct="1"/>
            <a:r>
              <a:rPr lang="el-GR" altLang="sv-SE" sz="2400" dirty="0"/>
              <a:t>Υπηρεσίες φροντίδας κατ’ </a:t>
            </a:r>
            <a:r>
              <a:rPr lang="el-GR" altLang="sv-SE" sz="2400" dirty="0" err="1"/>
              <a:t>οίκον</a:t>
            </a:r>
            <a:endParaRPr lang="sv-SE" altLang="sv-SE" sz="2400" dirty="0"/>
          </a:p>
          <a:p>
            <a:pPr eaLnBrk="1" hangingPunct="1"/>
            <a:endParaRPr lang="sv-SE" altLang="sv-SE" sz="2400" dirty="0"/>
          </a:p>
          <a:p>
            <a:pPr eaLnBrk="1" hangingPunct="1"/>
            <a:endParaRPr lang="sv-SE" altLang="sv-SE" dirty="0"/>
          </a:p>
          <a:p>
            <a:pPr eaLnBrk="1" hangingPunct="1"/>
            <a:endParaRPr lang="sv-SE" altLang="sv-S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ubrik 1">
            <a:extLst>
              <a:ext uri="{FF2B5EF4-FFF2-40B4-BE49-F238E27FC236}">
                <a16:creationId xmlns:a16="http://schemas.microsoft.com/office/drawing/2014/main" id="{03489086-D72E-83BD-74EF-38BFD82370B4}"/>
              </a:ext>
            </a:extLst>
          </p:cNvPr>
          <p:cNvSpPr>
            <a:spLocks noGrp="1"/>
          </p:cNvSpPr>
          <p:nvPr>
            <p:ph type="title"/>
          </p:nvPr>
        </p:nvSpPr>
        <p:spPr>
          <a:xfrm>
            <a:off x="2626730" y="790575"/>
            <a:ext cx="8228012" cy="884238"/>
          </a:xfrm>
        </p:spPr>
        <p:txBody>
          <a:bodyPr/>
          <a:lstStyle/>
          <a:p>
            <a:pPr eaLnBrk="1" hangingPunct="1"/>
            <a:r>
              <a:rPr lang="el-GR" altLang="sv-SE" sz="2800" dirty="0"/>
              <a:t>Ορισμός </a:t>
            </a:r>
            <a:r>
              <a:rPr lang="el-GR" altLang="sv-SE" sz="2800" dirty="0" err="1"/>
              <a:t>οικογενειοκεντρικής</a:t>
            </a:r>
            <a:r>
              <a:rPr lang="el-GR" altLang="sv-SE" sz="2800" dirty="0"/>
              <a:t> φροντίδας</a:t>
            </a:r>
            <a:endParaRPr lang="sv-SE" altLang="sv-SE" sz="2000" dirty="0"/>
          </a:p>
        </p:txBody>
      </p:sp>
      <p:sp>
        <p:nvSpPr>
          <p:cNvPr id="31747" name="Footer Placeholder 1">
            <a:extLst>
              <a:ext uri="{FF2B5EF4-FFF2-40B4-BE49-F238E27FC236}">
                <a16:creationId xmlns:a16="http://schemas.microsoft.com/office/drawing/2014/main" id="{401195E8-28BD-5073-0AA9-AA94B3B521E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sp>
        <p:nvSpPr>
          <p:cNvPr id="3" name="Rectangle 2">
            <a:extLst>
              <a:ext uri="{FF2B5EF4-FFF2-40B4-BE49-F238E27FC236}">
                <a16:creationId xmlns:a16="http://schemas.microsoft.com/office/drawing/2014/main" id="{63042608-ABC2-48BD-7021-2C5D4DD93B15}"/>
              </a:ext>
            </a:extLst>
          </p:cNvPr>
          <p:cNvSpPr/>
          <p:nvPr/>
        </p:nvSpPr>
        <p:spPr>
          <a:xfrm>
            <a:off x="2760210" y="5195888"/>
            <a:ext cx="9144001"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13F11E9E-803B-821D-E643-B46545B906C0}"/>
              </a:ext>
            </a:extLst>
          </p:cNvPr>
          <p:cNvSpPr/>
          <p:nvPr/>
        </p:nvSpPr>
        <p:spPr>
          <a:xfrm>
            <a:off x="1524000" y="5300663"/>
            <a:ext cx="381000"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1" name="Platshållare för innehåll 2">
            <a:extLst>
              <a:ext uri="{FF2B5EF4-FFF2-40B4-BE49-F238E27FC236}">
                <a16:creationId xmlns:a16="http://schemas.microsoft.com/office/drawing/2014/main" id="{6BBAABBF-A96B-B90D-F5AA-90D6A843538D}"/>
              </a:ext>
            </a:extLst>
          </p:cNvPr>
          <p:cNvSpPr>
            <a:spLocks noGrp="1"/>
          </p:cNvSpPr>
          <p:nvPr>
            <p:ph idx="1"/>
          </p:nvPr>
        </p:nvSpPr>
        <p:spPr>
          <a:xfrm>
            <a:off x="2551907" y="1815516"/>
            <a:ext cx="7464425" cy="4248150"/>
          </a:xfrm>
        </p:spPr>
        <p:txBody>
          <a:bodyPr rtlCol="0">
            <a:normAutofit lnSpcReduction="10000"/>
          </a:bodyPr>
          <a:lstStyle/>
          <a:p>
            <a:pPr>
              <a:buFont typeface="Wingdings 3" charset="2"/>
              <a:buChar char=""/>
              <a:defRPr/>
            </a:pPr>
            <a:r>
              <a:rPr lang="el-GR" altLang="sv-SE" sz="2600" dirty="0">
                <a:solidFill>
                  <a:schemeClr val="tx1">
                    <a:lumMod val="75000"/>
                    <a:lumOff val="25000"/>
                  </a:schemeClr>
                </a:solidFill>
              </a:rPr>
              <a:t>Η οικογένεια είναι το δεδομένο στη ζωή κάθε παιδιού. </a:t>
            </a:r>
          </a:p>
          <a:p>
            <a:pPr>
              <a:buFont typeface="Wingdings 3" charset="2"/>
              <a:buChar char=""/>
              <a:defRPr/>
            </a:pPr>
            <a:r>
              <a:rPr lang="el-GR" altLang="sv-SE" sz="2600" dirty="0">
                <a:solidFill>
                  <a:schemeClr val="tx1">
                    <a:lumMod val="75000"/>
                    <a:lumOff val="25000"/>
                  </a:schemeClr>
                </a:solidFill>
              </a:rPr>
              <a:t>Συνεργασία οικογένειας – επαγγελματιών σε όλα τα επίπεδα</a:t>
            </a:r>
            <a:endParaRPr lang="en-US" altLang="sv-SE" sz="2600" dirty="0">
              <a:solidFill>
                <a:schemeClr val="tx1">
                  <a:lumMod val="75000"/>
                  <a:lumOff val="25000"/>
                </a:schemeClr>
              </a:solidFill>
            </a:endParaRPr>
          </a:p>
          <a:p>
            <a:pPr>
              <a:buFont typeface="Wingdings 3" charset="2"/>
              <a:buChar char=""/>
              <a:defRPr/>
            </a:pPr>
            <a:r>
              <a:rPr lang="el-GR" altLang="sv-SE" sz="2600" dirty="0">
                <a:solidFill>
                  <a:schemeClr val="tx1">
                    <a:lumMod val="75000"/>
                    <a:lumOff val="25000"/>
                  </a:schemeClr>
                </a:solidFill>
              </a:rPr>
              <a:t>Παροχή πλήρους ενημέρωσης</a:t>
            </a:r>
            <a:endParaRPr lang="en-US" altLang="sv-SE" sz="2600" dirty="0">
              <a:solidFill>
                <a:schemeClr val="tx1">
                  <a:lumMod val="75000"/>
                  <a:lumOff val="25000"/>
                </a:schemeClr>
              </a:solidFill>
            </a:endParaRPr>
          </a:p>
          <a:p>
            <a:pPr>
              <a:buFont typeface="Wingdings 3" charset="2"/>
              <a:buChar char=""/>
              <a:defRPr/>
            </a:pPr>
            <a:r>
              <a:rPr lang="el-GR" altLang="sv-SE" sz="2600" dirty="0">
                <a:solidFill>
                  <a:schemeClr val="tx1">
                    <a:lumMod val="75000"/>
                    <a:lumOff val="25000"/>
                  </a:schemeClr>
                </a:solidFill>
              </a:rPr>
              <a:t>Διαφορετικότητα κουλτούρας: εθνική, πνευματική, κοινωνική, εκπαιδευτική</a:t>
            </a:r>
            <a:endParaRPr lang="en-US" altLang="sv-SE" sz="2600" dirty="0">
              <a:solidFill>
                <a:schemeClr val="tx1">
                  <a:lumMod val="75000"/>
                  <a:lumOff val="25000"/>
                </a:schemeClr>
              </a:solidFill>
            </a:endParaRPr>
          </a:p>
          <a:p>
            <a:pPr>
              <a:buFont typeface="Wingdings 3" charset="2"/>
              <a:buChar char=""/>
              <a:defRPr/>
            </a:pPr>
            <a:r>
              <a:rPr lang="el-GR" altLang="sv-SE" sz="2600" dirty="0">
                <a:solidFill>
                  <a:schemeClr val="tx1">
                    <a:lumMod val="75000"/>
                    <a:lumOff val="25000"/>
                  </a:schemeClr>
                </a:solidFill>
              </a:rPr>
              <a:t>Συναισθηματική και οικονομική υποστήριξη</a:t>
            </a:r>
            <a:endParaRPr lang="en-US" altLang="sv-SE" sz="2600" dirty="0">
              <a:solidFill>
                <a:schemeClr val="tx1">
                  <a:lumMod val="75000"/>
                  <a:lumOff val="25000"/>
                </a:schemeClr>
              </a:solidFill>
            </a:endParaRPr>
          </a:p>
          <a:p>
            <a:pPr>
              <a:buFont typeface="Wingdings 3" charset="2"/>
              <a:buChar char=""/>
              <a:defRPr/>
            </a:pPr>
            <a:r>
              <a:rPr lang="el-GR" altLang="sv-SE" sz="2600" dirty="0">
                <a:solidFill>
                  <a:schemeClr val="tx1">
                    <a:lumMod val="75000"/>
                    <a:lumOff val="25000"/>
                  </a:schemeClr>
                </a:solidFill>
              </a:rPr>
              <a:t>Ανταπόκριση στις ανάγκες κάθε οικογένειας</a:t>
            </a:r>
            <a:endParaRPr lang="en-US" altLang="sv-SE" sz="2600" dirty="0">
              <a:solidFill>
                <a:schemeClr val="tx1">
                  <a:lumMod val="75000"/>
                  <a:lumOff val="25000"/>
                </a:schemeClr>
              </a:solidFill>
            </a:endParaRPr>
          </a:p>
          <a:p>
            <a:pPr>
              <a:buFont typeface="Wingdings 3" charset="2"/>
              <a:buChar char=""/>
              <a:defRPr/>
            </a:pPr>
            <a:r>
              <a:rPr lang="el-GR" altLang="sv-SE" sz="2600" dirty="0">
                <a:solidFill>
                  <a:schemeClr val="tx1">
                    <a:lumMod val="75000"/>
                    <a:lumOff val="25000"/>
                  </a:schemeClr>
                </a:solidFill>
              </a:rPr>
              <a:t>Σεβασμός στις οικογένειες</a:t>
            </a:r>
            <a:endParaRPr lang="en-US" altLang="sv-SE" sz="2600" dirty="0">
              <a:solidFill>
                <a:schemeClr val="tx1">
                  <a:lumMod val="75000"/>
                  <a:lumOff val="25000"/>
                </a:schemeClr>
              </a:solidFill>
            </a:endParaRPr>
          </a:p>
          <a:p>
            <a:pPr>
              <a:buFont typeface="Wingdings 3" charset="2"/>
              <a:buChar char=""/>
              <a:defRPr/>
            </a:pPr>
            <a:endParaRPr lang="en-US" altLang="sv-SE" sz="1200" dirty="0">
              <a:solidFill>
                <a:schemeClr val="tx1">
                  <a:lumMod val="75000"/>
                  <a:lumOff val="25000"/>
                </a:schemeClr>
              </a:solidFill>
            </a:endParaRPr>
          </a:p>
        </p:txBody>
      </p:sp>
      <p:sp>
        <p:nvSpPr>
          <p:cNvPr id="31751" name="Rectangle 4">
            <a:extLst>
              <a:ext uri="{FF2B5EF4-FFF2-40B4-BE49-F238E27FC236}">
                <a16:creationId xmlns:a16="http://schemas.microsoft.com/office/drawing/2014/main" id="{B66735F3-A850-3A6E-B3AE-0CFFD5042B9C}"/>
              </a:ext>
            </a:extLst>
          </p:cNvPr>
          <p:cNvSpPr>
            <a:spLocks noChangeArrowheads="1"/>
          </p:cNvSpPr>
          <p:nvPr/>
        </p:nvSpPr>
        <p:spPr bwMode="auto">
          <a:xfrm>
            <a:off x="4152868" y="6356350"/>
            <a:ext cx="8355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1400" i="1" dirty="0">
                <a:solidFill>
                  <a:srgbClr val="C00000"/>
                </a:solidFill>
              </a:rPr>
              <a:t>Harrison TM. 2010. Family-Centered Pediatric </a:t>
            </a:r>
            <a:r>
              <a:rPr lang="en-US" altLang="el-GR" sz="1400" i="1" dirty="0" err="1">
                <a:solidFill>
                  <a:srgbClr val="C00000"/>
                </a:solidFill>
              </a:rPr>
              <a:t>Care:State</a:t>
            </a:r>
            <a:r>
              <a:rPr lang="en-US" altLang="el-GR" sz="1400" i="1" dirty="0">
                <a:solidFill>
                  <a:srgbClr val="C00000"/>
                </a:solidFill>
              </a:rPr>
              <a:t> of the science. J Ped </a:t>
            </a:r>
            <a:r>
              <a:rPr lang="en-US" altLang="el-GR" sz="1400" i="1" dirty="0" err="1">
                <a:solidFill>
                  <a:srgbClr val="C00000"/>
                </a:solidFill>
              </a:rPr>
              <a:t>Nurs</a:t>
            </a:r>
            <a:r>
              <a:rPr lang="en-US" altLang="el-GR" sz="1400" i="1" dirty="0">
                <a:solidFill>
                  <a:srgbClr val="C00000"/>
                </a:solidFill>
              </a:rPr>
              <a:t>, 25, 335-43.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clrChange>
              <a:clrFrom>
                <a:srgbClr val="000000"/>
              </a:clrFrom>
              <a:clrTo>
                <a:srgbClr val="000000">
                  <a:alpha val="0"/>
                </a:srgbClr>
              </a:clrTo>
            </a:clrChange>
          </a:blip>
          <a:stretch>
            <a:fillRect/>
          </a:stretch>
        </p:blipFill>
        <p:spPr>
          <a:xfrm>
            <a:off x="9582442" y="4279121"/>
            <a:ext cx="2513518" cy="2513518"/>
          </a:xfrm>
          <a:prstGeom prst="rect">
            <a:avLst/>
          </a:prstGeom>
        </p:spPr>
      </p:pic>
      <p:sp>
        <p:nvSpPr>
          <p:cNvPr id="2" name="Title 1"/>
          <p:cNvSpPr>
            <a:spLocks noGrp="1"/>
          </p:cNvSpPr>
          <p:nvPr>
            <p:ph type="title"/>
          </p:nvPr>
        </p:nvSpPr>
        <p:spPr>
          <a:xfrm>
            <a:off x="1834533" y="514066"/>
            <a:ext cx="8911687" cy="1280890"/>
          </a:xfrm>
        </p:spPr>
        <p:txBody>
          <a:bodyPr anchor="ctr">
            <a:normAutofit/>
          </a:bodyPr>
          <a:lstStyle/>
          <a:p>
            <a:r>
              <a:rPr lang="el-GR" sz="3200" dirty="0"/>
              <a:t>Μοντέλο </a:t>
            </a:r>
            <a:r>
              <a:rPr lang="el-GR" sz="3200" dirty="0" err="1"/>
              <a:t>Οικογενειοκεντρικής</a:t>
            </a:r>
            <a:r>
              <a:rPr lang="el-GR" sz="3200" dirty="0"/>
              <a:t> φροντίδας</a:t>
            </a:r>
            <a:endParaRPr lang="en-US" sz="3200" dirty="0"/>
          </a:p>
        </p:txBody>
      </p:sp>
      <p:sp>
        <p:nvSpPr>
          <p:cNvPr id="3" name="Content Placeholder 2"/>
          <p:cNvSpPr>
            <a:spLocks noGrp="1"/>
          </p:cNvSpPr>
          <p:nvPr>
            <p:ph idx="1"/>
          </p:nvPr>
        </p:nvSpPr>
        <p:spPr>
          <a:xfrm>
            <a:off x="1638300" y="2060448"/>
            <a:ext cx="8915400" cy="3777622"/>
          </a:xfrm>
        </p:spPr>
        <p:txBody>
          <a:bodyPr>
            <a:normAutofit fontScale="77500" lnSpcReduction="20000"/>
          </a:bodyPr>
          <a:lstStyle/>
          <a:p>
            <a:pPr algn="just">
              <a:lnSpc>
                <a:spcPct val="150000"/>
              </a:lnSpc>
              <a:spcBef>
                <a:spcPts val="0"/>
              </a:spcBef>
              <a:spcAft>
                <a:spcPts val="0"/>
              </a:spcAft>
            </a:pPr>
            <a:r>
              <a:rPr lang="en-US" dirty="0"/>
              <a:t>To </a:t>
            </a:r>
            <a:r>
              <a:rPr lang="el-GR" dirty="0"/>
              <a:t>μοντέλο της </a:t>
            </a:r>
            <a:r>
              <a:rPr lang="el-GR" dirty="0" err="1"/>
              <a:t>οικογενειοκεντρική</a:t>
            </a:r>
            <a:r>
              <a:rPr lang="el-GR" dirty="0"/>
              <a:t> φροντίδας εξασφαλίζει την υγεία και την ευημερία των παιδιών και των οικογενειών τους διαμέσου αμοιβαίας εμπιστοσύνης συνεργασίας μεταξύ οικογένειας και επαγγελματιών υγείας. Με το μοντέλο αυτό τιμώνται οι εμπειρίες, ο πολιτισμός, η κουλτούρα, οι ανάγκες που ο καθένας φέρνει σε αυτή την σχέση.</a:t>
            </a:r>
            <a:endParaRPr lang="en-US" dirty="0"/>
          </a:p>
          <a:p>
            <a:endParaRPr lang="en-US" dirty="0"/>
          </a:p>
          <a:p>
            <a:pPr algn="ctr"/>
            <a:r>
              <a:rPr lang="el-GR" b="1" dirty="0">
                <a:solidFill>
                  <a:schemeClr val="tx1"/>
                </a:solidFill>
                <a:effectLst>
                  <a:outerShdw blurRad="38100" dist="38100" dir="2700000" algn="tl">
                    <a:srgbClr val="000000">
                      <a:alpha val="43137"/>
                    </a:srgbClr>
                  </a:outerShdw>
                </a:effectLst>
              </a:rPr>
              <a:t>Η </a:t>
            </a:r>
            <a:r>
              <a:rPr lang="el-GR" b="1" dirty="0" err="1">
                <a:solidFill>
                  <a:schemeClr val="tx1"/>
                </a:solidFill>
                <a:effectLst>
                  <a:outerShdw blurRad="38100" dist="38100" dir="2700000" algn="tl">
                    <a:srgbClr val="000000">
                      <a:alpha val="43137"/>
                    </a:srgbClr>
                  </a:outerShdw>
                </a:effectLst>
              </a:rPr>
              <a:t>οικογενειοκεντρική</a:t>
            </a:r>
            <a:r>
              <a:rPr lang="el-GR" b="1" dirty="0">
                <a:solidFill>
                  <a:schemeClr val="tx1"/>
                </a:solidFill>
                <a:effectLst>
                  <a:outerShdw blurRad="38100" dist="38100" dir="2700000" algn="tl">
                    <a:srgbClr val="000000">
                      <a:alpha val="43137"/>
                    </a:srgbClr>
                  </a:outerShdw>
                </a:effectLst>
              </a:rPr>
              <a:t> φροντίδα είναι το πρότυπο φροντίδας υγείας που έχει ως αποτέλεσμα υψηλής ποιότητας παροχή υπηρεσιών</a:t>
            </a:r>
            <a:endParaRPr lang="en-US" b="1" dirty="0">
              <a:solidFill>
                <a:schemeClr val="tx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08157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blip>
          <a:stretch>
            <a:fillRect/>
          </a:stretch>
        </p:blipFill>
        <p:spPr>
          <a:xfrm>
            <a:off x="3074480" y="1085203"/>
            <a:ext cx="6254115" cy="5771655"/>
          </a:xfrm>
          <a:prstGeom prst="rect">
            <a:avLst/>
          </a:prstGeom>
        </p:spPr>
      </p:pic>
      <p:sp>
        <p:nvSpPr>
          <p:cNvPr id="5" name="TextBox 4"/>
          <p:cNvSpPr txBox="1"/>
          <p:nvPr/>
        </p:nvSpPr>
        <p:spPr>
          <a:xfrm>
            <a:off x="9328595" y="6419088"/>
            <a:ext cx="2167128" cy="338554"/>
          </a:xfrm>
          <a:prstGeom prst="rect">
            <a:avLst/>
          </a:prstGeom>
          <a:noFill/>
        </p:spPr>
        <p:txBody>
          <a:bodyPr wrap="square" rtlCol="0">
            <a:spAutoFit/>
          </a:bodyPr>
          <a:lstStyle/>
          <a:p>
            <a:r>
              <a:rPr lang="en-US" sz="1600" i="1" dirty="0">
                <a:solidFill>
                  <a:srgbClr val="C00000"/>
                </a:solidFill>
              </a:rPr>
              <a:t>Sarah et al, 2014</a:t>
            </a:r>
          </a:p>
        </p:txBody>
      </p:sp>
      <p:sp>
        <p:nvSpPr>
          <p:cNvPr id="3" name="Rectangle 2"/>
          <p:cNvSpPr/>
          <p:nvPr/>
        </p:nvSpPr>
        <p:spPr>
          <a:xfrm>
            <a:off x="1772412" y="676919"/>
            <a:ext cx="10010879" cy="1354217"/>
          </a:xfrm>
          <a:prstGeom prst="rect">
            <a:avLst/>
          </a:prstGeom>
        </p:spPr>
        <p:txBody>
          <a:bodyPr wrap="square">
            <a:spAutoFit/>
          </a:bodyPr>
          <a:lstStyle/>
          <a:p>
            <a:r>
              <a:rPr lang="en-US" sz="3200" b="1" dirty="0">
                <a:solidFill>
                  <a:srgbClr val="C00000"/>
                </a:solidFill>
              </a:rPr>
              <a:t>The role of family-centered care in healthcare reform</a:t>
            </a:r>
          </a:p>
          <a:p>
            <a:endParaRPr lang="en-US" dirty="0"/>
          </a:p>
        </p:txBody>
      </p:sp>
    </p:spTree>
    <p:extLst>
      <p:ext uri="{BB962C8B-B14F-4D97-AF65-F5344CB8AC3E}">
        <p14:creationId xmlns:p14="http://schemas.microsoft.com/office/powerpoint/2010/main" val="505501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0680" y="919485"/>
            <a:ext cx="9259824" cy="646331"/>
          </a:xfrm>
          <a:prstGeom prst="rect">
            <a:avLst/>
          </a:prstGeom>
        </p:spPr>
        <p:txBody>
          <a:bodyPr wrap="square">
            <a:spAutoFit/>
          </a:bodyPr>
          <a:lstStyle/>
          <a:p>
            <a:r>
              <a:rPr lang="en-US" dirty="0"/>
              <a:t>Associations of Family-Centered Care with Health Care Outcomes for Children with Special Health Care Needs</a:t>
            </a:r>
          </a:p>
        </p:txBody>
      </p:sp>
      <p:sp>
        <p:nvSpPr>
          <p:cNvPr id="5" name="Rectangle 4"/>
          <p:cNvSpPr/>
          <p:nvPr/>
        </p:nvSpPr>
        <p:spPr>
          <a:xfrm>
            <a:off x="8998340" y="3497500"/>
            <a:ext cx="2565126" cy="307777"/>
          </a:xfrm>
          <a:prstGeom prst="rect">
            <a:avLst/>
          </a:prstGeom>
        </p:spPr>
        <p:txBody>
          <a:bodyPr wrap="none">
            <a:spAutoFit/>
          </a:bodyPr>
          <a:lstStyle/>
          <a:p>
            <a:r>
              <a:rPr lang="en-US" sz="1400" i="1" dirty="0" err="1">
                <a:solidFill>
                  <a:srgbClr val="C00000"/>
                </a:solidFill>
              </a:rPr>
              <a:t>Matern</a:t>
            </a:r>
            <a:r>
              <a:rPr lang="en-US" sz="1400" i="1" dirty="0">
                <a:solidFill>
                  <a:srgbClr val="C00000"/>
                </a:solidFill>
              </a:rPr>
              <a:t> Child Health J, 2011</a:t>
            </a:r>
          </a:p>
        </p:txBody>
      </p:sp>
      <p:sp>
        <p:nvSpPr>
          <p:cNvPr id="6" name="Rectangle 5"/>
          <p:cNvSpPr/>
          <p:nvPr/>
        </p:nvSpPr>
        <p:spPr>
          <a:xfrm>
            <a:off x="628534" y="1743174"/>
            <a:ext cx="11449454" cy="1754326"/>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Our results support the hypothesis that a family-centered system of health care is associated with </a:t>
            </a:r>
            <a:r>
              <a:rPr lang="en-US" b="1" dirty="0">
                <a:solidFill>
                  <a:srgbClr val="FF0000"/>
                </a:solidFill>
                <a:latin typeface="Arial" panose="020B0604020202020204" pitchFamily="34" charset="0"/>
                <a:cs typeface="Arial" panose="020B0604020202020204" pitchFamily="34" charset="0"/>
              </a:rPr>
              <a:t>less family burden and more efﬁcient health care </a:t>
            </a:r>
            <a:r>
              <a:rPr lang="en-US" b="1" dirty="0">
                <a:latin typeface="Arial" panose="020B0604020202020204" pitchFamily="34" charset="0"/>
                <a:cs typeface="Arial" panose="020B0604020202020204" pitchFamily="34" charset="0"/>
              </a:rPr>
              <a:t>use by the child with special health care needs. Families reporting FCC described fewer unmet health care service needs and lower ﬁnancial burden, specifically: fewer hours devoted to care coordination and direct care, </a:t>
            </a:r>
            <a:r>
              <a:rPr lang="en-US" b="1" dirty="0" err="1">
                <a:latin typeface="Arial" panose="020B0604020202020204" pitchFamily="34" charset="0"/>
                <a:cs typeface="Arial" panose="020B0604020202020204" pitchFamily="34" charset="0"/>
              </a:rPr>
              <a:t>lowerout</a:t>
            </a:r>
            <a:r>
              <a:rPr lang="en-US" b="1" dirty="0">
                <a:latin typeface="Arial" panose="020B0604020202020204" pitchFamily="34" charset="0"/>
                <a:cs typeface="Arial" panose="020B0604020202020204" pitchFamily="34" charset="0"/>
              </a:rPr>
              <a:t>-of-</a:t>
            </a:r>
            <a:r>
              <a:rPr lang="en-US" b="1" dirty="0" err="1">
                <a:latin typeface="Arial" panose="020B0604020202020204" pitchFamily="34" charset="0"/>
                <a:cs typeface="Arial" panose="020B0604020202020204" pitchFamily="34" charset="0"/>
              </a:rPr>
              <a:t>pocketcosts</a:t>
            </a:r>
            <a:r>
              <a:rPr lang="en-US" b="1" dirty="0">
                <a:latin typeface="Arial" panose="020B0604020202020204" pitchFamily="34" charset="0"/>
                <a:cs typeface="Arial" panose="020B0604020202020204" pitchFamily="34" charset="0"/>
              </a:rPr>
              <a:t>, and fewer instances of having to stop work to care for the child. Finally, we also found that families with FCC reported more stable health needs and fewer emergency room visits in the prior 12 months.</a:t>
            </a:r>
          </a:p>
        </p:txBody>
      </p:sp>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1009650" y="3747941"/>
            <a:ext cx="5086350" cy="381000"/>
          </a:xfrm>
          <a:prstGeom prst="rect">
            <a:avLst/>
          </a:prstGeom>
        </p:spPr>
      </p:pic>
      <p:pic>
        <p:nvPicPr>
          <p:cNvPr id="8" name="Picture 7"/>
          <p:cNvPicPr>
            <a:picLocks noChangeAspect="1"/>
          </p:cNvPicPr>
          <p:nvPr/>
        </p:nvPicPr>
        <p:blipFill>
          <a:blip r:embed="rId4" cstate="print"/>
          <a:stretch>
            <a:fillRect/>
          </a:stretch>
        </p:blipFill>
        <p:spPr>
          <a:xfrm>
            <a:off x="3000780" y="4128941"/>
            <a:ext cx="4400550" cy="2619375"/>
          </a:xfrm>
          <a:prstGeom prst="rect">
            <a:avLst/>
          </a:prstGeom>
        </p:spPr>
      </p:pic>
      <p:sp>
        <p:nvSpPr>
          <p:cNvPr id="9" name="Rectangle 8"/>
          <p:cNvSpPr/>
          <p:nvPr/>
        </p:nvSpPr>
        <p:spPr>
          <a:xfrm>
            <a:off x="7769137" y="6440539"/>
            <a:ext cx="3121367" cy="307777"/>
          </a:xfrm>
          <a:prstGeom prst="rect">
            <a:avLst/>
          </a:prstGeom>
        </p:spPr>
        <p:txBody>
          <a:bodyPr wrap="none">
            <a:spAutoFit/>
          </a:bodyPr>
          <a:lstStyle/>
          <a:p>
            <a:r>
              <a:rPr lang="en-US" sz="1400" i="1" dirty="0">
                <a:solidFill>
                  <a:srgbClr val="C00000"/>
                </a:solidFill>
              </a:rPr>
              <a:t>Journal of Pediatric Nursing, 2010</a:t>
            </a:r>
          </a:p>
        </p:txBody>
      </p:sp>
    </p:spTree>
    <p:extLst>
      <p:ext uri="{BB962C8B-B14F-4D97-AF65-F5344CB8AC3E}">
        <p14:creationId xmlns:p14="http://schemas.microsoft.com/office/powerpoint/2010/main" val="317606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185008" y="1600201"/>
          <a:ext cx="9433069" cy="4882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64693" y="5911222"/>
            <a:ext cx="1306768" cy="307777"/>
          </a:xfrm>
          <a:prstGeom prst="rect">
            <a:avLst/>
          </a:prstGeom>
        </p:spPr>
        <p:txBody>
          <a:bodyPr wrap="none">
            <a:spAutoFit/>
          </a:bodyPr>
          <a:lstStyle/>
          <a:p>
            <a:r>
              <a:rPr lang="en-US" sz="1400" i="1" dirty="0">
                <a:solidFill>
                  <a:srgbClr val="FF0000"/>
                </a:solidFill>
              </a:rPr>
              <a:t>Kimball, 2015</a:t>
            </a:r>
          </a:p>
        </p:txBody>
      </p:sp>
      <p:sp>
        <p:nvSpPr>
          <p:cNvPr id="4" name="Rectangle 3"/>
          <p:cNvSpPr/>
          <p:nvPr/>
        </p:nvSpPr>
        <p:spPr>
          <a:xfrm>
            <a:off x="1765381" y="490746"/>
            <a:ext cx="9651566" cy="1077218"/>
          </a:xfrm>
          <a:prstGeom prst="rect">
            <a:avLst/>
          </a:prstGeom>
        </p:spPr>
        <p:txBody>
          <a:bodyPr wrap="square">
            <a:spAutoFit/>
          </a:bodyPr>
          <a:lstStyle/>
          <a:p>
            <a:r>
              <a:rPr lang="en-US" sz="3200" b="1" dirty="0"/>
              <a:t>5 ways your hospital can benefit from family-centered care</a:t>
            </a:r>
          </a:p>
        </p:txBody>
      </p:sp>
    </p:spTree>
    <p:extLst>
      <p:ext uri="{BB962C8B-B14F-4D97-AF65-F5344CB8AC3E}">
        <p14:creationId xmlns:p14="http://schemas.microsoft.com/office/powerpoint/2010/main" val="1644111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7">
            <a:extLst>
              <a:ext uri="{FF2B5EF4-FFF2-40B4-BE49-F238E27FC236}">
                <a16:creationId xmlns:a16="http://schemas.microsoft.com/office/drawing/2014/main" id="{88C7A11F-0761-31ED-3A8E-38616AE2E0C3}"/>
              </a:ext>
            </a:extLst>
          </p:cNvPr>
          <p:cNvSpPr>
            <a:spLocks noGrp="1"/>
          </p:cNvSpPr>
          <p:nvPr>
            <p:ph type="title"/>
          </p:nvPr>
        </p:nvSpPr>
        <p:spPr>
          <a:xfrm>
            <a:off x="2560638" y="1058864"/>
            <a:ext cx="8228013" cy="876300"/>
          </a:xfrm>
        </p:spPr>
        <p:txBody>
          <a:bodyPr>
            <a:normAutofit fontScale="90000"/>
          </a:bodyPr>
          <a:lstStyle/>
          <a:p>
            <a:pPr eaLnBrk="1" hangingPunct="1"/>
            <a:r>
              <a:rPr lang="el-GR" altLang="sv-SE" dirty="0"/>
              <a:t>Οι έρευνες έχουν δείξει πως η </a:t>
            </a:r>
            <a:r>
              <a:rPr lang="el-GR" altLang="sv-SE" dirty="0" err="1"/>
              <a:t>οιγενειοκεντρική</a:t>
            </a:r>
            <a:r>
              <a:rPr lang="el-GR" altLang="sv-SE" dirty="0"/>
              <a:t> φροντίδα…</a:t>
            </a:r>
            <a:endParaRPr lang="sv-SE" altLang="sv-SE" dirty="0"/>
          </a:p>
        </p:txBody>
      </p:sp>
      <p:sp>
        <p:nvSpPr>
          <p:cNvPr id="37891" name="textruta 5">
            <a:extLst>
              <a:ext uri="{FF2B5EF4-FFF2-40B4-BE49-F238E27FC236}">
                <a16:creationId xmlns:a16="http://schemas.microsoft.com/office/drawing/2014/main" id="{762D78BF-A89A-A8A6-BBA2-9103D412B927}"/>
              </a:ext>
            </a:extLst>
          </p:cNvPr>
          <p:cNvSpPr txBox="1">
            <a:spLocks noChangeArrowheads="1"/>
          </p:cNvSpPr>
          <p:nvPr/>
        </p:nvSpPr>
        <p:spPr bwMode="auto">
          <a:xfrm>
            <a:off x="7824789" y="1628776"/>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endParaRPr lang="sv-SE" altLang="sv-SE"/>
          </a:p>
        </p:txBody>
      </p:sp>
      <p:sp>
        <p:nvSpPr>
          <p:cNvPr id="9" name="textruta 8">
            <a:extLst>
              <a:ext uri="{FF2B5EF4-FFF2-40B4-BE49-F238E27FC236}">
                <a16:creationId xmlns:a16="http://schemas.microsoft.com/office/drawing/2014/main" id="{EA42396F-13E9-F5B1-BE25-6C7FD63157CF}"/>
              </a:ext>
            </a:extLst>
          </p:cNvPr>
          <p:cNvSpPr txBox="1"/>
          <p:nvPr/>
        </p:nvSpPr>
        <p:spPr>
          <a:xfrm>
            <a:off x="2855914" y="2446789"/>
            <a:ext cx="6192837" cy="213904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spcBef>
                <a:spcPts val="600"/>
              </a:spcBef>
              <a:buFont typeface="Wingdings" panose="05000000000000000000" pitchFamily="2" charset="2"/>
              <a:buChar char="ü"/>
              <a:defRPr/>
            </a:pPr>
            <a:r>
              <a:rPr lang="el-GR" dirty="0"/>
              <a:t>Λιγότερες νοσηλείες</a:t>
            </a:r>
            <a:endParaRPr lang="en-GB" dirty="0"/>
          </a:p>
          <a:p>
            <a:pPr marL="342900" indent="-342900">
              <a:spcBef>
                <a:spcPts val="600"/>
              </a:spcBef>
              <a:buFont typeface="Wingdings" panose="05000000000000000000" pitchFamily="2" charset="2"/>
              <a:buChar char="ü"/>
              <a:defRPr/>
            </a:pPr>
            <a:r>
              <a:rPr lang="el-GR" dirty="0"/>
              <a:t>Μειωμένο κόστος νοσηλείας</a:t>
            </a:r>
          </a:p>
          <a:p>
            <a:pPr marL="342900" indent="-342900">
              <a:spcBef>
                <a:spcPts val="600"/>
              </a:spcBef>
              <a:buFont typeface="Wingdings" panose="05000000000000000000" pitchFamily="2" charset="2"/>
              <a:buChar char="ü"/>
              <a:defRPr/>
            </a:pPr>
            <a:r>
              <a:rPr lang="el-GR" dirty="0"/>
              <a:t>Βελτίωση στη χορήγηση φαρμάκων</a:t>
            </a:r>
          </a:p>
          <a:p>
            <a:pPr marL="342900" indent="-342900">
              <a:spcBef>
                <a:spcPts val="600"/>
              </a:spcBef>
              <a:buFont typeface="Wingdings" panose="05000000000000000000" pitchFamily="2" charset="2"/>
              <a:buChar char="ü"/>
              <a:defRPr/>
            </a:pPr>
            <a:r>
              <a:rPr lang="el-GR" dirty="0"/>
              <a:t>Αύξηση ικανοποίησης</a:t>
            </a:r>
          </a:p>
          <a:p>
            <a:pPr marL="342900" indent="-342900">
              <a:spcBef>
                <a:spcPts val="600"/>
              </a:spcBef>
              <a:buFont typeface="Wingdings" panose="05000000000000000000" pitchFamily="2" charset="2"/>
              <a:buChar char="ü"/>
              <a:defRPr/>
            </a:pPr>
            <a:r>
              <a:rPr lang="el-GR" dirty="0"/>
              <a:t>Ανταπόκριση στις ανάγκες </a:t>
            </a:r>
          </a:p>
          <a:p>
            <a:pPr marL="342900" indent="-342900">
              <a:spcBef>
                <a:spcPts val="600"/>
              </a:spcBef>
              <a:buFont typeface="Wingdings" panose="05000000000000000000" pitchFamily="2" charset="2"/>
              <a:buChar char="ü"/>
              <a:defRPr/>
            </a:pPr>
            <a:r>
              <a:rPr lang="el-GR" dirty="0"/>
              <a:t>Καλύτερη επικοινωνία</a:t>
            </a:r>
            <a:endParaRPr lang="en-GB" sz="3200" dirty="0"/>
          </a:p>
        </p:txBody>
      </p:sp>
      <p:sp>
        <p:nvSpPr>
          <p:cNvPr id="37893" name="Footer Placeholder 1">
            <a:extLst>
              <a:ext uri="{FF2B5EF4-FFF2-40B4-BE49-F238E27FC236}">
                <a16:creationId xmlns:a16="http://schemas.microsoft.com/office/drawing/2014/main" id="{715B6FB7-BF87-39B9-4A73-0B1BBA93834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l-GR" sz="900">
                <a:solidFill>
                  <a:schemeClr val="accent1"/>
                </a:solidFill>
              </a:rPr>
              <a:t>
              </a:t>
            </a:r>
          </a:p>
        </p:txBody>
      </p:sp>
      <p:pic>
        <p:nvPicPr>
          <p:cNvPr id="10" name="Picture 11" descr="https://fbcdn-sphotos-d-a.akamaihd.net/hphotos-ak-snc7/376855_10151105503259257_942784236_n.jpg">
            <a:extLst>
              <a:ext uri="{FF2B5EF4-FFF2-40B4-BE49-F238E27FC236}">
                <a16:creationId xmlns:a16="http://schemas.microsoft.com/office/drawing/2014/main" id="{5A313EA5-B0C7-80E3-FF63-0FEF3D860C80}"/>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220057" y="4585836"/>
            <a:ext cx="5835273" cy="2159943"/>
          </a:xfrm>
          <a:prstGeom prst="rect">
            <a:avLst/>
          </a:prstGeom>
          <a:ln>
            <a:noFill/>
          </a:ln>
          <a:effectLst>
            <a:softEdge rad="635000"/>
          </a:effectLst>
        </p:spPr>
      </p:pic>
      <p:sp>
        <p:nvSpPr>
          <p:cNvPr id="23555" name="Rectangle 18">
            <a:extLst>
              <a:ext uri="{FF2B5EF4-FFF2-40B4-BE49-F238E27FC236}">
                <a16:creationId xmlns:a16="http://schemas.microsoft.com/office/drawing/2014/main" id="{B08A3D1F-0A97-4B3F-CE6A-C4AEF6A31916}"/>
              </a:ext>
            </a:extLst>
          </p:cNvPr>
          <p:cNvSpPr>
            <a:spLocks noGrp="1" noChangeArrowheads="1"/>
          </p:cNvSpPr>
          <p:nvPr>
            <p:ph type="body" idx="4294967295"/>
          </p:nvPr>
        </p:nvSpPr>
        <p:spPr>
          <a:xfrm>
            <a:off x="6096000" y="5936154"/>
            <a:ext cx="6804025" cy="809625"/>
          </a:xfrm>
        </p:spPr>
        <p:txBody>
          <a:bodyPr rtlCol="0">
            <a:normAutofit lnSpcReduction="10000"/>
          </a:bodyPr>
          <a:lstStyle/>
          <a:p>
            <a:pPr marL="0" indent="0">
              <a:buFont typeface="Wingdings 3" charset="2"/>
              <a:buChar char=""/>
              <a:defRPr/>
            </a:pPr>
            <a:endParaRPr lang="sv-SE" altLang="sv-SE" dirty="0">
              <a:solidFill>
                <a:schemeClr val="tx1">
                  <a:lumMod val="75000"/>
                  <a:lumOff val="25000"/>
                </a:schemeClr>
              </a:solidFill>
            </a:endParaRPr>
          </a:p>
          <a:p>
            <a:pPr marL="0" indent="0">
              <a:buNone/>
              <a:defRPr/>
            </a:pPr>
            <a:r>
              <a:rPr lang="en-US" altLang="sv-SE" sz="1600" i="1" dirty="0" err="1">
                <a:solidFill>
                  <a:srgbClr val="C00000"/>
                </a:solidFill>
              </a:rPr>
              <a:t>Arango</a:t>
            </a:r>
            <a:r>
              <a:rPr lang="en-US" altLang="sv-SE" sz="1600" i="1" dirty="0">
                <a:solidFill>
                  <a:srgbClr val="C00000"/>
                </a:solidFill>
              </a:rPr>
              <a:t> P. 2011. Family-Centered Care. Academic Pediatrics 11, 97-9.</a:t>
            </a:r>
          </a:p>
          <a:p>
            <a:pPr marL="0" indent="0">
              <a:buFont typeface="Wingdings 3" charset="2"/>
              <a:buChar char=""/>
              <a:defRPr/>
            </a:pPr>
            <a:endParaRPr lang="sv-SE" altLang="sv-SE" dirty="0">
              <a:solidFill>
                <a:schemeClr val="tx1">
                  <a:lumMod val="75000"/>
                  <a:lumOff val="2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5η Επιστημονική Ημερίδα</a:t>
            </a:r>
          </a:p>
        </p:txBody>
      </p:sp>
      <p:sp>
        <p:nvSpPr>
          <p:cNvPr id="91140" name="Text Box 4"/>
          <p:cNvSpPr txBox="1">
            <a:spLocks noChangeArrowheads="1"/>
          </p:cNvSpPr>
          <p:nvPr/>
        </p:nvSpPr>
        <p:spPr bwMode="auto">
          <a:xfrm>
            <a:off x="3743136" y="164592"/>
            <a:ext cx="6156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l-GR" altLang="en-US" sz="3600" dirty="0">
                <a:solidFill>
                  <a:schemeClr val="bg1"/>
                </a:solidFill>
              </a:rPr>
              <a:t>ΑΝΑΠΤΥΞΙΑΚΗ</a:t>
            </a:r>
            <a:r>
              <a:rPr lang="el-GR" altLang="en-US" sz="2800" dirty="0">
                <a:solidFill>
                  <a:schemeClr val="bg1"/>
                </a:solidFill>
              </a:rPr>
              <a:t> </a:t>
            </a:r>
            <a:r>
              <a:rPr lang="el-GR" altLang="en-US" sz="3600" dirty="0">
                <a:solidFill>
                  <a:schemeClr val="bg1"/>
                </a:solidFill>
              </a:rPr>
              <a:t>ΦΡΟΝΤΙΔΑ</a:t>
            </a:r>
          </a:p>
        </p:txBody>
      </p:sp>
      <p:pic>
        <p:nvPicPr>
          <p:cNvPr id="91139" name="Picture 22" descr="new model"/>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2556588" y="599340"/>
            <a:ext cx="8294956" cy="625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666508"/>
      </p:ext>
    </p:extLst>
  </p:cSld>
  <p:clrMapOvr>
    <a:masterClrMapping/>
  </p:clrMapOvr>
  <p:transition>
    <p:check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5" name="Picture 9" descr="sk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9138" name="Rectangle 2"/>
          <p:cNvSpPr>
            <a:spLocks noGrp="1" noChangeArrowheads="1"/>
          </p:cNvSpPr>
          <p:nvPr>
            <p:ph type="title"/>
          </p:nvPr>
        </p:nvSpPr>
        <p:spPr>
          <a:xfrm>
            <a:off x="1640156" y="563675"/>
            <a:ext cx="8911687" cy="1280890"/>
          </a:xfrm>
        </p:spPr>
        <p:txBody>
          <a:bodyPr>
            <a:normAutofit/>
          </a:bodyPr>
          <a:lstStyle/>
          <a:p>
            <a:r>
              <a:rPr lang="el-GR" altLang="en-US" sz="3200" b="1" dirty="0"/>
              <a:t>Αναπτυξιακή Φροντίδα</a:t>
            </a:r>
            <a:endParaRPr lang="en-US" altLang="en-US" sz="3200" b="1" dirty="0"/>
          </a:p>
        </p:txBody>
      </p:sp>
      <p:sp>
        <p:nvSpPr>
          <p:cNvPr id="219139" name="Rectangle 3"/>
          <p:cNvSpPr>
            <a:spLocks noGrp="1" noChangeArrowheads="1"/>
          </p:cNvSpPr>
          <p:nvPr>
            <p:ph type="body" idx="1"/>
          </p:nvPr>
        </p:nvSpPr>
        <p:spPr>
          <a:xfrm>
            <a:off x="1774826" y="2133600"/>
            <a:ext cx="3324225" cy="3455988"/>
          </a:xfrm>
          <a:ln w="38100">
            <a:solidFill>
              <a:schemeClr val="folHlink"/>
            </a:solidFill>
            <a:miter lim="800000"/>
            <a:headEnd/>
            <a:tailEnd/>
          </a:ln>
        </p:spPr>
        <p:txBody>
          <a:bodyPr>
            <a:normAutofit/>
          </a:bodyPr>
          <a:lstStyle/>
          <a:p>
            <a:pPr>
              <a:lnSpc>
                <a:spcPct val="90000"/>
              </a:lnSpc>
            </a:pPr>
            <a:r>
              <a:rPr lang="el-GR" altLang="en-US" sz="2000">
                <a:solidFill>
                  <a:srgbClr val="1A0220"/>
                </a:solidFill>
              </a:rPr>
              <a:t>Μείωση έντονων ερεθισμάτων </a:t>
            </a:r>
          </a:p>
          <a:p>
            <a:pPr>
              <a:lnSpc>
                <a:spcPct val="90000"/>
              </a:lnSpc>
            </a:pPr>
            <a:r>
              <a:rPr lang="el-GR" altLang="en-US" sz="2000">
                <a:solidFill>
                  <a:srgbClr val="1A0220"/>
                </a:solidFill>
              </a:rPr>
              <a:t>Οργάνωση της φροντίδας</a:t>
            </a:r>
          </a:p>
          <a:p>
            <a:pPr>
              <a:lnSpc>
                <a:spcPct val="90000"/>
              </a:lnSpc>
            </a:pPr>
            <a:r>
              <a:rPr lang="el-GR" altLang="en-US" sz="2000">
                <a:solidFill>
                  <a:srgbClr val="1A0220"/>
                </a:solidFill>
              </a:rPr>
              <a:t>Έντονη παρουσία γονέων</a:t>
            </a:r>
          </a:p>
          <a:p>
            <a:pPr>
              <a:lnSpc>
                <a:spcPct val="90000"/>
              </a:lnSpc>
            </a:pPr>
            <a:r>
              <a:rPr lang="en-US" altLang="en-US" sz="2000">
                <a:solidFill>
                  <a:srgbClr val="1A0220"/>
                </a:solidFill>
              </a:rPr>
              <a:t>Kangaroo care</a:t>
            </a:r>
            <a:endParaRPr lang="el-GR" altLang="en-US" sz="2000">
              <a:solidFill>
                <a:srgbClr val="1A0220"/>
              </a:solidFill>
            </a:endParaRPr>
          </a:p>
          <a:p>
            <a:pPr>
              <a:lnSpc>
                <a:spcPct val="90000"/>
              </a:lnSpc>
            </a:pPr>
            <a:r>
              <a:rPr lang="el-GR" altLang="en-US" sz="2000">
                <a:solidFill>
                  <a:srgbClr val="1A0220"/>
                </a:solidFill>
              </a:rPr>
              <a:t>Σωστή κινητοποίηση</a:t>
            </a:r>
          </a:p>
          <a:p>
            <a:pPr>
              <a:lnSpc>
                <a:spcPct val="90000"/>
              </a:lnSpc>
            </a:pPr>
            <a:r>
              <a:rPr lang="el-GR" altLang="en-US" sz="2000">
                <a:solidFill>
                  <a:srgbClr val="1A0220"/>
                </a:solidFill>
              </a:rPr>
              <a:t>Σίτιση</a:t>
            </a:r>
          </a:p>
          <a:p>
            <a:pPr>
              <a:lnSpc>
                <a:spcPct val="90000"/>
              </a:lnSpc>
            </a:pPr>
            <a:r>
              <a:rPr lang="el-GR" altLang="en-US" sz="2000">
                <a:solidFill>
                  <a:srgbClr val="1A0220"/>
                </a:solidFill>
              </a:rPr>
              <a:t>Διαχείριση του πόνου</a:t>
            </a:r>
            <a:r>
              <a:rPr lang="el-GR" altLang="en-US">
                <a:solidFill>
                  <a:srgbClr val="1A0220"/>
                </a:solidFill>
              </a:rPr>
              <a:t> </a:t>
            </a:r>
          </a:p>
          <a:p>
            <a:pPr>
              <a:lnSpc>
                <a:spcPct val="90000"/>
              </a:lnSpc>
            </a:pPr>
            <a:endParaRPr lang="en-US" altLang="en-US">
              <a:solidFill>
                <a:srgbClr val="1A0220"/>
              </a:solidFill>
            </a:endParaRPr>
          </a:p>
        </p:txBody>
      </p:sp>
      <p:sp>
        <p:nvSpPr>
          <p:cNvPr id="219140" name="Line 4"/>
          <p:cNvSpPr>
            <a:spLocks noChangeShapeType="1"/>
          </p:cNvSpPr>
          <p:nvPr/>
        </p:nvSpPr>
        <p:spPr bwMode="auto">
          <a:xfrm>
            <a:off x="5232401" y="3500438"/>
            <a:ext cx="93662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141" name="Text Box 5"/>
          <p:cNvSpPr txBox="1">
            <a:spLocks noChangeArrowheads="1"/>
          </p:cNvSpPr>
          <p:nvPr/>
        </p:nvSpPr>
        <p:spPr bwMode="auto">
          <a:xfrm>
            <a:off x="6321506" y="3068639"/>
            <a:ext cx="4054315" cy="830997"/>
          </a:xfrm>
          <a:prstGeom prst="rect">
            <a:avLst/>
          </a:prstGeom>
          <a:noFill/>
          <a:ln w="57150" cmpd="thinThick">
            <a:solidFill>
              <a:srgbClr val="FF330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2400" b="1">
                <a:solidFill>
                  <a:srgbClr val="1A0220"/>
                </a:solidFill>
              </a:rPr>
              <a:t>ΟΜΑΛΗ ΝΕΥΡΟΑΝΑΠΤΥΞΗ</a:t>
            </a:r>
          </a:p>
          <a:p>
            <a:pPr algn="ctr"/>
            <a:r>
              <a:rPr lang="el-GR" altLang="en-US" sz="2400" b="1">
                <a:solidFill>
                  <a:srgbClr val="1A0220"/>
                </a:solidFill>
              </a:rPr>
              <a:t> ΝΕΟΓΝΟΥ</a:t>
            </a:r>
            <a:endParaRPr lang="en-US" altLang="en-US" sz="2400" b="1">
              <a:solidFill>
                <a:srgbClr val="1A0220"/>
              </a:solidFill>
            </a:endParaRPr>
          </a:p>
        </p:txBody>
      </p:sp>
    </p:spTree>
    <p:extLst>
      <p:ext uri="{BB962C8B-B14F-4D97-AF65-F5344CB8AC3E}">
        <p14:creationId xmlns:p14="http://schemas.microsoft.com/office/powerpoint/2010/main" val="261110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Effect transition="in" filter="checkerboard(across)">
                                      <p:cBhvr>
                                        <p:cTn id="7" dur="2000"/>
                                        <p:tgtEl>
                                          <p:spTgt spid="2191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19139">
                                            <p:txEl>
                                              <p:pRg st="1" end="1"/>
                                            </p:txEl>
                                          </p:spTgt>
                                        </p:tgtEl>
                                        <p:attrNameLst>
                                          <p:attrName>style.visibility</p:attrName>
                                        </p:attrNameLst>
                                      </p:cBhvr>
                                      <p:to>
                                        <p:strVal val="visible"/>
                                      </p:to>
                                    </p:set>
                                    <p:animEffect transition="in" filter="checkerboard(across)">
                                      <p:cBhvr>
                                        <p:cTn id="12" dur="2000"/>
                                        <p:tgtEl>
                                          <p:spTgt spid="2191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19139">
                                            <p:txEl>
                                              <p:pRg st="2" end="2"/>
                                            </p:txEl>
                                          </p:spTgt>
                                        </p:tgtEl>
                                        <p:attrNameLst>
                                          <p:attrName>style.visibility</p:attrName>
                                        </p:attrNameLst>
                                      </p:cBhvr>
                                      <p:to>
                                        <p:strVal val="visible"/>
                                      </p:to>
                                    </p:set>
                                    <p:animEffect transition="in" filter="checkerboard(across)">
                                      <p:cBhvr>
                                        <p:cTn id="17" dur="2000"/>
                                        <p:tgtEl>
                                          <p:spTgt spid="2191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19139">
                                            <p:txEl>
                                              <p:pRg st="3" end="3"/>
                                            </p:txEl>
                                          </p:spTgt>
                                        </p:tgtEl>
                                        <p:attrNameLst>
                                          <p:attrName>style.visibility</p:attrName>
                                        </p:attrNameLst>
                                      </p:cBhvr>
                                      <p:to>
                                        <p:strVal val="visible"/>
                                      </p:to>
                                    </p:set>
                                    <p:animEffect transition="in" filter="checkerboard(across)">
                                      <p:cBhvr>
                                        <p:cTn id="22" dur="2000"/>
                                        <p:tgtEl>
                                          <p:spTgt spid="2191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219139">
                                            <p:txEl>
                                              <p:pRg st="4" end="4"/>
                                            </p:txEl>
                                          </p:spTgt>
                                        </p:tgtEl>
                                        <p:attrNameLst>
                                          <p:attrName>style.visibility</p:attrName>
                                        </p:attrNameLst>
                                      </p:cBhvr>
                                      <p:to>
                                        <p:strVal val="visible"/>
                                      </p:to>
                                    </p:set>
                                    <p:animEffect transition="in" filter="checkerboard(across)">
                                      <p:cBhvr>
                                        <p:cTn id="27" dur="2000"/>
                                        <p:tgtEl>
                                          <p:spTgt spid="2191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219139">
                                            <p:txEl>
                                              <p:pRg st="5" end="5"/>
                                            </p:txEl>
                                          </p:spTgt>
                                        </p:tgtEl>
                                        <p:attrNameLst>
                                          <p:attrName>style.visibility</p:attrName>
                                        </p:attrNameLst>
                                      </p:cBhvr>
                                      <p:to>
                                        <p:strVal val="visible"/>
                                      </p:to>
                                    </p:set>
                                    <p:animEffect transition="in" filter="checkerboard(across)">
                                      <p:cBhvr>
                                        <p:cTn id="32" dur="2000"/>
                                        <p:tgtEl>
                                          <p:spTgt spid="21913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219139">
                                            <p:txEl>
                                              <p:pRg st="6" end="6"/>
                                            </p:txEl>
                                          </p:spTgt>
                                        </p:tgtEl>
                                        <p:attrNameLst>
                                          <p:attrName>style.visibility</p:attrName>
                                        </p:attrNameLst>
                                      </p:cBhvr>
                                      <p:to>
                                        <p:strVal val="visible"/>
                                      </p:to>
                                    </p:set>
                                    <p:animEffect transition="in" filter="checkerboard(across)">
                                      <p:cBhvr>
                                        <p:cTn id="37" dur="2000"/>
                                        <p:tgtEl>
                                          <p:spTgt spid="21913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9141"/>
                                        </p:tgtEl>
                                        <p:attrNameLst>
                                          <p:attrName>style.visibility</p:attrName>
                                        </p:attrNameLst>
                                      </p:cBhvr>
                                      <p:to>
                                        <p:strVal val="visible"/>
                                      </p:to>
                                    </p:set>
                                    <p:animEffect transition="in" filter="diamond(in)">
                                      <p:cBhvr>
                                        <p:cTn id="42" dur="2000"/>
                                        <p:tgtEl>
                                          <p:spTgt spid="21914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9140"/>
                                        </p:tgtEl>
                                        <p:attrNameLst>
                                          <p:attrName>style.visibility</p:attrName>
                                        </p:attrNameLst>
                                      </p:cBhvr>
                                      <p:to>
                                        <p:strVal val="visible"/>
                                      </p:to>
                                    </p:set>
                                    <p:animEffect transition="in" filter="blinds(horizontal)">
                                      <p:cBhvr>
                                        <p:cTn id="45" dur="2000"/>
                                        <p:tgtEl>
                                          <p:spTgt spid="219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animBg="1"/>
      <p:bldP spid="2191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6423065" y="2738570"/>
            <a:ext cx="4927801" cy="2832400"/>
          </a:xfrm>
          <a:prstGeom prst="rect">
            <a:avLst/>
          </a:prstGeom>
        </p:spPr>
      </p:pic>
      <p:pic>
        <p:nvPicPr>
          <p:cNvPr id="3" name="Picture 2"/>
          <p:cNvPicPr>
            <a:picLocks noChangeAspect="1"/>
          </p:cNvPicPr>
          <p:nvPr/>
        </p:nvPicPr>
        <p:blipFill>
          <a:blip r:embed="rId3" cstate="print"/>
          <a:stretch>
            <a:fillRect/>
          </a:stretch>
        </p:blipFill>
        <p:spPr>
          <a:xfrm>
            <a:off x="94513" y="443961"/>
            <a:ext cx="5809992" cy="65903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ctrTitle"/>
          </p:nvPr>
        </p:nvSpPr>
        <p:spPr>
          <a:xfrm>
            <a:off x="4530481" y="1151478"/>
            <a:ext cx="8712968" cy="1458162"/>
          </a:xfrm>
        </p:spPr>
        <p:txBody>
          <a:bodyPr anchor="ctr"/>
          <a:lstStyle/>
          <a:p>
            <a:r>
              <a:rPr lang="en-US" sz="2800" b="1" dirty="0"/>
              <a:t>CHILD FRIENDLY HEALTHCARE </a:t>
            </a:r>
            <a:r>
              <a:rPr lang="el-GR" sz="2800" b="1" dirty="0"/>
              <a:t>ΙΝΙΤΙΑΤΙ</a:t>
            </a:r>
            <a:r>
              <a:rPr lang="en-US" sz="2800" b="1" dirty="0"/>
              <a:t>VE</a:t>
            </a:r>
            <a:endParaRPr lang="en-US" sz="2800" dirty="0"/>
          </a:p>
        </p:txBody>
      </p:sp>
    </p:spTree>
    <p:extLst>
      <p:ext uri="{BB962C8B-B14F-4D97-AF65-F5344CB8AC3E}">
        <p14:creationId xmlns:p14="http://schemas.microsoft.com/office/powerpoint/2010/main" val="1022197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7891" y="1089256"/>
            <a:ext cx="9224772" cy="5169058"/>
          </a:xfrm>
        </p:spPr>
        <p:txBody>
          <a:bodyPr>
            <a:normAutofit fontScale="92500" lnSpcReduction="10000"/>
          </a:bodyPr>
          <a:lstStyle/>
          <a:p>
            <a:pPr>
              <a:buClr>
                <a:srgbClr val="7030A0"/>
              </a:buClr>
              <a:buFont typeface="Wingdings" panose="05000000000000000000" pitchFamily="2" charset="2"/>
              <a:buChar char="Ø"/>
            </a:pPr>
            <a:r>
              <a:rPr lang="en-US" dirty="0"/>
              <a:t> </a:t>
            </a:r>
            <a:r>
              <a:rPr lang="en-US" dirty="0" err="1"/>
              <a:t>Paediatric</a:t>
            </a:r>
            <a:r>
              <a:rPr lang="en-US" dirty="0"/>
              <a:t> </a:t>
            </a:r>
            <a:r>
              <a:rPr lang="en-US" sz="2400" dirty="0"/>
              <a:t>nurse works  in  a  specialist  role  providing  skilled  nursing  care which  is  sensitive  to  the  child’s  physical,  developmental  and  emotional  needs  in  a  range  of settings,  including  hospitals  and  the  community  and  home.  In  recognition  of  the  pivotal  role  of  the family to the child’s health and wellbeing, the children’s nurse takes into account that </a:t>
            </a:r>
            <a:r>
              <a:rPr lang="en-US" sz="2400" u="sng" dirty="0">
                <a:solidFill>
                  <a:srgbClr val="FF0000"/>
                </a:solidFill>
              </a:rPr>
              <a:t>it is the  family  as  a  whole  </a:t>
            </a:r>
            <a:r>
              <a:rPr lang="en-US" sz="2400" dirty="0"/>
              <a:t>which  is  facing  illness,  and  not  just  the  ill  child. </a:t>
            </a:r>
            <a:r>
              <a:rPr lang="en-US" sz="2400" dirty="0" err="1"/>
              <a:t>Paediatric</a:t>
            </a:r>
            <a:r>
              <a:rPr lang="en-US" sz="2400" dirty="0"/>
              <a:t> nurse provides  care, promotes health and or adjustment/adaptation  to  chronic  ill  health  or  long-term  illness.  </a:t>
            </a:r>
          </a:p>
          <a:p>
            <a:endParaRPr lang="el-GR" sz="2400" dirty="0"/>
          </a:p>
          <a:p>
            <a:pPr marL="0" indent="0">
              <a:buNone/>
            </a:pPr>
            <a:endParaRPr lang="en-US" sz="2400" dirty="0"/>
          </a:p>
          <a:p>
            <a:r>
              <a:rPr lang="en-US" sz="2400" dirty="0"/>
              <a:t>The core task of the European </a:t>
            </a:r>
            <a:r>
              <a:rPr lang="en-US" sz="2400" dirty="0" err="1"/>
              <a:t>Paediatric</a:t>
            </a:r>
            <a:r>
              <a:rPr lang="en-US" sz="2400" dirty="0"/>
              <a:t> Nurse (EPN) is to protect and to promote the rights and health of children, and provide care in specific/dedicated healthcare services to </a:t>
            </a:r>
            <a:r>
              <a:rPr lang="en-US" sz="2400" u="sng" dirty="0">
                <a:solidFill>
                  <a:srgbClr val="FF0000"/>
                </a:solidFill>
              </a:rPr>
              <a:t>meet the needs of children and their families</a:t>
            </a:r>
            <a:r>
              <a:rPr lang="en-US" sz="2400" dirty="0"/>
              <a:t> within hospitals and communities across Europe. In the recognition that the family are central in the child’s life, the EPN has a specific responsibility for both and therefore should work in partnership with the child and his/her family in the provision of healthcare services. </a:t>
            </a:r>
          </a:p>
        </p:txBody>
      </p:sp>
      <p:pic>
        <p:nvPicPr>
          <p:cNvPr id="4" name="Picture 3"/>
          <p:cNvPicPr>
            <a:picLocks noChangeAspect="1"/>
          </p:cNvPicPr>
          <p:nvPr/>
        </p:nvPicPr>
        <p:blipFill>
          <a:blip r:embed="rId2" cstate="print">
            <a:clrChange>
              <a:clrFrom>
                <a:srgbClr val="FFFFFF"/>
              </a:clrFrom>
              <a:clrTo>
                <a:srgbClr val="FFFFFF">
                  <a:alpha val="0"/>
                </a:srgbClr>
              </a:clrTo>
            </a:clrChange>
          </a:blip>
          <a:stretch>
            <a:fillRect/>
          </a:stretch>
        </p:blipFill>
        <p:spPr>
          <a:xfrm>
            <a:off x="8781057" y="3151472"/>
            <a:ext cx="2476128" cy="795051"/>
          </a:xfrm>
          <a:prstGeom prst="rect">
            <a:avLst/>
          </a:prstGeom>
        </p:spPr>
      </p:pic>
      <p:pic>
        <p:nvPicPr>
          <p:cNvPr id="5" name="Picture 4"/>
          <p:cNvPicPr>
            <a:picLocks noChangeAspect="1"/>
          </p:cNvPicPr>
          <p:nvPr/>
        </p:nvPicPr>
        <p:blipFill>
          <a:blip r:embed="rId3" cstate="print">
            <a:clrChange>
              <a:clrFrom>
                <a:srgbClr val="000000"/>
              </a:clrFrom>
              <a:clrTo>
                <a:srgbClr val="000000">
                  <a:alpha val="0"/>
                </a:srgbClr>
              </a:clrTo>
            </a:clrChange>
          </a:blip>
          <a:stretch>
            <a:fillRect/>
          </a:stretch>
        </p:blipFill>
        <p:spPr>
          <a:xfrm>
            <a:off x="8667163" y="5401064"/>
            <a:ext cx="2095500" cy="1714500"/>
          </a:xfrm>
          <a:prstGeom prst="rect">
            <a:avLst/>
          </a:prstGeom>
        </p:spPr>
      </p:pic>
    </p:spTree>
    <p:extLst>
      <p:ext uri="{BB962C8B-B14F-4D97-AF65-F5344CB8AC3E}">
        <p14:creationId xmlns:p14="http://schemas.microsoft.com/office/powerpoint/2010/main" val="222676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5519936" y="3212976"/>
            <a:ext cx="136815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375920" y="1844824"/>
            <a:ext cx="1800200" cy="1477328"/>
          </a:xfrm>
          <a:prstGeom prst="rect">
            <a:avLst/>
          </a:prstGeom>
          <a:noFill/>
        </p:spPr>
        <p:txBody>
          <a:bodyPr wrap="square" rtlCol="0">
            <a:spAutoFit/>
          </a:bodyPr>
          <a:lstStyle/>
          <a:p>
            <a:r>
              <a:rPr lang="el-GR" dirty="0"/>
              <a:t>Σύμβαση των Ηνωμένων Εθνών για τα Δικαιώματα του Παιδιού</a:t>
            </a:r>
            <a:endParaRPr lang="en-US" dirty="0"/>
          </a:p>
        </p:txBody>
      </p:sp>
      <p:sp>
        <p:nvSpPr>
          <p:cNvPr id="7" name="Rectangle 6"/>
          <p:cNvSpPr/>
          <p:nvPr/>
        </p:nvSpPr>
        <p:spPr>
          <a:xfrm>
            <a:off x="7320136" y="1394774"/>
            <a:ext cx="2664296" cy="376241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l-GR" u="sng" dirty="0"/>
              <a:t>12 Πρότυπα </a:t>
            </a:r>
            <a:r>
              <a:rPr lang="en-US" u="sng" dirty="0"/>
              <a:t>CFH</a:t>
            </a:r>
          </a:p>
          <a:p>
            <a:pPr algn="ctr"/>
            <a:r>
              <a:rPr lang="en-US" dirty="0"/>
              <a:t>H</a:t>
            </a:r>
            <a:r>
              <a:rPr lang="el-GR" dirty="0"/>
              <a:t> καλύτερη δυνατή ολοκληρωμένη φροντίδα υγείας που παρέχεται από επαγγελματίες υγείας με σκοπό την ελαχιστοποίηση του φόβου, του άγχους και της ταλαιπωρίας των παιδιών και των οικογενειών τους</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4137245"/>
              </p:ext>
            </p:extLst>
          </p:nvPr>
        </p:nvGraphicFramePr>
        <p:xfrm>
          <a:off x="2122518" y="233264"/>
          <a:ext cx="3754760"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1909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6018" y="1577887"/>
            <a:ext cx="8496944" cy="5093702"/>
          </a:xfrm>
          <a:prstGeom prst="rect">
            <a:avLst/>
          </a:prstGeom>
        </p:spPr>
        <p:txBody>
          <a:bodyPr wrap="square">
            <a:spAutoFit/>
          </a:bodyPr>
          <a:lstStyle/>
          <a:p>
            <a:pPr>
              <a:spcAft>
                <a:spcPts val="600"/>
              </a:spcAft>
            </a:pPr>
            <a:r>
              <a:rPr lang="el-GR" dirty="0"/>
              <a:t>1. Αποφυγή νοσηλείας  των παιδιών (ή διαμονή τους σε άλλες μονάδες υγείας ή ιδρύματα), εκτός εάν αυτό είναι το καλύτερο για το παιδί.</a:t>
            </a:r>
          </a:p>
          <a:p>
            <a:pPr>
              <a:spcAft>
                <a:spcPts val="600"/>
              </a:spcAft>
            </a:pPr>
            <a:r>
              <a:rPr lang="el-GR" dirty="0"/>
              <a:t>2. Υποστήριξη παιδιού και παροχή καλύτερης δυνατής φροντίδας</a:t>
            </a:r>
            <a:r>
              <a:rPr lang="en-US" dirty="0"/>
              <a:t>.</a:t>
            </a:r>
            <a:r>
              <a:rPr lang="el-GR" dirty="0"/>
              <a:t> </a:t>
            </a:r>
          </a:p>
          <a:p>
            <a:pPr>
              <a:spcAft>
                <a:spcPts val="600"/>
              </a:spcAft>
            </a:pPr>
            <a:r>
              <a:rPr lang="el-GR" dirty="0"/>
              <a:t>3. Παροχή φροντίδας σε ένα ασφαλές, καθαρό «φιλικό για τα παιδιά» περιβάλλον</a:t>
            </a:r>
            <a:r>
              <a:rPr lang="en-US" dirty="0"/>
              <a:t>.</a:t>
            </a:r>
            <a:endParaRPr lang="el-GR" dirty="0"/>
          </a:p>
          <a:p>
            <a:pPr>
              <a:spcAft>
                <a:spcPts val="600"/>
              </a:spcAft>
            </a:pPr>
            <a:r>
              <a:rPr lang="el-GR" dirty="0"/>
              <a:t>4. </a:t>
            </a:r>
            <a:r>
              <a:rPr lang="el-GR" dirty="0">
                <a:solidFill>
                  <a:srgbClr val="FF0000"/>
                </a:solidFill>
              </a:rPr>
              <a:t>Παροχή  «παιδοκεντρικής» φροντίδας</a:t>
            </a:r>
            <a:r>
              <a:rPr lang="en-US" dirty="0"/>
              <a:t>.</a:t>
            </a:r>
            <a:r>
              <a:rPr lang="el-GR" dirty="0"/>
              <a:t> </a:t>
            </a:r>
          </a:p>
          <a:p>
            <a:pPr>
              <a:spcAft>
                <a:spcPts val="600"/>
              </a:spcAft>
            </a:pPr>
            <a:r>
              <a:rPr lang="el-GR" dirty="0"/>
              <a:t>5. Ενημέρωση και συμμετοχή γονέων (και παιδιών) στη λήψη αποφάσεων.</a:t>
            </a:r>
          </a:p>
          <a:p>
            <a:pPr>
              <a:spcAft>
                <a:spcPts val="600"/>
              </a:spcAft>
            </a:pPr>
            <a:r>
              <a:rPr lang="el-GR" dirty="0"/>
              <a:t>6. </a:t>
            </a:r>
            <a:r>
              <a:rPr lang="el-GR" dirty="0">
                <a:solidFill>
                  <a:prstClr val="black"/>
                </a:solidFill>
              </a:rPr>
              <a:t>Παροχή φροντίδας χωρίς διακρίσεις και αντιμετώπιση του παιδιού ως ξεχωριστό ατόμο με δικαιώματα.</a:t>
            </a:r>
          </a:p>
          <a:p>
            <a:pPr>
              <a:spcAft>
                <a:spcPts val="600"/>
              </a:spcAft>
            </a:pPr>
            <a:r>
              <a:rPr lang="el-GR" dirty="0"/>
              <a:t>7. Αναγνώριση και διαχείριση του πόνου.</a:t>
            </a:r>
          </a:p>
          <a:p>
            <a:pPr>
              <a:spcAft>
                <a:spcPts val="600"/>
              </a:spcAft>
            </a:pPr>
            <a:r>
              <a:rPr lang="el-GR" dirty="0"/>
              <a:t>8. Παροχή κατάλληλης επείγουσας και εντατικής φροντίδας σε βαρέως πάσχοντα παιδιά.</a:t>
            </a:r>
          </a:p>
          <a:p>
            <a:pPr>
              <a:spcAft>
                <a:spcPts val="600"/>
              </a:spcAft>
            </a:pPr>
            <a:r>
              <a:rPr lang="el-GR" dirty="0"/>
              <a:t>9. </a:t>
            </a:r>
            <a:r>
              <a:rPr lang="el-GR" dirty="0">
                <a:solidFill>
                  <a:srgbClr val="FF0000"/>
                </a:solidFill>
              </a:rPr>
              <a:t>Ενθάρρυνση για παιχνίδι και μάθηση</a:t>
            </a:r>
            <a:r>
              <a:rPr lang="en-US" dirty="0"/>
              <a:t>.</a:t>
            </a:r>
            <a:endParaRPr lang="el-GR" dirty="0"/>
          </a:p>
          <a:p>
            <a:pPr>
              <a:spcAft>
                <a:spcPts val="600"/>
              </a:spcAft>
            </a:pPr>
            <a:r>
              <a:rPr lang="el-GR" dirty="0"/>
              <a:t>10. Αναγνώριση, προστασία και υποστήριξη ευάλωτων ή κακοποιημένων παιδιών.</a:t>
            </a:r>
          </a:p>
          <a:p>
            <a:pPr>
              <a:spcAft>
                <a:spcPts val="600"/>
              </a:spcAft>
            </a:pPr>
            <a:r>
              <a:rPr lang="el-GR" dirty="0"/>
              <a:t>11. Παρακολούθηση και προαγωγή της υγείας</a:t>
            </a:r>
            <a:r>
              <a:rPr lang="en-US" dirty="0"/>
              <a:t>.</a:t>
            </a:r>
            <a:endParaRPr lang="el-GR" dirty="0"/>
          </a:p>
          <a:p>
            <a:pPr>
              <a:spcAft>
                <a:spcPts val="600"/>
              </a:spcAft>
            </a:pPr>
            <a:r>
              <a:rPr lang="el-GR" dirty="0"/>
              <a:t>12. Υποστήριξη "καλύτερης δυνατής" διατροφής</a:t>
            </a:r>
            <a:r>
              <a:rPr lang="en-US" dirty="0"/>
              <a:t>.</a:t>
            </a:r>
          </a:p>
        </p:txBody>
      </p:sp>
      <p:sp>
        <p:nvSpPr>
          <p:cNvPr id="5" name="Rectangle 4"/>
          <p:cNvSpPr/>
          <p:nvPr/>
        </p:nvSpPr>
        <p:spPr>
          <a:xfrm>
            <a:off x="2675620" y="744630"/>
            <a:ext cx="6840760" cy="5040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3200" b="1" dirty="0">
                <a:effectLst>
                  <a:outerShdw blurRad="38100" dist="38100" dir="2700000" algn="tl">
                    <a:srgbClr val="000000">
                      <a:alpha val="43137"/>
                    </a:srgbClr>
                  </a:outerShdw>
                </a:effectLst>
              </a:rPr>
              <a:t>ΠΡΟΤΥΠΑ </a:t>
            </a:r>
            <a:r>
              <a:rPr lang="en-US" sz="3200" b="1" dirty="0">
                <a:effectLst>
                  <a:outerShdw blurRad="38100" dist="38100" dir="2700000" algn="tl">
                    <a:srgbClr val="000000">
                      <a:alpha val="43137"/>
                    </a:srgbClr>
                  </a:outerShdw>
                </a:effectLst>
              </a:rPr>
              <a:t>CFH</a:t>
            </a:r>
          </a:p>
        </p:txBody>
      </p:sp>
    </p:spTree>
    <p:extLst>
      <p:ext uri="{BB962C8B-B14F-4D97-AF65-F5344CB8AC3E}">
        <p14:creationId xmlns:p14="http://schemas.microsoft.com/office/powerpoint/2010/main" val="2410014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4743" y="1023649"/>
            <a:ext cx="8496944" cy="3370153"/>
          </a:xfrm>
          <a:prstGeom prst="rect">
            <a:avLst/>
          </a:prstGeom>
        </p:spPr>
        <p:txBody>
          <a:bodyPr wrap="square">
            <a:spAutoFit/>
          </a:bodyPr>
          <a:lstStyle/>
          <a:p>
            <a:pPr>
              <a:spcAft>
                <a:spcPts val="600"/>
              </a:spcAft>
            </a:pPr>
            <a:endParaRPr lang="el-GR" dirty="0"/>
          </a:p>
          <a:p>
            <a:pPr>
              <a:spcAft>
                <a:spcPts val="600"/>
              </a:spcAft>
            </a:pPr>
            <a:r>
              <a:rPr lang="el-GR" dirty="0"/>
              <a:t>4. </a:t>
            </a:r>
            <a:r>
              <a:rPr lang="el-GR" u="sng" dirty="0">
                <a:solidFill>
                  <a:srgbClr val="FF0000"/>
                </a:solidFill>
              </a:rPr>
              <a:t>Παροχή  «παιδοκεντρικής» φροντίδας</a:t>
            </a:r>
            <a:endParaRPr lang="en-US" u="sng" dirty="0">
              <a:solidFill>
                <a:srgbClr val="FF0000"/>
              </a:solidFill>
            </a:endParaRPr>
          </a:p>
          <a:p>
            <a:pPr>
              <a:spcAft>
                <a:spcPts val="600"/>
              </a:spcAft>
            </a:pPr>
            <a:endParaRPr lang="el-GR" u="sng" dirty="0">
              <a:solidFill>
                <a:srgbClr val="FF0000"/>
              </a:solidFill>
            </a:endParaRPr>
          </a:p>
          <a:p>
            <a:pPr>
              <a:buFont typeface="Wingdings" panose="05000000000000000000" pitchFamily="2" charset="2"/>
              <a:buChar char="Ø"/>
            </a:pPr>
            <a:r>
              <a:rPr lang="el-GR" i="1" dirty="0"/>
              <a:t>Παροχή φροντίδας υγείας που ανταποκρίνεται στις εξατομικευμένες ανάγκες κάθε παιδιού και της οικογένειάς του</a:t>
            </a:r>
          </a:p>
          <a:p>
            <a:endParaRPr lang="el-GR" i="1" dirty="0"/>
          </a:p>
          <a:p>
            <a:pPr>
              <a:buFont typeface="Wingdings" panose="05000000000000000000" pitchFamily="2" charset="2"/>
              <a:buChar char="Ø"/>
            </a:pPr>
            <a:r>
              <a:rPr lang="el-GR" b="1" i="1" dirty="0"/>
              <a:t> </a:t>
            </a:r>
            <a:r>
              <a:rPr lang="el-GR" i="1" dirty="0"/>
              <a:t>Υπηρεσίες που ιδανικά παρέχονται σε δομές ξεχωριστές από αυτές των ενηλίκων. Παροχές για παιδιά διαφορετικής ηλικιακής ομάδας και των γονέων τους, θηλάζουσες μητέρες.</a:t>
            </a:r>
            <a:r>
              <a:rPr lang="en-US" b="1" i="1" dirty="0"/>
              <a:t> </a:t>
            </a:r>
            <a:endParaRPr lang="el-GR" b="1" i="1" dirty="0"/>
          </a:p>
          <a:p>
            <a:endParaRPr lang="el-GR" b="1" i="1" dirty="0"/>
          </a:p>
          <a:p>
            <a:pPr>
              <a:buFont typeface="Wingdings" panose="05000000000000000000" pitchFamily="2" charset="2"/>
              <a:buChar char="Ø"/>
            </a:pPr>
            <a:r>
              <a:rPr lang="el-GR" b="1" i="1" dirty="0"/>
              <a:t> </a:t>
            </a:r>
            <a:r>
              <a:rPr lang="el-GR" i="1" dirty="0"/>
              <a:t>Υποστήριξη (γενική και ψυχολογική) των παιδιών και των οικογενειών τους</a:t>
            </a:r>
          </a:p>
        </p:txBody>
      </p:sp>
      <p:pic>
        <p:nvPicPr>
          <p:cNvPr id="2" name="Picture 1"/>
          <p:cNvPicPr>
            <a:picLocks noChangeAspect="1"/>
          </p:cNvPicPr>
          <p:nvPr/>
        </p:nvPicPr>
        <p:blipFill>
          <a:blip r:embed="rId2" cstate="print"/>
          <a:stretch>
            <a:fillRect/>
          </a:stretch>
        </p:blipFill>
        <p:spPr>
          <a:xfrm>
            <a:off x="197427" y="5398077"/>
            <a:ext cx="1946564" cy="1459923"/>
          </a:xfrm>
          <a:prstGeom prst="rect">
            <a:avLst/>
          </a:prstGeom>
        </p:spPr>
      </p:pic>
      <p:pic>
        <p:nvPicPr>
          <p:cNvPr id="3" name="Picture 2"/>
          <p:cNvPicPr>
            <a:picLocks noChangeAspect="1"/>
          </p:cNvPicPr>
          <p:nvPr/>
        </p:nvPicPr>
        <p:blipFill>
          <a:blip r:embed="rId3" cstate="print"/>
          <a:stretch>
            <a:fillRect/>
          </a:stretch>
        </p:blipFill>
        <p:spPr>
          <a:xfrm>
            <a:off x="273999" y="3429000"/>
            <a:ext cx="1873955" cy="1873955"/>
          </a:xfrm>
          <a:prstGeom prst="rect">
            <a:avLst/>
          </a:prstGeom>
        </p:spPr>
      </p:pic>
      <p:sp>
        <p:nvSpPr>
          <p:cNvPr id="5" name="Rectangle 4"/>
          <p:cNvSpPr/>
          <p:nvPr/>
        </p:nvSpPr>
        <p:spPr>
          <a:xfrm>
            <a:off x="2675620" y="667457"/>
            <a:ext cx="6840760" cy="5040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3200" b="1" dirty="0">
                <a:effectLst>
                  <a:outerShdw blurRad="38100" dist="38100" dir="2700000" algn="tl">
                    <a:srgbClr val="000000">
                      <a:alpha val="43137"/>
                    </a:srgbClr>
                  </a:outerShdw>
                </a:effectLst>
              </a:rPr>
              <a:t>ΠΡΟΤΥΠΑ </a:t>
            </a:r>
            <a:r>
              <a:rPr lang="en-US" sz="3200" b="1" dirty="0">
                <a:effectLst>
                  <a:outerShdw blurRad="38100" dist="38100" dir="2700000" algn="tl">
                    <a:srgbClr val="000000">
                      <a:alpha val="43137"/>
                    </a:srgbClr>
                  </a:outerShdw>
                </a:effectLst>
              </a:rPr>
              <a:t>CFH</a:t>
            </a:r>
          </a:p>
        </p:txBody>
      </p:sp>
    </p:spTree>
    <p:extLst>
      <p:ext uri="{BB962C8B-B14F-4D97-AF65-F5344CB8AC3E}">
        <p14:creationId xmlns:p14="http://schemas.microsoft.com/office/powerpoint/2010/main" val="273682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0116" y="980729"/>
            <a:ext cx="8496944" cy="3908762"/>
          </a:xfrm>
          <a:prstGeom prst="rect">
            <a:avLst/>
          </a:prstGeom>
        </p:spPr>
        <p:txBody>
          <a:bodyPr wrap="square">
            <a:spAutoFit/>
          </a:bodyPr>
          <a:lstStyle/>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a:p>
            <a:pPr>
              <a:spcAft>
                <a:spcPts val="600"/>
              </a:spcAft>
            </a:pPr>
            <a:endParaRPr lang="el-GR" dirty="0">
              <a:solidFill>
                <a:schemeClr val="bg1">
                  <a:lumMod val="75000"/>
                </a:schemeClr>
              </a:solidFill>
            </a:endParaRPr>
          </a:p>
        </p:txBody>
      </p:sp>
      <p:sp>
        <p:nvSpPr>
          <p:cNvPr id="3" name="TextBox 2"/>
          <p:cNvSpPr txBox="1"/>
          <p:nvPr/>
        </p:nvSpPr>
        <p:spPr>
          <a:xfrm>
            <a:off x="2394172" y="1537497"/>
            <a:ext cx="7992888" cy="2308324"/>
          </a:xfrm>
          <a:prstGeom prst="rect">
            <a:avLst/>
          </a:prstGeom>
          <a:noFill/>
        </p:spPr>
        <p:txBody>
          <a:bodyPr wrap="square" rtlCol="0">
            <a:spAutoFit/>
          </a:bodyPr>
          <a:lstStyle/>
          <a:p>
            <a:r>
              <a:rPr lang="el-GR" u="sng" dirty="0">
                <a:solidFill>
                  <a:srgbClr val="FF0000"/>
                </a:solidFill>
              </a:rPr>
              <a:t>9. Ενθάρρυνση για παιχνίδι και μάθηση</a:t>
            </a:r>
            <a:r>
              <a:rPr lang="en-US" u="sng" dirty="0">
                <a:solidFill>
                  <a:srgbClr val="FF0000"/>
                </a:solidFill>
              </a:rPr>
              <a:t>.</a:t>
            </a:r>
            <a:endParaRPr lang="el-GR" u="sng" dirty="0">
              <a:solidFill>
                <a:srgbClr val="FF0000"/>
              </a:solidFill>
            </a:endParaRPr>
          </a:p>
          <a:p>
            <a:pPr marL="285750" indent="-285750">
              <a:buFont typeface="Wingdings" panose="05000000000000000000" pitchFamily="2" charset="2"/>
              <a:buChar char="Ø"/>
            </a:pPr>
            <a:endParaRPr lang="el-GR" i="1" dirty="0"/>
          </a:p>
          <a:p>
            <a:pPr marL="285750" indent="-285750">
              <a:buFont typeface="Wingdings" panose="05000000000000000000" pitchFamily="2" charset="2"/>
              <a:buChar char="Ø"/>
            </a:pPr>
            <a:r>
              <a:rPr lang="el-GR" i="1" dirty="0"/>
              <a:t>Υποστήριξη για παιχνίδι (παιδότοπος, </a:t>
            </a:r>
            <a:r>
              <a:rPr lang="en-US" i="1" dirty="0"/>
              <a:t>play worker)</a:t>
            </a:r>
            <a:endParaRPr lang="el-GR" i="1" dirty="0"/>
          </a:p>
          <a:p>
            <a:endParaRPr lang="el-GR" i="1" dirty="0"/>
          </a:p>
          <a:p>
            <a:pPr marL="285750" indent="-285750">
              <a:buFont typeface="Wingdings" panose="05000000000000000000" pitchFamily="2" charset="2"/>
              <a:buChar char="Ø"/>
            </a:pPr>
            <a:r>
              <a:rPr lang="en-US" i="1" dirty="0"/>
              <a:t> </a:t>
            </a:r>
            <a:r>
              <a:rPr lang="el-GR" i="1" dirty="0"/>
              <a:t>Παροχή ερεθισμάτων ανάλογα με το αναπτυξιακό στάδιο</a:t>
            </a:r>
          </a:p>
          <a:p>
            <a:endParaRPr lang="el-GR" i="1" dirty="0"/>
          </a:p>
          <a:p>
            <a:pPr marL="285750" indent="-285750">
              <a:buFont typeface="Wingdings" panose="05000000000000000000" pitchFamily="2" charset="2"/>
              <a:buChar char="Ø"/>
            </a:pPr>
            <a:r>
              <a:rPr lang="el-GR" i="1" dirty="0"/>
              <a:t>Θεραπευτικό παιχνίδι</a:t>
            </a:r>
            <a:endParaRPr lang="en-US" i="1" dirty="0"/>
          </a:p>
          <a:p>
            <a:endParaRPr lang="en-US" i="1" dirty="0"/>
          </a:p>
        </p:txBody>
      </p:sp>
      <p:pic>
        <p:nvPicPr>
          <p:cNvPr id="2" name="Picture 1"/>
          <p:cNvPicPr>
            <a:picLocks noChangeAspect="1"/>
          </p:cNvPicPr>
          <p:nvPr/>
        </p:nvPicPr>
        <p:blipFill>
          <a:blip r:embed="rId3" cstate="print"/>
          <a:stretch>
            <a:fillRect/>
          </a:stretch>
        </p:blipFill>
        <p:spPr>
          <a:xfrm>
            <a:off x="8478982" y="4709177"/>
            <a:ext cx="3547196" cy="1978670"/>
          </a:xfrm>
          <a:prstGeom prst="rect">
            <a:avLst/>
          </a:prstGeom>
        </p:spPr>
      </p:pic>
      <p:pic>
        <p:nvPicPr>
          <p:cNvPr id="6" name="Picture 5"/>
          <p:cNvPicPr>
            <a:picLocks noChangeAspect="1"/>
          </p:cNvPicPr>
          <p:nvPr/>
        </p:nvPicPr>
        <p:blipFill>
          <a:blip r:embed="rId4" cstate="print"/>
          <a:stretch>
            <a:fillRect/>
          </a:stretch>
        </p:blipFill>
        <p:spPr>
          <a:xfrm>
            <a:off x="3573400" y="4709177"/>
            <a:ext cx="4806828" cy="2379380"/>
          </a:xfrm>
          <a:prstGeom prst="rect">
            <a:avLst/>
          </a:prstGeom>
        </p:spPr>
      </p:pic>
      <p:pic>
        <p:nvPicPr>
          <p:cNvPr id="2050" name="Picture 2" descr="Αποτέλεσμα εικόνας για play therapists in pediatric hospita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26" y="4709177"/>
            <a:ext cx="2971597" cy="19850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75620" y="601763"/>
            <a:ext cx="6840760" cy="5040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2000" b="1" dirty="0">
                <a:effectLst>
                  <a:outerShdw blurRad="38100" dist="38100" dir="2700000" algn="tl">
                    <a:srgbClr val="000000">
                      <a:alpha val="43137"/>
                    </a:srgbClr>
                  </a:outerShdw>
                </a:effectLst>
                <a:latin typeface="Book Antiqua" panose="02040602050305030304" pitchFamily="18" charset="0"/>
              </a:rPr>
              <a:t>ΠΡΟΤΥΠΑ </a:t>
            </a:r>
            <a:r>
              <a:rPr lang="en-US" sz="2000" b="1" dirty="0">
                <a:effectLst>
                  <a:outerShdw blurRad="38100" dist="38100" dir="2700000" algn="tl">
                    <a:srgbClr val="000000">
                      <a:alpha val="43137"/>
                    </a:srgbClr>
                  </a:outerShdw>
                </a:effectLst>
                <a:latin typeface="Book Antiqua" panose="02040602050305030304" pitchFamily="18" charset="0"/>
              </a:rPr>
              <a:t>CFH</a:t>
            </a:r>
          </a:p>
        </p:txBody>
      </p:sp>
    </p:spTree>
    <p:extLst>
      <p:ext uri="{BB962C8B-B14F-4D97-AF65-F5344CB8AC3E}">
        <p14:creationId xmlns:p14="http://schemas.microsoft.com/office/powerpoint/2010/main" val="750668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622487"/>
            <a:ext cx="10515600" cy="1325563"/>
          </a:xfrm>
        </p:spPr>
        <p:txBody>
          <a:bodyPr/>
          <a:lstStyle/>
          <a:p>
            <a:r>
              <a:rPr lang="el-GR" b="1" dirty="0">
                <a:solidFill>
                  <a:schemeClr val="accent5">
                    <a:lumMod val="50000"/>
                  </a:schemeClr>
                </a:solidFill>
              </a:rPr>
              <a:t>Συμπεράσματα</a:t>
            </a:r>
          </a:p>
        </p:txBody>
      </p:sp>
      <p:sp>
        <p:nvSpPr>
          <p:cNvPr id="3" name="TextBox 2"/>
          <p:cNvSpPr txBox="1"/>
          <p:nvPr/>
        </p:nvSpPr>
        <p:spPr>
          <a:xfrm>
            <a:off x="792479" y="1862372"/>
            <a:ext cx="9620483" cy="3139321"/>
          </a:xfrm>
          <a:prstGeom prst="rect">
            <a:avLst/>
          </a:prstGeom>
          <a:noFill/>
        </p:spPr>
        <p:txBody>
          <a:bodyPr wrap="square" rtlCol="0">
            <a:spAutoFit/>
          </a:bodyPr>
          <a:lstStyle/>
          <a:p>
            <a:pPr marL="342900" indent="-342900">
              <a:buFont typeface="+mj-lt"/>
              <a:buAutoNum type="arabicPeriod"/>
            </a:pPr>
            <a:r>
              <a:rPr lang="el-GR" dirty="0"/>
              <a:t>Η </a:t>
            </a:r>
            <a:r>
              <a:rPr lang="el-GR" dirty="0" err="1"/>
              <a:t>οικογενειοκεντρική</a:t>
            </a:r>
            <a:r>
              <a:rPr lang="el-GR" dirty="0"/>
              <a:t> φροντίδα είναι το σύγχρονο μοντέλο φροντίδας για την παροχή φροντίδας στους παιδιατρικούς ασθενείς</a:t>
            </a:r>
          </a:p>
          <a:p>
            <a:pPr marL="342900" indent="-342900">
              <a:buFont typeface="+mj-lt"/>
              <a:buAutoNum type="arabicPeriod"/>
            </a:pPr>
            <a:r>
              <a:rPr lang="el-GR" dirty="0"/>
              <a:t>Η συμμετοχή των γονέων είναι </a:t>
            </a:r>
            <a:r>
              <a:rPr lang="el-GR" dirty="0" err="1"/>
              <a:t>πρωτίστης</a:t>
            </a:r>
            <a:r>
              <a:rPr lang="el-GR" dirty="0"/>
              <a:t> σημασίας για τη βέλτιστη έκβαση των ασθενών.</a:t>
            </a:r>
          </a:p>
          <a:p>
            <a:pPr marL="342900" indent="-342900">
              <a:buFont typeface="+mj-lt"/>
              <a:buAutoNum type="arabicPeriod"/>
            </a:pPr>
            <a:r>
              <a:rPr lang="el-GR" dirty="0"/>
              <a:t>Η εφαρμογή της </a:t>
            </a:r>
            <a:r>
              <a:rPr lang="el-GR" dirty="0" err="1"/>
              <a:t>οικογενειοκεντρικής</a:t>
            </a:r>
            <a:r>
              <a:rPr lang="el-GR" dirty="0"/>
              <a:t> φροντίδας έχει θετικά αποτελέσματα για το παιδί, την οικογένειά του αλλά και το νοσηλευτικό προσωπικό. </a:t>
            </a:r>
          </a:p>
          <a:p>
            <a:pPr marL="342900" indent="-342900">
              <a:buFont typeface="+mj-lt"/>
              <a:buAutoNum type="arabicPeriod"/>
            </a:pPr>
            <a:r>
              <a:rPr lang="el-GR" dirty="0"/>
              <a:t>Η αναπτυξιακή φροντίδα είναι το μοντέλο φροντίδα για τη βέλτιστη </a:t>
            </a:r>
            <a:r>
              <a:rPr lang="el-GR" dirty="0" err="1"/>
              <a:t>νευροανάπτυξη</a:t>
            </a:r>
            <a:r>
              <a:rPr lang="el-GR" dirty="0"/>
              <a:t> των νεογνών. </a:t>
            </a:r>
          </a:p>
          <a:p>
            <a:endParaRPr lang="el-GR" dirty="0"/>
          </a:p>
          <a:p>
            <a:pPr marL="342900" indent="-342900">
              <a:buFont typeface="+mj-lt"/>
              <a:buAutoNum type="arabicPeriod"/>
            </a:pPr>
            <a:endParaRPr lang="el-GR" dirty="0"/>
          </a:p>
          <a:p>
            <a:pPr marL="342900" indent="-342900">
              <a:buFont typeface="+mj-lt"/>
              <a:buAutoNum type="arabicPeriod"/>
            </a:pPr>
            <a:endParaRPr lang="el-GR" dirty="0"/>
          </a:p>
          <a:p>
            <a:pPr marL="342900" indent="-342900">
              <a:buFont typeface="+mj-lt"/>
              <a:buAutoNum type="arabicPeriod"/>
            </a:pPr>
            <a:endParaRPr lang="el-GR" dirty="0"/>
          </a:p>
        </p:txBody>
      </p:sp>
    </p:spTree>
    <p:extLst>
      <p:ext uri="{BB962C8B-B14F-4D97-AF65-F5344CB8AC3E}">
        <p14:creationId xmlns:p14="http://schemas.microsoft.com/office/powerpoint/2010/main" val="127522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09235"/>
            <a:ext cx="10515600" cy="1325563"/>
          </a:xfrm>
        </p:spPr>
        <p:txBody>
          <a:bodyPr/>
          <a:lstStyle/>
          <a:p>
            <a:r>
              <a:rPr lang="el-GR" b="1" dirty="0">
                <a:solidFill>
                  <a:schemeClr val="accent5">
                    <a:lumMod val="50000"/>
                  </a:schemeClr>
                </a:solidFill>
                <a:latin typeface="+mn-lt"/>
              </a:rPr>
              <a:t>Προτεινόμενη Βιβλιογραφία</a:t>
            </a:r>
          </a:p>
        </p:txBody>
      </p:sp>
      <p:sp>
        <p:nvSpPr>
          <p:cNvPr id="3" name="TextBox 2"/>
          <p:cNvSpPr txBox="1"/>
          <p:nvPr/>
        </p:nvSpPr>
        <p:spPr>
          <a:xfrm>
            <a:off x="838199" y="2034798"/>
            <a:ext cx="8401050" cy="3693319"/>
          </a:xfrm>
          <a:prstGeom prst="rect">
            <a:avLst/>
          </a:prstGeom>
          <a:noFill/>
        </p:spPr>
        <p:txBody>
          <a:bodyPr wrap="square" rtlCol="0">
            <a:spAutoFit/>
          </a:bodyPr>
          <a:lstStyle/>
          <a:p>
            <a:pPr marL="342900" indent="-342900">
              <a:buFont typeface="+mj-lt"/>
              <a:buAutoNum type="arabicPeriod"/>
            </a:pPr>
            <a:r>
              <a:rPr lang="en-US" b="0" i="0" dirty="0" err="1">
                <a:solidFill>
                  <a:srgbClr val="333333"/>
                </a:solidFill>
                <a:effectLst/>
                <a:latin typeface="-apple-system"/>
              </a:rPr>
              <a:t>Kokorelias</a:t>
            </a:r>
            <a:r>
              <a:rPr lang="en-US" b="0" i="0" dirty="0">
                <a:solidFill>
                  <a:srgbClr val="333333"/>
                </a:solidFill>
                <a:effectLst/>
                <a:latin typeface="-apple-system"/>
              </a:rPr>
              <a:t>, K.M., Gignac, M.A.M., </a:t>
            </a:r>
            <a:r>
              <a:rPr lang="en-US" b="0" i="0" dirty="0" err="1">
                <a:solidFill>
                  <a:srgbClr val="333333"/>
                </a:solidFill>
                <a:effectLst/>
                <a:latin typeface="-apple-system"/>
              </a:rPr>
              <a:t>Naglie</a:t>
            </a:r>
            <a:r>
              <a:rPr lang="en-US" b="0" i="0" dirty="0">
                <a:solidFill>
                  <a:srgbClr val="333333"/>
                </a:solidFill>
                <a:effectLst/>
                <a:latin typeface="-apple-system"/>
              </a:rPr>
              <a:t>, G. </a:t>
            </a:r>
            <a:r>
              <a:rPr lang="en-US" b="0" i="1" dirty="0">
                <a:solidFill>
                  <a:srgbClr val="333333"/>
                </a:solidFill>
                <a:effectLst/>
                <a:latin typeface="-apple-system"/>
              </a:rPr>
              <a:t>et al.</a:t>
            </a:r>
            <a:r>
              <a:rPr lang="en-US" b="0" i="0" dirty="0">
                <a:solidFill>
                  <a:srgbClr val="333333"/>
                </a:solidFill>
                <a:effectLst/>
                <a:latin typeface="-apple-system"/>
              </a:rPr>
              <a:t> Towards a universal model of family centered care: a scoping review. </a:t>
            </a:r>
            <a:r>
              <a:rPr lang="en-US" b="0" i="1" dirty="0">
                <a:solidFill>
                  <a:srgbClr val="333333"/>
                </a:solidFill>
                <a:effectLst/>
                <a:latin typeface="-apple-system"/>
              </a:rPr>
              <a:t>BMC Health Serv Res</a:t>
            </a:r>
            <a:r>
              <a:rPr lang="en-US" b="0" i="0" dirty="0">
                <a:solidFill>
                  <a:srgbClr val="333333"/>
                </a:solidFill>
                <a:effectLst/>
                <a:latin typeface="-apple-system"/>
              </a:rPr>
              <a:t> </a:t>
            </a:r>
            <a:r>
              <a:rPr lang="en-US" b="1" i="0" dirty="0">
                <a:solidFill>
                  <a:srgbClr val="333333"/>
                </a:solidFill>
                <a:effectLst/>
                <a:latin typeface="-apple-system"/>
              </a:rPr>
              <a:t>19, </a:t>
            </a:r>
            <a:r>
              <a:rPr lang="en-US" b="0" i="0" dirty="0">
                <a:solidFill>
                  <a:srgbClr val="333333"/>
                </a:solidFill>
                <a:effectLst/>
                <a:latin typeface="-apple-system"/>
              </a:rPr>
              <a:t>564 (2019). https://doi.org/10.1186/s12913-019-4394-5</a:t>
            </a:r>
            <a:endParaRPr lang="el-GR" dirty="0"/>
          </a:p>
          <a:p>
            <a:pPr marL="342900" indent="-342900">
              <a:buFont typeface="+mj-lt"/>
              <a:buAutoNum type="arabicPeriod"/>
            </a:pPr>
            <a:r>
              <a:rPr lang="en-US" b="0" i="0" dirty="0">
                <a:solidFill>
                  <a:srgbClr val="212121"/>
                </a:solidFill>
                <a:effectLst/>
                <a:latin typeface="BlinkMacSystemFont"/>
              </a:rPr>
              <a:t>Park, M., </a:t>
            </a:r>
            <a:r>
              <a:rPr lang="en-US" b="0" i="0" dirty="0" err="1">
                <a:solidFill>
                  <a:srgbClr val="212121"/>
                </a:solidFill>
                <a:effectLst/>
                <a:latin typeface="BlinkMacSystemFont"/>
              </a:rPr>
              <a:t>Giap</a:t>
            </a:r>
            <a:r>
              <a:rPr lang="en-US" b="0" i="0" dirty="0">
                <a:solidFill>
                  <a:srgbClr val="212121"/>
                </a:solidFill>
                <a:effectLst/>
                <a:latin typeface="BlinkMacSystemFont"/>
              </a:rPr>
              <a:t>, T. T., Lee, M., </a:t>
            </a:r>
            <a:r>
              <a:rPr lang="en-US" b="0" i="0" dirty="0" err="1">
                <a:solidFill>
                  <a:srgbClr val="212121"/>
                </a:solidFill>
                <a:effectLst/>
                <a:latin typeface="BlinkMacSystemFont"/>
              </a:rPr>
              <a:t>Jeong</a:t>
            </a:r>
            <a:r>
              <a:rPr lang="en-US" b="0" i="0" dirty="0">
                <a:solidFill>
                  <a:srgbClr val="212121"/>
                </a:solidFill>
                <a:effectLst/>
                <a:latin typeface="BlinkMacSystemFont"/>
              </a:rPr>
              <a:t>, H., </a:t>
            </a:r>
            <a:r>
              <a:rPr lang="en-US" b="0" i="0" dirty="0" err="1">
                <a:solidFill>
                  <a:srgbClr val="212121"/>
                </a:solidFill>
                <a:effectLst/>
                <a:latin typeface="BlinkMacSystemFont"/>
              </a:rPr>
              <a:t>Jeong</a:t>
            </a:r>
            <a:r>
              <a:rPr lang="en-US" b="0" i="0" dirty="0">
                <a:solidFill>
                  <a:srgbClr val="212121"/>
                </a:solidFill>
                <a:effectLst/>
                <a:latin typeface="BlinkMacSystemFont"/>
              </a:rPr>
              <a:t>, M., &amp; Go, Y. (2018). Patient- and family-centered care interventions for improving the quality of health care: A review of systematic reviews. </a:t>
            </a:r>
            <a:r>
              <a:rPr lang="en-US" b="0" i="1" dirty="0">
                <a:solidFill>
                  <a:srgbClr val="212121"/>
                </a:solidFill>
                <a:effectLst/>
                <a:latin typeface="BlinkMacSystemFont"/>
              </a:rPr>
              <a:t>International journal of nursing studies</a:t>
            </a:r>
            <a:r>
              <a:rPr lang="en-US" b="0" i="0" dirty="0">
                <a:solidFill>
                  <a:srgbClr val="212121"/>
                </a:solidFill>
                <a:effectLst/>
                <a:latin typeface="BlinkMacSystemFont"/>
              </a:rPr>
              <a:t>, </a:t>
            </a:r>
            <a:r>
              <a:rPr lang="en-US" b="0" i="1" dirty="0">
                <a:solidFill>
                  <a:srgbClr val="212121"/>
                </a:solidFill>
                <a:effectLst/>
                <a:latin typeface="BlinkMacSystemFont"/>
              </a:rPr>
              <a:t>87</a:t>
            </a:r>
            <a:r>
              <a:rPr lang="en-US" b="0" i="0" dirty="0">
                <a:solidFill>
                  <a:srgbClr val="212121"/>
                </a:solidFill>
                <a:effectLst/>
                <a:latin typeface="BlinkMacSystemFont"/>
              </a:rPr>
              <a:t>, 69–83. https://doi.org/10.1016/j.ijnurstu.2018.07.006</a:t>
            </a:r>
            <a:r>
              <a:rPr lang="el-GR" dirty="0"/>
              <a:t>………………………</a:t>
            </a:r>
          </a:p>
          <a:p>
            <a:pPr marL="342900" indent="-342900">
              <a:buFont typeface="+mj-lt"/>
              <a:buAutoNum type="arabicPeriod"/>
            </a:pPr>
            <a:r>
              <a:rPr lang="en-US" dirty="0"/>
              <a:t>Leslie </a:t>
            </a:r>
            <a:r>
              <a:rPr lang="en-US" dirty="0" err="1"/>
              <a:t>Altimier</a:t>
            </a:r>
            <a:r>
              <a:rPr lang="en-US" dirty="0"/>
              <a:t>, Raylene Phillips, The Neonatal Integrative Developmental Care Model: Advanced Clinical Applications of the Seven Core Measures for Neuroprotective Family-centered Developmental Care, </a:t>
            </a:r>
            <a:r>
              <a:rPr lang="en-US" i="1" dirty="0"/>
              <a:t>Newborn and Infant Nursing Reviews</a:t>
            </a:r>
            <a:r>
              <a:rPr lang="en-US" dirty="0"/>
              <a:t>, 16, (4), 2016, 230-244</a:t>
            </a:r>
            <a:endParaRPr lang="el-GR" dirty="0"/>
          </a:p>
          <a:p>
            <a:endParaRPr lang="el-GR" dirty="0"/>
          </a:p>
          <a:p>
            <a:pPr marL="342900" indent="-342900">
              <a:buFont typeface="+mj-lt"/>
              <a:buAutoNum type="arabicPeriod"/>
            </a:pPr>
            <a:endParaRPr lang="el-GR" dirty="0"/>
          </a:p>
        </p:txBody>
      </p:sp>
    </p:spTree>
    <p:extLst>
      <p:ext uri="{BB962C8B-B14F-4D97-AF65-F5344CB8AC3E}">
        <p14:creationId xmlns:p14="http://schemas.microsoft.com/office/powerpoint/2010/main" val="231097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0" y="5184396"/>
            <a:ext cx="12192000" cy="1673604"/>
          </a:xfrm>
          <a:prstGeom prst="rect">
            <a:avLst/>
          </a:prstGeom>
          <a:noFill/>
          <a:ln>
            <a:noFill/>
          </a:ln>
          <a:scene3d>
            <a:camera prst="orthographicFront">
              <a:rot lat="0" lon="10800000" rev="0"/>
            </a:camera>
            <a:lightRig rig="threePt" dir="t"/>
          </a:scene3d>
        </p:spPr>
      </p:pic>
      <p:sp>
        <p:nvSpPr>
          <p:cNvPr id="3" name="Content Placeholder 2"/>
          <p:cNvSpPr>
            <a:spLocks noGrp="1"/>
          </p:cNvSpPr>
          <p:nvPr>
            <p:ph idx="1"/>
          </p:nvPr>
        </p:nvSpPr>
        <p:spPr>
          <a:xfrm>
            <a:off x="496825" y="1229846"/>
            <a:ext cx="5599176" cy="4563455"/>
          </a:xfrm>
        </p:spPr>
        <p:txBody>
          <a:bodyPr>
            <a:normAutofit/>
          </a:bodyPr>
          <a:lstStyle/>
          <a:p>
            <a:r>
              <a:rPr lang="el-GR" b="1" dirty="0">
                <a:effectLst>
                  <a:outerShdw blurRad="38100" dist="38100" dir="2700000" algn="tl">
                    <a:srgbClr val="000000">
                      <a:alpha val="43137"/>
                    </a:srgbClr>
                  </a:outerShdw>
                </a:effectLst>
              </a:rPr>
              <a:t>1. Πρωτοβάθμια φροντίδα υγείας</a:t>
            </a:r>
          </a:p>
          <a:p>
            <a:pPr lvl="1">
              <a:buFont typeface="Wingdings" panose="05000000000000000000" pitchFamily="2" charset="2"/>
              <a:buChar char="Ø"/>
            </a:pPr>
            <a:r>
              <a:rPr lang="el-GR" sz="2000" b="1" dirty="0"/>
              <a:t>Προαγωγή προληπτικής, θεραπευτικής 	και αποκατάστασης</a:t>
            </a:r>
            <a:r>
              <a:rPr lang="en-US" sz="2000" b="1" dirty="0"/>
              <a:t>,</a:t>
            </a:r>
            <a:r>
              <a:rPr lang="el-GR" sz="2000" b="1" dirty="0"/>
              <a:t> φροντίδα σε όλα τα επίπεδα Υπηρεσιών Υγείας</a:t>
            </a:r>
          </a:p>
          <a:p>
            <a:pPr marL="201168" lvl="1" indent="0">
              <a:buNone/>
            </a:pPr>
            <a:endParaRPr lang="el-GR" sz="2000" dirty="0"/>
          </a:p>
          <a:p>
            <a:pPr lvl="1">
              <a:buFont typeface="Wingdings" panose="05000000000000000000" pitchFamily="2" charset="2"/>
              <a:buChar char="Ø"/>
            </a:pPr>
            <a:r>
              <a:rPr lang="el-GR" sz="2000" dirty="0"/>
              <a:t>Στην  κοινότητα υποχρέωση του παιδιατρικού νοσηλευτή </a:t>
            </a:r>
            <a:r>
              <a:rPr lang="el-GR" sz="2000" b="1" dirty="0"/>
              <a:t>είναι η αξιολόγηση της υγείας, ο εμβολιασμός, πρωτοβάθμια φροντίδα</a:t>
            </a:r>
            <a:r>
              <a:rPr lang="en-US" sz="2000" b="1" dirty="0"/>
              <a:t> </a:t>
            </a:r>
            <a:r>
              <a:rPr lang="el-GR" sz="2000" b="1" dirty="0"/>
              <a:t>και διαχείριση νοσημάτων  </a:t>
            </a:r>
          </a:p>
          <a:p>
            <a:endParaRPr lang="el-GR" dirty="0"/>
          </a:p>
          <a:p>
            <a:endParaRPr lang="en-US" dirty="0"/>
          </a:p>
          <a:p>
            <a:endParaRPr lang="en-US" dirty="0"/>
          </a:p>
        </p:txBody>
      </p:sp>
      <p:sp>
        <p:nvSpPr>
          <p:cNvPr id="5" name="Content Placeholder 2"/>
          <p:cNvSpPr txBox="1">
            <a:spLocks/>
          </p:cNvSpPr>
          <p:nvPr/>
        </p:nvSpPr>
        <p:spPr>
          <a:xfrm>
            <a:off x="6352885" y="1364944"/>
            <a:ext cx="5085407" cy="45634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l-GR" b="1" dirty="0">
                <a:effectLst>
                  <a:outerShdw blurRad="38100" dist="38100" dir="2700000" algn="tl">
                    <a:srgbClr val="000000">
                      <a:alpha val="43137"/>
                    </a:srgbClr>
                  </a:outerShdw>
                </a:effectLst>
              </a:rPr>
              <a:t>2. Συντονισμός και συνεργασία με άλλους επαγγελματίες υγείας</a:t>
            </a:r>
          </a:p>
          <a:p>
            <a:pPr>
              <a:buFont typeface="Wingdings" panose="05000000000000000000" pitchFamily="2" charset="2"/>
              <a:buChar char="§"/>
            </a:pPr>
            <a:r>
              <a:rPr lang="el-GR" dirty="0"/>
              <a:t>Ο παιδιατρικός νοσηλευτής κατέχει έναν πολύ σημαντικό ρόλο στη συνεργασία με άλλους επαγγελματίες υγείας</a:t>
            </a:r>
          </a:p>
          <a:p>
            <a:pPr>
              <a:buFont typeface="Wingdings" panose="05000000000000000000" pitchFamily="2" charset="2"/>
              <a:buChar char="§"/>
            </a:pPr>
            <a:r>
              <a:rPr lang="el-GR" dirty="0"/>
              <a:t>     </a:t>
            </a:r>
            <a:r>
              <a:rPr lang="el-GR" b="1" dirty="0"/>
              <a:t>Διατήρηση διαπροσωπικής επικοινωνίας με το παιδί, την οικογένεια και τα μέλη της επιστημονικής ομάδας</a:t>
            </a:r>
          </a:p>
          <a:p>
            <a:pPr>
              <a:buFont typeface="Wingdings" panose="05000000000000000000" pitchFamily="2" charset="2"/>
              <a:buChar char="§"/>
            </a:pPr>
            <a:r>
              <a:rPr lang="el-GR" b="1" dirty="0"/>
              <a:t>Συντονισμός με άλλες υπηρεσίες για την ικανοποίηση των αναγκών του παιδιού</a:t>
            </a:r>
            <a:endParaRPr lang="en-US" b="1" dirty="0"/>
          </a:p>
          <a:p>
            <a:endParaRPr lang="el-GR" dirty="0"/>
          </a:p>
          <a:p>
            <a:endParaRPr lang="el-GR" dirty="0"/>
          </a:p>
          <a:p>
            <a:endParaRPr lang="el-GR" dirty="0"/>
          </a:p>
          <a:p>
            <a:endParaRPr lang="en-US" dirty="0"/>
          </a:p>
          <a:p>
            <a:endParaRPr lang="en-US" dirty="0"/>
          </a:p>
        </p:txBody>
      </p:sp>
      <p:sp>
        <p:nvSpPr>
          <p:cNvPr id="2" name="Title 1"/>
          <p:cNvSpPr>
            <a:spLocks noGrp="1"/>
          </p:cNvSpPr>
          <p:nvPr>
            <p:ph type="title"/>
          </p:nvPr>
        </p:nvSpPr>
        <p:spPr>
          <a:xfrm>
            <a:off x="1636776" y="199693"/>
            <a:ext cx="10058400" cy="1450757"/>
          </a:xfrm>
        </p:spPr>
        <p:txBody>
          <a:bodyPr anchor="ctr">
            <a:normAutofit/>
          </a:bodyPr>
          <a:lstStyle/>
          <a:p>
            <a:pPr algn="ctr"/>
            <a:r>
              <a:rPr lang="el-GR" sz="3200" dirty="0"/>
              <a:t>Υποχρεώσεις παιδιατρικού νοσηλευτή</a:t>
            </a:r>
            <a:endParaRPr lang="en-US" sz="3200" dirty="0"/>
          </a:p>
        </p:txBody>
      </p:sp>
    </p:spTree>
    <p:extLst>
      <p:ext uri="{BB962C8B-B14F-4D97-AF65-F5344CB8AC3E}">
        <p14:creationId xmlns:p14="http://schemas.microsoft.com/office/powerpoint/2010/main" val="147400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9790683" y="115325"/>
            <a:ext cx="2382791" cy="3569621"/>
          </a:xfrm>
          <a:prstGeom prst="rect">
            <a:avLst/>
          </a:prstGeom>
        </p:spPr>
      </p:pic>
      <p:sp>
        <p:nvSpPr>
          <p:cNvPr id="3" name="Content Placeholder 2"/>
          <p:cNvSpPr>
            <a:spLocks noGrp="1"/>
          </p:cNvSpPr>
          <p:nvPr>
            <p:ph idx="1"/>
          </p:nvPr>
        </p:nvSpPr>
        <p:spPr>
          <a:xfrm>
            <a:off x="512902" y="1284374"/>
            <a:ext cx="5085407" cy="4563455"/>
          </a:xfrm>
        </p:spPr>
        <p:txBody>
          <a:bodyPr>
            <a:normAutofit/>
          </a:bodyPr>
          <a:lstStyle/>
          <a:p>
            <a:endParaRPr lang="el-GR" sz="2400" dirty="0"/>
          </a:p>
          <a:p>
            <a:pPr marL="0" indent="0">
              <a:buNone/>
            </a:pPr>
            <a:r>
              <a:rPr lang="en-US" sz="2400" b="1" dirty="0">
                <a:effectLst>
                  <a:outerShdw blurRad="38100" dist="38100" dir="2700000" algn="tl">
                    <a:srgbClr val="000000">
                      <a:alpha val="43137"/>
                    </a:srgbClr>
                  </a:outerShdw>
                </a:effectLst>
              </a:rPr>
              <a:t>3. </a:t>
            </a:r>
            <a:r>
              <a:rPr lang="el-GR" sz="2400" b="1" dirty="0">
                <a:effectLst>
                  <a:outerShdw blurRad="38100" dist="38100" dir="2700000" algn="tl">
                    <a:srgbClr val="000000">
                      <a:alpha val="43137"/>
                    </a:srgbClr>
                  </a:outerShdw>
                </a:effectLst>
              </a:rPr>
              <a:t>Προασπιστής και εκπαιδευτής σε θέματα υγείας</a:t>
            </a:r>
          </a:p>
          <a:p>
            <a:pPr>
              <a:buFont typeface="Wingdings" panose="05000000000000000000" pitchFamily="2" charset="2"/>
              <a:buChar char="Ø"/>
            </a:pPr>
            <a:r>
              <a:rPr lang="el-GR" sz="2400" dirty="0"/>
              <a:t>     Προάσπιση δικαιωμάτων παιδιών, αξιολόγηση και προαγωγή καλύτερης δυνατής φροντίδας</a:t>
            </a:r>
          </a:p>
          <a:p>
            <a:pPr>
              <a:buFont typeface="Wingdings" panose="05000000000000000000" pitchFamily="2" charset="2"/>
              <a:buChar char="Ø"/>
            </a:pPr>
            <a:r>
              <a:rPr lang="el-GR" sz="2400" dirty="0"/>
              <a:t>Παροχή πληροφοριών στο παιδί και την οικογένεια του σχετικά με πρόληψη, προαγωγή και διατήρηση της υγείας</a:t>
            </a:r>
          </a:p>
          <a:p>
            <a:endParaRPr lang="el-GR" sz="2400" dirty="0"/>
          </a:p>
          <a:p>
            <a:endParaRPr lang="en-US" sz="2400" dirty="0"/>
          </a:p>
          <a:p>
            <a:endParaRPr lang="en-US" sz="2400" dirty="0"/>
          </a:p>
        </p:txBody>
      </p:sp>
      <p:sp>
        <p:nvSpPr>
          <p:cNvPr id="10" name="Content Placeholder 2"/>
          <p:cNvSpPr txBox="1">
            <a:spLocks/>
          </p:cNvSpPr>
          <p:nvPr/>
        </p:nvSpPr>
        <p:spPr>
          <a:xfrm>
            <a:off x="5598309" y="1284374"/>
            <a:ext cx="4109217" cy="45634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l-GR" sz="2400" dirty="0"/>
          </a:p>
          <a:p>
            <a:pPr marL="0" indent="0">
              <a:buNone/>
            </a:pPr>
            <a:r>
              <a:rPr lang="el-GR" sz="2400" b="1" dirty="0">
                <a:effectLst>
                  <a:outerShdw blurRad="38100" dist="38100" dir="2700000" algn="tl">
                    <a:srgbClr val="000000">
                      <a:alpha val="43137"/>
                    </a:srgbClr>
                  </a:outerShdw>
                </a:effectLst>
              </a:rPr>
              <a:t>4. </a:t>
            </a:r>
            <a:r>
              <a:rPr lang="el-GR" sz="2400" b="1" dirty="0" err="1">
                <a:effectLst>
                  <a:outerShdw blurRad="38100" dist="38100" dir="2700000" algn="tl">
                    <a:srgbClr val="000000">
                      <a:alpha val="43137"/>
                    </a:srgbClr>
                  </a:outerShdw>
                </a:effectLst>
              </a:rPr>
              <a:t>Συμβούλευση</a:t>
            </a:r>
            <a:endParaRPr lang="en-US" sz="2400" b="1" dirty="0">
              <a:effectLst>
                <a:outerShdw blurRad="38100" dist="38100" dir="2700000" algn="tl">
                  <a:srgbClr val="000000">
                    <a:alpha val="43137"/>
                  </a:srgbClr>
                </a:outerShdw>
              </a:effectLst>
            </a:endParaRPr>
          </a:p>
          <a:p>
            <a:pPr>
              <a:buFont typeface="Wingdings" panose="05000000000000000000" pitchFamily="2" charset="2"/>
              <a:buChar char="Ø"/>
            </a:pPr>
            <a:r>
              <a:rPr lang="en-US" sz="2400" dirty="0"/>
              <a:t> </a:t>
            </a:r>
            <a:r>
              <a:rPr lang="el-GR" sz="2400" dirty="0"/>
              <a:t>Καθοδήγηση παιδιών και γονέων για τη διατήρηση και προαγωγή της υγείας</a:t>
            </a:r>
          </a:p>
          <a:p>
            <a:pPr>
              <a:buFont typeface="Wingdings" panose="05000000000000000000" pitchFamily="2" charset="2"/>
              <a:buChar char="Ø"/>
            </a:pPr>
            <a:endParaRPr lang="el-GR" sz="2400" dirty="0"/>
          </a:p>
          <a:p>
            <a:pPr>
              <a:buFont typeface="Wingdings" panose="05000000000000000000" pitchFamily="2" charset="2"/>
              <a:buChar char="Ø"/>
            </a:pPr>
            <a:r>
              <a:rPr lang="el-GR" sz="2400" dirty="0"/>
              <a:t>Καθοδήγηση γονέων για αποφυγή παραγόντων υγείας και υποστήριξη στη λήψη αποφάσεων</a:t>
            </a:r>
            <a:endParaRPr lang="en-US" sz="2400" dirty="0"/>
          </a:p>
          <a:p>
            <a:endParaRPr lang="el-GR" sz="2400" dirty="0"/>
          </a:p>
          <a:p>
            <a:endParaRPr lang="en-US" sz="2400" dirty="0"/>
          </a:p>
          <a:p>
            <a:endParaRPr lang="en-US" sz="2400" dirty="0"/>
          </a:p>
        </p:txBody>
      </p:sp>
      <p:sp>
        <p:nvSpPr>
          <p:cNvPr id="2" name="Title 1"/>
          <p:cNvSpPr>
            <a:spLocks noGrp="1"/>
          </p:cNvSpPr>
          <p:nvPr>
            <p:ph type="title"/>
          </p:nvPr>
        </p:nvSpPr>
        <p:spPr>
          <a:xfrm>
            <a:off x="1618488" y="190997"/>
            <a:ext cx="10058400" cy="1450757"/>
          </a:xfrm>
        </p:spPr>
        <p:txBody>
          <a:bodyPr anchor="ctr">
            <a:normAutofit/>
          </a:bodyPr>
          <a:lstStyle/>
          <a:p>
            <a:r>
              <a:rPr lang="el-GR" sz="3200" dirty="0"/>
              <a:t>Υποχρεώσεις παιδιατρικού νοσηλευτή</a:t>
            </a:r>
            <a:endParaRPr lang="en-US" sz="3200" dirty="0"/>
          </a:p>
        </p:txBody>
      </p:sp>
    </p:spTree>
    <p:extLst>
      <p:ext uri="{BB962C8B-B14F-4D97-AF65-F5344CB8AC3E}">
        <p14:creationId xmlns:p14="http://schemas.microsoft.com/office/powerpoint/2010/main" val="3568609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0" y="5277070"/>
            <a:ext cx="3559576" cy="1580929"/>
          </a:xfrm>
          <a:prstGeom prst="rect">
            <a:avLst/>
          </a:prstGeom>
          <a:ln>
            <a:noFill/>
          </a:ln>
          <a:effectLst>
            <a:softEdge rad="112500"/>
          </a:effectLst>
        </p:spPr>
      </p:pic>
      <p:sp>
        <p:nvSpPr>
          <p:cNvPr id="5" name="Rectangle 4"/>
          <p:cNvSpPr/>
          <p:nvPr/>
        </p:nvSpPr>
        <p:spPr>
          <a:xfrm>
            <a:off x="4755201" y="1709949"/>
            <a:ext cx="6096000" cy="4093428"/>
          </a:xfrm>
          <a:prstGeom prst="rect">
            <a:avLst/>
          </a:prstGeom>
        </p:spPr>
        <p:txBody>
          <a:bodyPr>
            <a:spAutoFit/>
          </a:bodyPr>
          <a:lstStyle/>
          <a:p>
            <a:r>
              <a:rPr lang="el-GR" sz="2000" b="1" dirty="0">
                <a:effectLst>
                  <a:outerShdw blurRad="38100" dist="38100" dir="2700000" algn="tl">
                    <a:srgbClr val="000000">
                      <a:alpha val="43137"/>
                    </a:srgbClr>
                  </a:outerShdw>
                </a:effectLst>
              </a:rPr>
              <a:t>5. Παιχνίδι </a:t>
            </a:r>
          </a:p>
          <a:p>
            <a:r>
              <a:rPr lang="el-GR" sz="2000" dirty="0"/>
              <a:t>     Δημιουργία ευχάριστου περιβάλλοντος για τη διαμονή των παιδιών στο χώρο του νοσοκομείου</a:t>
            </a:r>
          </a:p>
          <a:p>
            <a:endParaRPr lang="el-GR" sz="2000" b="1" dirty="0">
              <a:effectLst>
                <a:outerShdw blurRad="38100" dist="38100" dir="2700000" algn="tl">
                  <a:srgbClr val="000000">
                    <a:alpha val="43137"/>
                  </a:srgbClr>
                </a:outerShdw>
              </a:effectLst>
            </a:endParaRPr>
          </a:p>
          <a:p>
            <a:r>
              <a:rPr lang="el-GR" sz="2000" b="1" dirty="0">
                <a:effectLst>
                  <a:outerShdw blurRad="38100" dist="38100" dir="2700000" algn="tl">
                    <a:srgbClr val="000000">
                      <a:alpha val="43137"/>
                    </a:srgbClr>
                  </a:outerShdw>
                </a:effectLst>
              </a:rPr>
              <a:t>6.Κοινωνικός λειτουργός</a:t>
            </a:r>
          </a:p>
          <a:p>
            <a:r>
              <a:rPr lang="el-GR" sz="2000" dirty="0"/>
              <a:t>   Παροχή πληροφοριών για παροχή κοινωνικών υπηρεσιών</a:t>
            </a:r>
          </a:p>
          <a:p>
            <a:endParaRPr lang="el-GR" sz="2000" dirty="0"/>
          </a:p>
          <a:p>
            <a:r>
              <a:rPr lang="el-GR" sz="2000" b="1" dirty="0">
                <a:effectLst>
                  <a:outerShdw blurRad="38100" dist="38100" dir="2700000" algn="tl">
                    <a:srgbClr val="000000">
                      <a:alpha val="43137"/>
                    </a:srgbClr>
                  </a:outerShdw>
                </a:effectLst>
              </a:rPr>
              <a:t>7. Ερευνητής</a:t>
            </a:r>
          </a:p>
          <a:p>
            <a:r>
              <a:rPr lang="el-GR" sz="2000" dirty="0"/>
              <a:t>Η έρευνα είναι αναπόσπαστο κομμάτι της νοσηλευτικής επιστήμης. Συμβάλλει στην εξέλιξη της νοσηλευτικής, βελτίωση στην παροχή φροντίδας και στην αξιολόγηση των Υπηρεσιών</a:t>
            </a:r>
          </a:p>
        </p:txBody>
      </p:sp>
      <p:pic>
        <p:nvPicPr>
          <p:cNvPr id="9" name="Picture 8"/>
          <p:cNvPicPr>
            <a:picLocks noChangeAspect="1"/>
          </p:cNvPicPr>
          <p:nvPr/>
        </p:nvPicPr>
        <p:blipFill>
          <a:blip r:embed="rId3" cstate="print"/>
          <a:stretch>
            <a:fillRect/>
          </a:stretch>
        </p:blipFill>
        <p:spPr>
          <a:xfrm>
            <a:off x="104775" y="1314390"/>
            <a:ext cx="2838450" cy="1894665"/>
          </a:xfrm>
          <a:prstGeom prst="rect">
            <a:avLst/>
          </a:prstGeom>
        </p:spPr>
      </p:pic>
      <p:pic>
        <p:nvPicPr>
          <p:cNvPr id="10" name="Picture 9"/>
          <p:cNvPicPr>
            <a:picLocks noChangeAspect="1"/>
          </p:cNvPicPr>
          <p:nvPr/>
        </p:nvPicPr>
        <p:blipFill>
          <a:blip r:embed="rId4" cstate="print"/>
          <a:stretch>
            <a:fillRect/>
          </a:stretch>
        </p:blipFill>
        <p:spPr>
          <a:xfrm>
            <a:off x="104775" y="3305924"/>
            <a:ext cx="2838450" cy="1971146"/>
          </a:xfrm>
          <a:prstGeom prst="rect">
            <a:avLst/>
          </a:prstGeom>
        </p:spPr>
      </p:pic>
      <p:sp>
        <p:nvSpPr>
          <p:cNvPr id="2" name="Title 1"/>
          <p:cNvSpPr>
            <a:spLocks noGrp="1"/>
          </p:cNvSpPr>
          <p:nvPr>
            <p:ph type="title"/>
          </p:nvPr>
        </p:nvSpPr>
        <p:spPr>
          <a:xfrm>
            <a:off x="1524000" y="259192"/>
            <a:ext cx="10058400" cy="1450757"/>
          </a:xfrm>
        </p:spPr>
        <p:txBody>
          <a:bodyPr anchor="ctr">
            <a:normAutofit/>
          </a:bodyPr>
          <a:lstStyle/>
          <a:p>
            <a:pPr algn="ctr"/>
            <a:r>
              <a:rPr lang="el-GR" sz="3200" dirty="0"/>
              <a:t>Υποχρεώσεις παιδιατρικού νοσηλευτή</a:t>
            </a:r>
            <a:endParaRPr lang="en-US" sz="3200" dirty="0"/>
          </a:p>
        </p:txBody>
      </p:sp>
    </p:spTree>
    <p:extLst>
      <p:ext uri="{BB962C8B-B14F-4D97-AF65-F5344CB8AC3E}">
        <p14:creationId xmlns:p14="http://schemas.microsoft.com/office/powerpoint/2010/main" val="30979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825" y="603329"/>
            <a:ext cx="8911687" cy="1280890"/>
          </a:xfrm>
        </p:spPr>
        <p:txBody>
          <a:bodyPr>
            <a:normAutofit/>
          </a:bodyPr>
          <a:lstStyle/>
          <a:p>
            <a:r>
              <a:rPr lang="el-GR" sz="3200" dirty="0"/>
              <a:t>Εξατομίκευση φροντίδας</a:t>
            </a:r>
            <a:endParaRPr lang="en-US" sz="3200" dirty="0"/>
          </a:p>
        </p:txBody>
      </p:sp>
      <p:sp>
        <p:nvSpPr>
          <p:cNvPr id="3" name="Content Placeholder 2"/>
          <p:cNvSpPr>
            <a:spLocks noGrp="1"/>
          </p:cNvSpPr>
          <p:nvPr>
            <p:ph idx="1"/>
          </p:nvPr>
        </p:nvSpPr>
        <p:spPr>
          <a:xfrm>
            <a:off x="1676400" y="1708778"/>
            <a:ext cx="8915400" cy="3777622"/>
          </a:xfrm>
        </p:spPr>
        <p:txBody>
          <a:bodyPr/>
          <a:lstStyle/>
          <a:p>
            <a:r>
              <a:rPr lang="el-GR" sz="2000" dirty="0"/>
              <a:t>Η εξατομικευμένη φροντίδα είναι μία ιδιαιτέρως σύνθετη προσέγγιση της φροντίδας</a:t>
            </a:r>
          </a:p>
          <a:p>
            <a:pPr marL="0" indent="0">
              <a:buNone/>
            </a:pPr>
            <a:r>
              <a:rPr lang="el-GR" sz="2000" dirty="0"/>
              <a:t>													</a:t>
            </a:r>
            <a:r>
              <a:rPr lang="en-US" sz="2000" i="1" dirty="0" err="1">
                <a:solidFill>
                  <a:srgbClr val="FF0000"/>
                </a:solidFill>
              </a:rPr>
              <a:t>Riitta</a:t>
            </a:r>
            <a:r>
              <a:rPr lang="en-US" sz="2000" i="1" dirty="0">
                <a:solidFill>
                  <a:srgbClr val="FF0000"/>
                </a:solidFill>
              </a:rPr>
              <a:t>, 2002</a:t>
            </a:r>
            <a:endParaRPr lang="el-GR" sz="2000" i="1" dirty="0">
              <a:solidFill>
                <a:srgbClr val="FF0000"/>
              </a:solidFill>
            </a:endParaRPr>
          </a:p>
          <a:p>
            <a:endParaRPr lang="el-GR" sz="2000" dirty="0"/>
          </a:p>
          <a:p>
            <a:pPr>
              <a:buAutoNum type="arabicPeriod"/>
            </a:pPr>
            <a:r>
              <a:rPr lang="pt-BR" sz="2000" dirty="0"/>
              <a:t>O </a:t>
            </a:r>
            <a:r>
              <a:rPr lang="el-GR" sz="2000" dirty="0"/>
              <a:t>ασθενής είναι ένα μοναδικό άτομο </a:t>
            </a:r>
          </a:p>
          <a:p>
            <a:pPr>
              <a:buAutoNum type="arabicPeriod"/>
            </a:pPr>
            <a:r>
              <a:rPr lang="el-GR" sz="2000" dirty="0"/>
              <a:t>Ανάπτυξη σχέσης νοσηλευτή – ασθενή </a:t>
            </a:r>
          </a:p>
          <a:p>
            <a:pPr>
              <a:buAutoNum type="arabicPeriod"/>
            </a:pPr>
            <a:r>
              <a:rPr lang="el-GR" sz="2000" dirty="0"/>
              <a:t>Συμμετοχή ασθενούς στη λήψη των αποφάσεων</a:t>
            </a:r>
          </a:p>
          <a:p>
            <a:pPr>
              <a:buAutoNum type="arabicPeriod"/>
            </a:pPr>
            <a:r>
              <a:rPr lang="el-GR" sz="2000" dirty="0"/>
              <a:t>Ικανοποίηση σωματικών, ψυχικών, συναισθηματικών, θρησκευτικών αναγκών + κουλτούρα και </a:t>
            </a:r>
            <a:r>
              <a:rPr lang="el-GR" sz="2000" dirty="0" err="1"/>
              <a:t>ιδιωτικότητα</a:t>
            </a:r>
            <a:endParaRPr lang="el-GR" sz="2000" dirty="0"/>
          </a:p>
          <a:p>
            <a:pPr marL="0" indent="0">
              <a:buNone/>
            </a:pPr>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blip>
          <a:stretch>
            <a:fillRect/>
          </a:stretch>
        </p:blipFill>
        <p:spPr>
          <a:xfrm>
            <a:off x="5372100" y="5486400"/>
            <a:ext cx="6722918" cy="1371600"/>
          </a:xfrm>
          <a:prstGeom prst="rect">
            <a:avLst/>
          </a:prstGeom>
        </p:spPr>
      </p:pic>
    </p:spTree>
    <p:extLst>
      <p:ext uri="{BB962C8B-B14F-4D97-AF65-F5344CB8AC3E}">
        <p14:creationId xmlns:p14="http://schemas.microsoft.com/office/powerpoint/2010/main" val="55561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563299"/>
            <a:ext cx="8911687" cy="1280890"/>
          </a:xfrm>
        </p:spPr>
        <p:txBody>
          <a:bodyPr/>
          <a:lstStyle/>
          <a:p>
            <a:r>
              <a:rPr lang="el-GR" dirty="0" err="1"/>
              <a:t>Ενσυναίσθηση</a:t>
            </a:r>
            <a:endParaRPr lang="en-US" dirty="0"/>
          </a:p>
        </p:txBody>
      </p:sp>
      <p:sp>
        <p:nvSpPr>
          <p:cNvPr id="6" name="TextBox 5"/>
          <p:cNvSpPr txBox="1"/>
          <p:nvPr/>
        </p:nvSpPr>
        <p:spPr>
          <a:xfrm>
            <a:off x="1522661" y="1884218"/>
            <a:ext cx="7606146" cy="2862322"/>
          </a:xfrm>
          <a:prstGeom prst="rect">
            <a:avLst/>
          </a:prstGeom>
          <a:noFill/>
        </p:spPr>
        <p:txBody>
          <a:bodyPr wrap="square" rtlCol="0">
            <a:spAutoFit/>
          </a:bodyPr>
          <a:lstStyle/>
          <a:p>
            <a:pPr marL="285750" indent="-285750">
              <a:buFont typeface="Wingdings" panose="05000000000000000000" pitchFamily="2" charset="2"/>
              <a:buChar char="q"/>
            </a:pPr>
            <a:r>
              <a:rPr lang="el-GR" dirty="0"/>
              <a:t>Η επίγνωση των συναισθημάτων, των αναγκών και των ανησυχιών των άλλων ανθρώπων από εμάς</a:t>
            </a:r>
          </a:p>
          <a:p>
            <a:endParaRPr lang="el-GR" dirty="0"/>
          </a:p>
          <a:p>
            <a:pPr marL="285750" indent="-285750">
              <a:buFont typeface="Wingdings" panose="05000000000000000000" pitchFamily="2" charset="2"/>
              <a:buChar char="q"/>
            </a:pPr>
            <a:r>
              <a:rPr lang="el-GR" dirty="0"/>
              <a:t>Η κατανόηση των άλλων</a:t>
            </a:r>
          </a:p>
          <a:p>
            <a:endParaRPr lang="el-GR" dirty="0"/>
          </a:p>
          <a:p>
            <a:pPr marL="285750" indent="-285750">
              <a:buFont typeface="Wingdings" panose="05000000000000000000" pitchFamily="2" charset="2"/>
              <a:buChar char="q"/>
            </a:pPr>
            <a:r>
              <a:rPr lang="el-GR" dirty="0"/>
              <a:t>Η ενίσχυσή τους</a:t>
            </a:r>
          </a:p>
          <a:p>
            <a:endParaRPr lang="el-GR" dirty="0"/>
          </a:p>
          <a:p>
            <a:pPr marL="285750" indent="-285750">
              <a:buFont typeface="Wingdings" panose="05000000000000000000" pitchFamily="2" charset="2"/>
              <a:buChar char="q"/>
            </a:pPr>
            <a:r>
              <a:rPr lang="el-GR" dirty="0"/>
              <a:t>Η υποστήριξή τους</a:t>
            </a:r>
          </a:p>
          <a:p>
            <a:endParaRPr lang="el-GR" dirty="0"/>
          </a:p>
          <a:p>
            <a:pPr marL="285750" indent="-285750">
              <a:buFont typeface="Wingdings" panose="05000000000000000000" pitchFamily="2" charset="2"/>
              <a:buChar char="q"/>
            </a:pPr>
            <a:r>
              <a:rPr lang="el-GR" dirty="0"/>
              <a:t>Το ενεργό ενδιαφέρον μας για τις ανησυχίες τους</a:t>
            </a:r>
            <a:endParaRPr lang="en-US" dirty="0"/>
          </a:p>
        </p:txBody>
      </p:sp>
      <p:sp>
        <p:nvSpPr>
          <p:cNvPr id="7" name="TextBox 6"/>
          <p:cNvSpPr txBox="1"/>
          <p:nvPr/>
        </p:nvSpPr>
        <p:spPr>
          <a:xfrm>
            <a:off x="6296892" y="4831773"/>
            <a:ext cx="2265218" cy="307777"/>
          </a:xfrm>
          <a:prstGeom prst="rect">
            <a:avLst/>
          </a:prstGeom>
          <a:noFill/>
        </p:spPr>
        <p:txBody>
          <a:bodyPr wrap="square" rtlCol="0">
            <a:spAutoFit/>
          </a:bodyPr>
          <a:lstStyle/>
          <a:p>
            <a:r>
              <a:rPr lang="en-US" sz="1400" i="1" dirty="0">
                <a:solidFill>
                  <a:srgbClr val="FF0000"/>
                </a:solidFill>
              </a:rPr>
              <a:t>Goleman, 2007</a:t>
            </a:r>
          </a:p>
        </p:txBody>
      </p:sp>
      <p:pic>
        <p:nvPicPr>
          <p:cNvPr id="8" name="Picture 7"/>
          <p:cNvPicPr>
            <a:picLocks noChangeAspect="1"/>
          </p:cNvPicPr>
          <p:nvPr/>
        </p:nvPicPr>
        <p:blipFill>
          <a:blip r:embed="rId2" cstate="print"/>
          <a:stretch>
            <a:fillRect/>
          </a:stretch>
        </p:blipFill>
        <p:spPr>
          <a:xfrm>
            <a:off x="8452340" y="86707"/>
            <a:ext cx="3739659" cy="2136948"/>
          </a:xfrm>
          <a:prstGeom prst="rect">
            <a:avLst/>
          </a:prstGeom>
          <a:ln>
            <a:noFill/>
          </a:ln>
          <a:effectLst>
            <a:softEdge rad="112500"/>
          </a:effectLst>
        </p:spPr>
      </p:pic>
      <p:pic>
        <p:nvPicPr>
          <p:cNvPr id="9" name="Picture 8"/>
          <p:cNvPicPr>
            <a:picLocks noChangeAspect="1"/>
          </p:cNvPicPr>
          <p:nvPr/>
        </p:nvPicPr>
        <p:blipFill>
          <a:blip r:embed="rId3" cstate="print"/>
          <a:stretch>
            <a:fillRect/>
          </a:stretch>
        </p:blipFill>
        <p:spPr>
          <a:xfrm>
            <a:off x="8562109" y="2182770"/>
            <a:ext cx="3629889" cy="2041813"/>
          </a:xfrm>
          <a:prstGeom prst="rect">
            <a:avLst/>
          </a:prstGeom>
        </p:spPr>
      </p:pic>
    </p:spTree>
    <p:extLst>
      <p:ext uri="{BB962C8B-B14F-4D97-AF65-F5344CB8AC3E}">
        <p14:creationId xmlns:p14="http://schemas.microsoft.com/office/powerpoint/2010/main" val="277000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444502" y="1510017"/>
            <a:ext cx="3231273" cy="2114212"/>
          </a:xfrm>
          <a:prstGeom prst="rect">
            <a:avLst/>
          </a:prstGeom>
        </p:spPr>
      </p:pic>
      <p:sp>
        <p:nvSpPr>
          <p:cNvPr id="5" name="Rectangle 4"/>
          <p:cNvSpPr/>
          <p:nvPr/>
        </p:nvSpPr>
        <p:spPr>
          <a:xfrm>
            <a:off x="444501" y="3298576"/>
            <a:ext cx="3231273" cy="5368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50000"/>
                  </a:schemeClr>
                </a:solidFill>
              </a:rPr>
              <a:t>Hospital des </a:t>
            </a:r>
            <a:r>
              <a:rPr lang="en-US" dirty="0" err="1">
                <a:solidFill>
                  <a:schemeClr val="tx2">
                    <a:lumMod val="50000"/>
                  </a:schemeClr>
                </a:solidFill>
              </a:rPr>
              <a:t>enfants</a:t>
            </a:r>
            <a:r>
              <a:rPr lang="en-US" dirty="0">
                <a:solidFill>
                  <a:schemeClr val="tx2">
                    <a:lumMod val="50000"/>
                  </a:schemeClr>
                </a:solidFill>
              </a:rPr>
              <a:t> </a:t>
            </a:r>
            <a:r>
              <a:rPr lang="en-US" dirty="0" err="1">
                <a:solidFill>
                  <a:schemeClr val="tx2">
                    <a:lumMod val="50000"/>
                  </a:schemeClr>
                </a:solidFill>
              </a:rPr>
              <a:t>malade</a:t>
            </a:r>
            <a:r>
              <a:rPr lang="en-US" dirty="0">
                <a:solidFill>
                  <a:schemeClr val="tx2">
                    <a:lumMod val="50000"/>
                  </a:schemeClr>
                </a:solidFill>
              </a:rPr>
              <a:t> / Necker hospital</a:t>
            </a:r>
          </a:p>
        </p:txBody>
      </p:sp>
      <p:sp>
        <p:nvSpPr>
          <p:cNvPr id="6" name="Rounded Rectangle 5"/>
          <p:cNvSpPr/>
          <p:nvPr/>
        </p:nvSpPr>
        <p:spPr>
          <a:xfrm>
            <a:off x="642278" y="1589606"/>
            <a:ext cx="1343916" cy="4362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2">
                    <a:lumMod val="50000"/>
                  </a:schemeClr>
                </a:solidFill>
              </a:rPr>
              <a:t>Παρίσι 1802</a:t>
            </a:r>
            <a:endParaRPr lang="en-US" dirty="0">
              <a:solidFill>
                <a:schemeClr val="tx2">
                  <a:lumMod val="50000"/>
                </a:schemeClr>
              </a:solidFill>
            </a:endParaRPr>
          </a:p>
        </p:txBody>
      </p:sp>
      <p:sp>
        <p:nvSpPr>
          <p:cNvPr id="7" name="Right Arrow 6"/>
          <p:cNvSpPr/>
          <p:nvPr/>
        </p:nvSpPr>
        <p:spPr>
          <a:xfrm>
            <a:off x="4760279" y="2226006"/>
            <a:ext cx="2088859" cy="503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stretch>
            <a:fillRect/>
          </a:stretch>
        </p:blipFill>
        <p:spPr>
          <a:xfrm>
            <a:off x="8190960" y="1042644"/>
            <a:ext cx="3313652" cy="2096656"/>
          </a:xfrm>
          <a:prstGeom prst="rect">
            <a:avLst/>
          </a:prstGeom>
        </p:spPr>
      </p:pic>
      <p:sp>
        <p:nvSpPr>
          <p:cNvPr id="10" name="Rectangle 9"/>
          <p:cNvSpPr/>
          <p:nvPr/>
        </p:nvSpPr>
        <p:spPr>
          <a:xfrm>
            <a:off x="8190959" y="2950254"/>
            <a:ext cx="3313653" cy="5368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50000"/>
                  </a:schemeClr>
                </a:solidFill>
              </a:rPr>
              <a:t>The Hospital for sick children</a:t>
            </a:r>
          </a:p>
          <a:p>
            <a:pPr algn="ctr"/>
            <a:r>
              <a:rPr lang="en-US" dirty="0">
                <a:solidFill>
                  <a:schemeClr val="tx2">
                    <a:lumMod val="50000"/>
                  </a:schemeClr>
                </a:solidFill>
              </a:rPr>
              <a:t>Great Ormond Hospital</a:t>
            </a:r>
          </a:p>
        </p:txBody>
      </p:sp>
      <p:sp>
        <p:nvSpPr>
          <p:cNvPr id="11" name="Rounded Rectangle 10"/>
          <p:cNvSpPr/>
          <p:nvPr/>
        </p:nvSpPr>
        <p:spPr>
          <a:xfrm>
            <a:off x="8039231" y="1152726"/>
            <a:ext cx="1343916" cy="4362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2">
                    <a:lumMod val="50000"/>
                  </a:schemeClr>
                </a:solidFill>
              </a:rPr>
              <a:t>Λονδίνο 1852</a:t>
            </a:r>
            <a:endParaRPr lang="en-US" dirty="0">
              <a:solidFill>
                <a:schemeClr val="tx2">
                  <a:lumMod val="50000"/>
                </a:schemeClr>
              </a:solidFill>
            </a:endParaRPr>
          </a:p>
        </p:txBody>
      </p:sp>
      <p:pic>
        <p:nvPicPr>
          <p:cNvPr id="12" name="Picture 11"/>
          <p:cNvPicPr>
            <a:picLocks noChangeAspect="1"/>
          </p:cNvPicPr>
          <p:nvPr/>
        </p:nvPicPr>
        <p:blipFill>
          <a:blip r:embed="rId4" cstate="print"/>
          <a:stretch>
            <a:fillRect/>
          </a:stretch>
        </p:blipFill>
        <p:spPr>
          <a:xfrm>
            <a:off x="2523575" y="3929858"/>
            <a:ext cx="3217877" cy="2292737"/>
          </a:xfrm>
          <a:prstGeom prst="rect">
            <a:avLst/>
          </a:prstGeom>
        </p:spPr>
      </p:pic>
      <p:sp>
        <p:nvSpPr>
          <p:cNvPr id="15" name="Rounded Rectangle 14"/>
          <p:cNvSpPr/>
          <p:nvPr/>
        </p:nvSpPr>
        <p:spPr>
          <a:xfrm>
            <a:off x="2331859" y="3997809"/>
            <a:ext cx="1343916" cy="4362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2">
                    <a:lumMod val="50000"/>
                  </a:schemeClr>
                </a:solidFill>
              </a:rPr>
              <a:t>Γουδί</a:t>
            </a:r>
          </a:p>
          <a:p>
            <a:pPr algn="ctr"/>
            <a:r>
              <a:rPr lang="el-GR" dirty="0">
                <a:solidFill>
                  <a:schemeClr val="tx2">
                    <a:lumMod val="50000"/>
                  </a:schemeClr>
                </a:solidFill>
              </a:rPr>
              <a:t>1900</a:t>
            </a:r>
            <a:endParaRPr lang="en-US" dirty="0">
              <a:solidFill>
                <a:schemeClr val="tx2">
                  <a:lumMod val="50000"/>
                </a:schemeClr>
              </a:solidFill>
            </a:endParaRPr>
          </a:p>
        </p:txBody>
      </p:sp>
      <p:sp>
        <p:nvSpPr>
          <p:cNvPr id="16" name="Rectangle 15"/>
          <p:cNvSpPr/>
          <p:nvPr/>
        </p:nvSpPr>
        <p:spPr>
          <a:xfrm>
            <a:off x="2523575" y="6222595"/>
            <a:ext cx="3231273" cy="5368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2">
                    <a:lumMod val="50000"/>
                  </a:schemeClr>
                </a:solidFill>
              </a:rPr>
              <a:t>Νοσοκομείο </a:t>
            </a:r>
            <a:r>
              <a:rPr lang="el-GR" dirty="0" err="1">
                <a:solidFill>
                  <a:schemeClr val="tx2">
                    <a:lumMod val="50000"/>
                  </a:schemeClr>
                </a:solidFill>
              </a:rPr>
              <a:t>Παίδων</a:t>
            </a:r>
            <a:r>
              <a:rPr lang="el-GR" dirty="0">
                <a:solidFill>
                  <a:schemeClr val="tx2">
                    <a:lumMod val="50000"/>
                  </a:schemeClr>
                </a:solidFill>
              </a:rPr>
              <a:t> Αγία Σοφία</a:t>
            </a:r>
            <a:endParaRPr lang="en-US" dirty="0">
              <a:solidFill>
                <a:schemeClr val="tx2">
                  <a:lumMod val="50000"/>
                </a:schemeClr>
              </a:solidFill>
            </a:endParaRPr>
          </a:p>
        </p:txBody>
      </p:sp>
      <p:pic>
        <p:nvPicPr>
          <p:cNvPr id="17" name="Picture 16"/>
          <p:cNvPicPr>
            <a:picLocks noChangeAspect="1"/>
          </p:cNvPicPr>
          <p:nvPr/>
        </p:nvPicPr>
        <p:blipFill>
          <a:blip r:embed="rId5" cstate="print"/>
          <a:stretch>
            <a:fillRect/>
          </a:stretch>
        </p:blipFill>
        <p:spPr>
          <a:xfrm>
            <a:off x="5754848" y="4127383"/>
            <a:ext cx="4876412" cy="2316296"/>
          </a:xfrm>
          <a:prstGeom prst="rect">
            <a:avLst/>
          </a:prstGeom>
        </p:spPr>
      </p:pic>
      <p:pic>
        <p:nvPicPr>
          <p:cNvPr id="18" name="Picture 17"/>
          <p:cNvPicPr>
            <a:picLocks noChangeAspect="1"/>
          </p:cNvPicPr>
          <p:nvPr/>
        </p:nvPicPr>
        <p:blipFill>
          <a:blip r:embed="rId6" cstate="print"/>
          <a:stretch>
            <a:fillRect/>
          </a:stretch>
        </p:blipFill>
        <p:spPr>
          <a:xfrm>
            <a:off x="9860141" y="4371225"/>
            <a:ext cx="1390059" cy="1828612"/>
          </a:xfrm>
          <a:prstGeom prst="rect">
            <a:avLst/>
          </a:prstGeom>
          <a:ln>
            <a:noFill/>
          </a:ln>
          <a:effectLst>
            <a:softEdge rad="112500"/>
          </a:effectLst>
        </p:spPr>
      </p:pic>
      <p:sp>
        <p:nvSpPr>
          <p:cNvPr id="19" name="Rounded Rectangle 18"/>
          <p:cNvSpPr/>
          <p:nvPr/>
        </p:nvSpPr>
        <p:spPr>
          <a:xfrm>
            <a:off x="6849138" y="4215922"/>
            <a:ext cx="1343916" cy="4362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2">
                    <a:lumMod val="50000"/>
                  </a:schemeClr>
                </a:solidFill>
              </a:rPr>
              <a:t>Γουδί</a:t>
            </a:r>
          </a:p>
          <a:p>
            <a:pPr algn="ctr"/>
            <a:r>
              <a:rPr lang="el-GR" dirty="0">
                <a:solidFill>
                  <a:schemeClr val="tx2">
                    <a:lumMod val="50000"/>
                  </a:schemeClr>
                </a:solidFill>
              </a:rPr>
              <a:t>1938</a:t>
            </a:r>
            <a:endParaRPr lang="en-US" dirty="0">
              <a:solidFill>
                <a:schemeClr val="tx2">
                  <a:lumMod val="50000"/>
                </a:schemeClr>
              </a:solidFill>
            </a:endParaRPr>
          </a:p>
        </p:txBody>
      </p:sp>
      <p:sp>
        <p:nvSpPr>
          <p:cNvPr id="2" name="Title 1"/>
          <p:cNvSpPr>
            <a:spLocks noGrp="1"/>
          </p:cNvSpPr>
          <p:nvPr>
            <p:ph type="title"/>
          </p:nvPr>
        </p:nvSpPr>
        <p:spPr>
          <a:xfrm>
            <a:off x="1231898" y="689201"/>
            <a:ext cx="10515600" cy="1325563"/>
          </a:xfrm>
        </p:spPr>
        <p:txBody>
          <a:bodyPr anchor="t">
            <a:normAutofit/>
          </a:bodyPr>
          <a:lstStyle/>
          <a:p>
            <a:r>
              <a:rPr lang="el-GR" sz="4000" dirty="0"/>
              <a:t>Ιστορική Αναδρομή</a:t>
            </a:r>
            <a:endParaRPr lang="en-US" sz="4000" dirty="0"/>
          </a:p>
        </p:txBody>
      </p:sp>
    </p:spTree>
    <p:extLst>
      <p:ext uri="{BB962C8B-B14F-4D97-AF65-F5344CB8AC3E}">
        <p14:creationId xmlns:p14="http://schemas.microsoft.com/office/powerpoint/2010/main" val="3330237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4465</Words>
  <Application>Microsoft Office PowerPoint</Application>
  <PresentationFormat>Ευρεία οθόνη</PresentationFormat>
  <Paragraphs>402</Paragraphs>
  <Slides>35</Slides>
  <Notes>9</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35</vt:i4>
      </vt:variant>
    </vt:vector>
  </HeadingPairs>
  <TitlesOfParts>
    <vt:vector size="46" baseType="lpstr">
      <vt:lpstr>-apple-system</vt:lpstr>
      <vt:lpstr>Arial</vt:lpstr>
      <vt:lpstr>BlinkMacSystemFont</vt:lpstr>
      <vt:lpstr>Book Antiqua</vt:lpstr>
      <vt:lpstr>Calibri</vt:lpstr>
      <vt:lpstr>Calibri Light</vt:lpstr>
      <vt:lpstr>Century Gothic</vt:lpstr>
      <vt:lpstr>Times New Roman</vt:lpstr>
      <vt:lpstr>Wingdings</vt:lpstr>
      <vt:lpstr>Wingdings 3</vt:lpstr>
      <vt:lpstr>Office Theme</vt:lpstr>
      <vt:lpstr>Παρουσίαση του PowerPoint</vt:lpstr>
      <vt:lpstr>Παρουσίαση του PowerPoint</vt:lpstr>
      <vt:lpstr>Παρουσίαση του PowerPoint</vt:lpstr>
      <vt:lpstr>Υποχρεώσεις παιδιατρικού νοσηλευτή</vt:lpstr>
      <vt:lpstr>Υποχρεώσεις παιδιατρικού νοσηλευτή</vt:lpstr>
      <vt:lpstr>Υποχρεώσεις παιδιατρικού νοσηλευτή</vt:lpstr>
      <vt:lpstr>Εξατομίκευση φροντίδας</vt:lpstr>
      <vt:lpstr>Ενσυναίσθηση</vt:lpstr>
      <vt:lpstr>Ιστορική Αναδρομή</vt:lpstr>
      <vt:lpstr>Τι γινόταν τότε…</vt:lpstr>
      <vt:lpstr>Τι γίνεται τώρα...Οργανωμένα Μοντέλα Φροντίδας</vt:lpstr>
      <vt:lpstr>Παρουσίαση του PowerPoint</vt:lpstr>
      <vt:lpstr>Η μητέρα ενός εξαιρετικά πρόωρου νεογνού περιγράφει την εμπειρία της…  </vt:lpstr>
      <vt:lpstr>Παιδί και οικογενειοκεντρική φροντίδα</vt:lpstr>
      <vt:lpstr>Παρουσίαση του PowerPoint</vt:lpstr>
      <vt:lpstr>Παρουσίαση του PowerPoint</vt:lpstr>
      <vt:lpstr>Οικογενειοκεντρική φροντίδα</vt:lpstr>
      <vt:lpstr>Τι και ποιος είναι οικογένεια?</vt:lpstr>
      <vt:lpstr>                   </vt:lpstr>
      <vt:lpstr>Πρόταση της Florence Blake για τη βελτίωση της παρεχόμενης φροντίδας σε παιδιά και οικογένειες</vt:lpstr>
      <vt:lpstr>Ορισμός οικογενειοκεντρικής φροντίδας</vt:lpstr>
      <vt:lpstr>Μοντέλο Οικογενειοκεντρικής φροντίδας</vt:lpstr>
      <vt:lpstr>Παρουσίαση του PowerPoint</vt:lpstr>
      <vt:lpstr>Παρουσίαση του PowerPoint</vt:lpstr>
      <vt:lpstr>Παρουσίαση του PowerPoint</vt:lpstr>
      <vt:lpstr>Οι έρευνες έχουν δείξει πως η οιγενειοκεντρική φροντίδα…</vt:lpstr>
      <vt:lpstr>Παρουσίαση του PowerPoint</vt:lpstr>
      <vt:lpstr>Αναπτυξιακή Φροντίδα</vt:lpstr>
      <vt:lpstr>CHILD FRIENDLY HEALTHCARE ΙΝΙΤΙΑΤΙVE</vt:lpstr>
      <vt:lpstr>Παρουσίαση του PowerPoint</vt:lpstr>
      <vt:lpstr>Παρουσίαση του PowerPoint</vt:lpstr>
      <vt:lpstr>Παρουσίαση του PowerPoint</vt:lpstr>
      <vt:lpstr>Παρουσίαση του PowerPoint</vt:lpstr>
      <vt:lpstr>Συμπεράσματα</vt:lpstr>
      <vt:lpstr>Προτεινόμενη Βιβλιογραφία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Δέσποινα Κουμπαγιώτη</dc:creator>
  <cp:lastModifiedBy>Barbara Boutopoulou</cp:lastModifiedBy>
  <cp:revision>41</cp:revision>
  <dcterms:created xsi:type="dcterms:W3CDTF">2022-03-18T16:26:49Z</dcterms:created>
  <dcterms:modified xsi:type="dcterms:W3CDTF">2023-10-12T14:55:05Z</dcterms:modified>
</cp:coreProperties>
</file>