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427" r:id="rId3"/>
    <p:sldId id="602" r:id="rId4"/>
    <p:sldId id="604" r:id="rId5"/>
    <p:sldId id="605" r:id="rId6"/>
    <p:sldId id="603" r:id="rId7"/>
    <p:sldId id="606" r:id="rId8"/>
    <p:sldId id="612" r:id="rId9"/>
    <p:sldId id="611" r:id="rId10"/>
    <p:sldId id="637" r:id="rId11"/>
    <p:sldId id="258" r:id="rId12"/>
    <p:sldId id="639" r:id="rId13"/>
    <p:sldId id="614" r:id="rId14"/>
    <p:sldId id="618" r:id="rId15"/>
    <p:sldId id="640" r:id="rId16"/>
    <p:sldId id="616" r:id="rId17"/>
    <p:sldId id="641" r:id="rId18"/>
    <p:sldId id="617" r:id="rId19"/>
    <p:sldId id="623" r:id="rId20"/>
    <p:sldId id="620" r:id="rId21"/>
    <p:sldId id="622" r:id="rId22"/>
    <p:sldId id="624" r:id="rId23"/>
    <p:sldId id="625" r:id="rId24"/>
    <p:sldId id="626" r:id="rId25"/>
    <p:sldId id="627" r:id="rId26"/>
    <p:sldId id="646" r:id="rId27"/>
    <p:sldId id="642" r:id="rId28"/>
    <p:sldId id="628" r:id="rId29"/>
    <p:sldId id="647" r:id="rId30"/>
    <p:sldId id="643" r:id="rId31"/>
    <p:sldId id="629" r:id="rId32"/>
    <p:sldId id="648" r:id="rId33"/>
    <p:sldId id="644" r:id="rId34"/>
    <p:sldId id="630" r:id="rId35"/>
    <p:sldId id="632" r:id="rId36"/>
    <p:sldId id="645" r:id="rId37"/>
    <p:sldId id="631" r:id="rId38"/>
    <p:sldId id="649" r:id="rId39"/>
    <p:sldId id="650" r:id="rId40"/>
    <p:sldId id="634" r:id="rId41"/>
    <p:sldId id="636" r:id="rId42"/>
    <p:sldId id="63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Φωτεινό στυλ 3 - Έμφαση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sorterViewPr>
    <p:cViewPr>
      <p:scale>
        <a:sx n="100" d="100"/>
        <a:sy n="100" d="100"/>
      </p:scale>
      <p:origin x="0" y="-353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69AA4-067F-47BE-A455-D075C01E923A}" type="datetimeFigureOut">
              <a:rPr lang="el-GR" smtClean="0"/>
              <a:pPr/>
              <a:t>22/9/2023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12EED-7FE9-4E23-80DC-2F569D6E41C2}" type="slidenum">
              <a:rPr lang="el-GR" smtClean="0"/>
              <a:pPr/>
              <a:t>‹#›</a:t>
            </a:fld>
            <a:endParaRPr lang="el-GR"/>
          </a:p>
        </p:txBody>
      </p:sp>
    </p:spTree>
    <p:extLst>
      <p:ext uri="{BB962C8B-B14F-4D97-AF65-F5344CB8AC3E}">
        <p14:creationId xmlns:p14="http://schemas.microsoft.com/office/powerpoint/2010/main" val="237033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initial assessment or impression of the patient upon standing at the door or entering the room </a:t>
            </a:r>
          </a:p>
          <a:p>
            <a:r>
              <a:rPr lang="en-US" dirty="0"/>
              <a:t>Can help you identify you next course of action </a:t>
            </a:r>
          </a:p>
          <a:p>
            <a:endParaRPr lang="en-US" dirty="0"/>
          </a:p>
        </p:txBody>
      </p:sp>
      <p:sp>
        <p:nvSpPr>
          <p:cNvPr id="4" name="Slide Number Placeholder 3"/>
          <p:cNvSpPr>
            <a:spLocks noGrp="1"/>
          </p:cNvSpPr>
          <p:nvPr>
            <p:ph type="sldNum" sz="quarter" idx="5"/>
          </p:nvPr>
        </p:nvSpPr>
        <p:spPr/>
        <p:txBody>
          <a:bodyPr/>
          <a:lstStyle/>
          <a:p>
            <a:fld id="{C2B0DB8F-4FFC-A74D-9ABF-A1DAD4766682}" type="slidenum">
              <a:rPr lang="en-US" smtClean="0"/>
              <a:pPr/>
              <a:t>12</a:t>
            </a:fld>
            <a:endParaRPr lang="en-US"/>
          </a:p>
        </p:txBody>
      </p:sp>
    </p:spTree>
    <p:extLst>
      <p:ext uri="{BB962C8B-B14F-4D97-AF65-F5344CB8AC3E}">
        <p14:creationId xmlns:p14="http://schemas.microsoft.com/office/powerpoint/2010/main" val="320474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DC21CAE-9496-45F5-B343-F4C1113F0569}" type="datetime1">
              <a:rPr lang="el-GR" smtClean="0"/>
              <a:pPr/>
              <a:t>22/9/2023</a:t>
            </a:fld>
            <a:endParaRPr lang="el-GR"/>
          </a:p>
        </p:txBody>
      </p:sp>
      <p:sp>
        <p:nvSpPr>
          <p:cNvPr id="5" name="Footer Placeholder 4"/>
          <p:cNvSpPr>
            <a:spLocks noGrp="1"/>
          </p:cNvSpPr>
          <p:nvPr>
            <p:ph type="ftr" sz="quarter" idx="11"/>
          </p:nvPr>
        </p:nvSpPr>
        <p:spPr/>
        <p:txBody>
          <a:bodyPr/>
          <a:lstStyle/>
          <a:p>
            <a:r>
              <a:rPr lang="el-GR"/>
              <a:t>ΠΡΟΗΓΜΕΝΗ ΠΑΙΔΙΑΤΡΙΚΗ ΝΟΣΗΛΕΥΤΙΚΗ ΕΚΤΙΜΗΣΗ ΚΑΙ ΔΙΑΧΕΙΡΙΣΗ ΟΞΕΟΣ ΚΑΙ ΧΡΟΝΙΟΥ ΠΑΙΔΙΑΤΡΙΚΟΥ ΠΟΝΟΥ</a:t>
            </a:r>
          </a:p>
        </p:txBody>
      </p:sp>
      <p:sp>
        <p:nvSpPr>
          <p:cNvPr id="6" name="Slide Number Placeholder 5"/>
          <p:cNvSpPr>
            <a:spLocks noGrp="1"/>
          </p:cNvSpPr>
          <p:nvPr>
            <p:ph type="sldNum" sz="quarter" idx="12"/>
          </p:nvPr>
        </p:nvSpPr>
        <p:spPr/>
        <p:txBody>
          <a:bodyPr/>
          <a:lstStyle/>
          <a:p>
            <a:fld id="{DCC1D966-A6D6-409F-8F1E-A1998675C378}" type="slidenum">
              <a:rPr lang="el-GR" smtClean="0"/>
              <a:pPr/>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237213"/>
      </p:ext>
    </p:extLst>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E3865DC-7B81-4833-840D-66D621CA2C2D}" type="datetime1">
              <a:rPr lang="el-GR" smtClean="0"/>
              <a:pPr/>
              <a:t>22/9/2023</a:t>
            </a:fld>
            <a:endParaRPr lang="el-GR"/>
          </a:p>
        </p:txBody>
      </p:sp>
      <p:sp>
        <p:nvSpPr>
          <p:cNvPr id="5" name="Footer Placeholder 4"/>
          <p:cNvSpPr>
            <a:spLocks noGrp="1"/>
          </p:cNvSpPr>
          <p:nvPr>
            <p:ph type="ftr" sz="quarter" idx="11"/>
          </p:nvPr>
        </p:nvSpPr>
        <p:spPr/>
        <p:txBody>
          <a:bodyPr/>
          <a:lstStyle/>
          <a:p>
            <a:r>
              <a:rPr lang="el-GR"/>
              <a:t>ΠΡΟΗΓΜΕΝΗ ΠΑΙΔΙΑΤΡΙΚΗ ΝΟΣΗΛΕΥΤΙΚΗ ΕΚΤΙΜΗΣΗ ΚΑΙ ΔΙΑΧΕΙΡΙΣΗ ΟΞΕΟΣ ΚΑΙ ΧΡΟΝΙΟΥ ΠΑΙΔΙΑΤΡΙΚΟΥ ΠΟΝΟΥ</a:t>
            </a:r>
          </a:p>
        </p:txBody>
      </p:sp>
      <p:sp>
        <p:nvSpPr>
          <p:cNvPr id="6" name="Slide Number Placeholder 5"/>
          <p:cNvSpPr>
            <a:spLocks noGrp="1"/>
          </p:cNvSpPr>
          <p:nvPr>
            <p:ph type="sldNum" sz="quarter" idx="12"/>
          </p:nvPr>
        </p:nvSpPr>
        <p:spPr/>
        <p:txBody>
          <a:bodyPr/>
          <a:lstStyle/>
          <a:p>
            <a:fld id="{DCC1D966-A6D6-409F-8F1E-A1998675C378}" type="slidenum">
              <a:rPr lang="el-GR" smtClean="0"/>
              <a:pPr/>
              <a:t>‹#›</a:t>
            </a:fld>
            <a:endParaRPr lang="el-GR"/>
          </a:p>
        </p:txBody>
      </p:sp>
    </p:spTree>
    <p:extLst>
      <p:ext uri="{BB962C8B-B14F-4D97-AF65-F5344CB8AC3E}">
        <p14:creationId xmlns:p14="http://schemas.microsoft.com/office/powerpoint/2010/main" val="1802020974"/>
      </p:ext>
    </p:extLst>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4C8E506-E6D9-49E7-A809-A76CFF6F53F4}" type="datetime1">
              <a:rPr lang="el-GR" smtClean="0"/>
              <a:pPr/>
              <a:t>22/9/2023</a:t>
            </a:fld>
            <a:endParaRPr lang="el-GR"/>
          </a:p>
        </p:txBody>
      </p:sp>
      <p:sp>
        <p:nvSpPr>
          <p:cNvPr id="5" name="Footer Placeholder 4"/>
          <p:cNvSpPr>
            <a:spLocks noGrp="1"/>
          </p:cNvSpPr>
          <p:nvPr>
            <p:ph type="ftr" sz="quarter" idx="11"/>
          </p:nvPr>
        </p:nvSpPr>
        <p:spPr/>
        <p:txBody>
          <a:bodyPr/>
          <a:lstStyle/>
          <a:p>
            <a:r>
              <a:rPr lang="el-GR"/>
              <a:t>ΠΡΟΗΓΜΕΝΗ ΠΑΙΔΙΑΤΡΙΚΗ ΝΟΣΗΛΕΥΤΙΚΗ ΕΚΤΙΜΗΣΗ ΚΑΙ ΔΙΑΧΕΙΡΙΣΗ ΟΞΕΟΣ ΚΑΙ ΧΡΟΝΙΟΥ ΠΑΙΔΙΑΤΡΙΚΟΥ ΠΟΝΟΥ</a:t>
            </a:r>
          </a:p>
        </p:txBody>
      </p:sp>
      <p:sp>
        <p:nvSpPr>
          <p:cNvPr id="6" name="Slide Number Placeholder 5"/>
          <p:cNvSpPr>
            <a:spLocks noGrp="1"/>
          </p:cNvSpPr>
          <p:nvPr>
            <p:ph type="sldNum" sz="quarter" idx="12"/>
          </p:nvPr>
        </p:nvSpPr>
        <p:spPr/>
        <p:txBody>
          <a:bodyPr/>
          <a:lstStyle/>
          <a:p>
            <a:fld id="{DCC1D966-A6D6-409F-8F1E-A1998675C378}" type="slidenum">
              <a:rPr lang="el-GR" smtClean="0"/>
              <a:pPr/>
              <a:t>‹#›</a:t>
            </a:fld>
            <a:endParaRPr lang="el-GR"/>
          </a:p>
        </p:txBody>
      </p:sp>
    </p:spTree>
    <p:extLst>
      <p:ext uri="{BB962C8B-B14F-4D97-AF65-F5344CB8AC3E}">
        <p14:creationId xmlns:p14="http://schemas.microsoft.com/office/powerpoint/2010/main" val="3386986194"/>
      </p:ext>
    </p:extLst>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FDE44EF-27C8-494E-ACEB-886496273D10}" type="datetime1">
              <a:rPr lang="el-GR" smtClean="0"/>
              <a:pPr/>
              <a:t>22/9/2023</a:t>
            </a:fld>
            <a:endParaRPr lang="el-GR"/>
          </a:p>
        </p:txBody>
      </p:sp>
      <p:sp>
        <p:nvSpPr>
          <p:cNvPr id="5" name="Footer Placeholder 4"/>
          <p:cNvSpPr>
            <a:spLocks noGrp="1"/>
          </p:cNvSpPr>
          <p:nvPr>
            <p:ph type="ftr" sz="quarter" idx="11"/>
          </p:nvPr>
        </p:nvSpPr>
        <p:spPr/>
        <p:txBody>
          <a:bodyPr/>
          <a:lstStyle/>
          <a:p>
            <a:r>
              <a:rPr lang="el-GR"/>
              <a:t>ΠΡΟΗΓΜΕΝΗ ΠΑΙΔΙΑΤΡΙΚΗ ΝΟΣΗΛΕΥΤΙΚΗ ΕΚΤΙΜΗΣΗ ΚΑΙ ΔΙΑΧΕΙΡΙΣΗ ΟΞΕΟΣ ΚΑΙ ΧΡΟΝΙΟΥ ΠΑΙΔΙΑΤΡΙΚΟΥ ΠΟΝΟΥ</a:t>
            </a:r>
          </a:p>
        </p:txBody>
      </p:sp>
      <p:sp>
        <p:nvSpPr>
          <p:cNvPr id="6" name="Slide Number Placeholder 5"/>
          <p:cNvSpPr>
            <a:spLocks noGrp="1"/>
          </p:cNvSpPr>
          <p:nvPr>
            <p:ph type="sldNum" sz="quarter" idx="12"/>
          </p:nvPr>
        </p:nvSpPr>
        <p:spPr/>
        <p:txBody>
          <a:bodyPr/>
          <a:lstStyle/>
          <a:p>
            <a:fld id="{DCC1D966-A6D6-409F-8F1E-A1998675C378}" type="slidenum">
              <a:rPr lang="el-GR" smtClean="0"/>
              <a:pPr/>
              <a:t>‹#›</a:t>
            </a:fld>
            <a:endParaRPr lang="el-GR"/>
          </a:p>
        </p:txBody>
      </p:sp>
    </p:spTree>
    <p:extLst>
      <p:ext uri="{BB962C8B-B14F-4D97-AF65-F5344CB8AC3E}">
        <p14:creationId xmlns:p14="http://schemas.microsoft.com/office/powerpoint/2010/main" val="4289596140"/>
      </p:ext>
    </p:extLst>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8C2AC2B-2B5D-410B-B9C0-A79DE400E96F}" type="datetime1">
              <a:rPr lang="el-GR" smtClean="0"/>
              <a:pPr/>
              <a:t>22/9/2023</a:t>
            </a:fld>
            <a:endParaRPr lang="el-GR"/>
          </a:p>
        </p:txBody>
      </p:sp>
      <p:sp>
        <p:nvSpPr>
          <p:cNvPr id="5" name="Footer Placeholder 4"/>
          <p:cNvSpPr>
            <a:spLocks noGrp="1"/>
          </p:cNvSpPr>
          <p:nvPr>
            <p:ph type="ftr" sz="quarter" idx="11"/>
          </p:nvPr>
        </p:nvSpPr>
        <p:spPr/>
        <p:txBody>
          <a:bodyPr/>
          <a:lstStyle/>
          <a:p>
            <a:r>
              <a:rPr lang="el-GR"/>
              <a:t>ΠΡΟΗΓΜΕΝΗ ΠΑΙΔΙΑΤΡΙΚΗ ΝΟΣΗΛΕΥΤΙΚΗ ΕΚΤΙΜΗΣΗ ΚΑΙ ΔΙΑΧΕΙΡΙΣΗ ΟΞΕΟΣ ΚΑΙ ΧΡΟΝΙΟΥ ΠΑΙΔΙΑΤΡΙΚΟΥ ΠΟΝΟΥ</a:t>
            </a:r>
          </a:p>
        </p:txBody>
      </p:sp>
      <p:sp>
        <p:nvSpPr>
          <p:cNvPr id="6" name="Slide Number Placeholder 5"/>
          <p:cNvSpPr>
            <a:spLocks noGrp="1"/>
          </p:cNvSpPr>
          <p:nvPr>
            <p:ph type="sldNum" sz="quarter" idx="12"/>
          </p:nvPr>
        </p:nvSpPr>
        <p:spPr/>
        <p:txBody>
          <a:bodyPr/>
          <a:lstStyle/>
          <a:p>
            <a:fld id="{DCC1D966-A6D6-409F-8F1E-A1998675C378}" type="slidenum">
              <a:rPr lang="el-GR" smtClean="0"/>
              <a:pPr/>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46930"/>
      </p:ext>
    </p:extLst>
  </p:cSld>
  <p:clrMapOvr>
    <a:masterClrMapping/>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5C03FF0-C3C3-4F63-B19B-DEC469CE26BA}" type="datetime1">
              <a:rPr lang="el-GR" smtClean="0"/>
              <a:pPr/>
              <a:t>22/9/2023</a:t>
            </a:fld>
            <a:endParaRPr lang="el-GR"/>
          </a:p>
        </p:txBody>
      </p:sp>
      <p:sp>
        <p:nvSpPr>
          <p:cNvPr id="6" name="Footer Placeholder 5"/>
          <p:cNvSpPr>
            <a:spLocks noGrp="1"/>
          </p:cNvSpPr>
          <p:nvPr>
            <p:ph type="ftr" sz="quarter" idx="11"/>
          </p:nvPr>
        </p:nvSpPr>
        <p:spPr/>
        <p:txBody>
          <a:bodyPr/>
          <a:lstStyle/>
          <a:p>
            <a:r>
              <a:rPr lang="el-GR"/>
              <a:t>ΠΡΟΗΓΜΕΝΗ ΠΑΙΔΙΑΤΡΙΚΗ ΝΟΣΗΛΕΥΤΙΚΗ ΕΚΤΙΜΗΣΗ ΚΑΙ ΔΙΑΧΕΙΡΙΣΗ ΟΞΕΟΣ ΚΑΙ ΧΡΟΝΙΟΥ ΠΑΙΔΙΑΤΡΙΚΟΥ ΠΟΝΟΥ</a:t>
            </a:r>
          </a:p>
        </p:txBody>
      </p:sp>
      <p:sp>
        <p:nvSpPr>
          <p:cNvPr id="7" name="Slide Number Placeholder 6"/>
          <p:cNvSpPr>
            <a:spLocks noGrp="1"/>
          </p:cNvSpPr>
          <p:nvPr>
            <p:ph type="sldNum" sz="quarter" idx="12"/>
          </p:nvPr>
        </p:nvSpPr>
        <p:spPr/>
        <p:txBody>
          <a:bodyPr/>
          <a:lstStyle/>
          <a:p>
            <a:fld id="{DCC1D966-A6D6-409F-8F1E-A1998675C378}" type="slidenum">
              <a:rPr lang="el-GR" smtClean="0"/>
              <a:pPr/>
              <a:t>‹#›</a:t>
            </a:fld>
            <a:endParaRPr lang="el-GR"/>
          </a:p>
        </p:txBody>
      </p:sp>
    </p:spTree>
    <p:extLst>
      <p:ext uri="{BB962C8B-B14F-4D97-AF65-F5344CB8AC3E}">
        <p14:creationId xmlns:p14="http://schemas.microsoft.com/office/powerpoint/2010/main" val="2114811491"/>
      </p:ext>
    </p:extLst>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EA8F295-AAFE-42E0-956B-BE23406728D3}" type="datetime1">
              <a:rPr lang="el-GR" smtClean="0"/>
              <a:pPr/>
              <a:t>22/9/2023</a:t>
            </a:fld>
            <a:endParaRPr lang="el-GR"/>
          </a:p>
        </p:txBody>
      </p:sp>
      <p:sp>
        <p:nvSpPr>
          <p:cNvPr id="8" name="Footer Placeholder 7"/>
          <p:cNvSpPr>
            <a:spLocks noGrp="1"/>
          </p:cNvSpPr>
          <p:nvPr>
            <p:ph type="ftr" sz="quarter" idx="11"/>
          </p:nvPr>
        </p:nvSpPr>
        <p:spPr/>
        <p:txBody>
          <a:bodyPr/>
          <a:lstStyle/>
          <a:p>
            <a:r>
              <a:rPr lang="el-GR"/>
              <a:t>ΠΡΟΗΓΜΕΝΗ ΠΑΙΔΙΑΤΡΙΚΗ ΝΟΣΗΛΕΥΤΙΚΗ ΕΚΤΙΜΗΣΗ ΚΑΙ ΔΙΑΧΕΙΡΙΣΗ ΟΞΕΟΣ ΚΑΙ ΧΡΟΝΙΟΥ ΠΑΙΔΙΑΤΡΙΚΟΥ ΠΟΝΟΥ</a:t>
            </a:r>
          </a:p>
        </p:txBody>
      </p:sp>
      <p:sp>
        <p:nvSpPr>
          <p:cNvPr id="9" name="Slide Number Placeholder 8"/>
          <p:cNvSpPr>
            <a:spLocks noGrp="1"/>
          </p:cNvSpPr>
          <p:nvPr>
            <p:ph type="sldNum" sz="quarter" idx="12"/>
          </p:nvPr>
        </p:nvSpPr>
        <p:spPr/>
        <p:txBody>
          <a:bodyPr/>
          <a:lstStyle/>
          <a:p>
            <a:fld id="{DCC1D966-A6D6-409F-8F1E-A1998675C378}" type="slidenum">
              <a:rPr lang="el-GR" smtClean="0"/>
              <a:pPr/>
              <a:t>‹#›</a:t>
            </a:fld>
            <a:endParaRPr lang="el-GR"/>
          </a:p>
        </p:txBody>
      </p:sp>
    </p:spTree>
    <p:extLst>
      <p:ext uri="{BB962C8B-B14F-4D97-AF65-F5344CB8AC3E}">
        <p14:creationId xmlns:p14="http://schemas.microsoft.com/office/powerpoint/2010/main" val="3791997098"/>
      </p:ext>
    </p:extLst>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B8019AC-1170-4155-8893-B3DDE3273EBC}" type="datetime1">
              <a:rPr lang="el-GR" smtClean="0"/>
              <a:pPr/>
              <a:t>22/9/2023</a:t>
            </a:fld>
            <a:endParaRPr lang="el-GR"/>
          </a:p>
        </p:txBody>
      </p:sp>
      <p:sp>
        <p:nvSpPr>
          <p:cNvPr id="4" name="Footer Placeholder 3"/>
          <p:cNvSpPr>
            <a:spLocks noGrp="1"/>
          </p:cNvSpPr>
          <p:nvPr>
            <p:ph type="ftr" sz="quarter" idx="11"/>
          </p:nvPr>
        </p:nvSpPr>
        <p:spPr/>
        <p:txBody>
          <a:bodyPr/>
          <a:lstStyle/>
          <a:p>
            <a:r>
              <a:rPr lang="el-GR"/>
              <a:t>ΠΡΟΗΓΜΕΝΗ ΠΑΙΔΙΑΤΡΙΚΗ ΝΟΣΗΛΕΥΤΙΚΗ ΕΚΤΙΜΗΣΗ ΚΑΙ ΔΙΑΧΕΙΡΙΣΗ ΟΞΕΟΣ ΚΑΙ ΧΡΟΝΙΟΥ ΠΑΙΔΙΑΤΡΙΚΟΥ ΠΟΝΟΥ</a:t>
            </a:r>
          </a:p>
        </p:txBody>
      </p:sp>
      <p:sp>
        <p:nvSpPr>
          <p:cNvPr id="5" name="Slide Number Placeholder 4"/>
          <p:cNvSpPr>
            <a:spLocks noGrp="1"/>
          </p:cNvSpPr>
          <p:nvPr>
            <p:ph type="sldNum" sz="quarter" idx="12"/>
          </p:nvPr>
        </p:nvSpPr>
        <p:spPr/>
        <p:txBody>
          <a:bodyPr/>
          <a:lstStyle/>
          <a:p>
            <a:fld id="{DCC1D966-A6D6-409F-8F1E-A1998675C378}" type="slidenum">
              <a:rPr lang="el-GR" smtClean="0"/>
              <a:pPr/>
              <a:t>‹#›</a:t>
            </a:fld>
            <a:endParaRPr lang="el-GR"/>
          </a:p>
        </p:txBody>
      </p:sp>
    </p:spTree>
    <p:extLst>
      <p:ext uri="{BB962C8B-B14F-4D97-AF65-F5344CB8AC3E}">
        <p14:creationId xmlns:p14="http://schemas.microsoft.com/office/powerpoint/2010/main" val="4058120450"/>
      </p:ext>
    </p:extLst>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CC05684-511C-4507-939C-EFD48DCE3F6B}" type="datetime1">
              <a:rPr lang="el-GR" smtClean="0"/>
              <a:pPr/>
              <a:t>22/9/2023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a:t>ΠΡΟΗΓΜΕΝΗ ΠΑΙΔΙΑΤΡΙΚΗ ΝΟΣΗΛΕΥΤΙΚΗ ΕΚΤΙΜΗΣΗ ΚΑΙ ΔΙΑΧΕΙΡΙΣΗ ΟΞΕΟΣ ΚΑΙ ΧΡΟΝΙΟΥ ΠΑΙΔΙΑΤΡΙΚΟΥ ΠΟΝΟΥ</a:t>
            </a:r>
          </a:p>
        </p:txBody>
      </p:sp>
      <p:sp>
        <p:nvSpPr>
          <p:cNvPr id="9" name="Slide Number Placeholder 8"/>
          <p:cNvSpPr>
            <a:spLocks noGrp="1"/>
          </p:cNvSpPr>
          <p:nvPr>
            <p:ph type="sldNum" sz="quarter" idx="12"/>
          </p:nvPr>
        </p:nvSpPr>
        <p:spPr/>
        <p:txBody>
          <a:bodyPr/>
          <a:lstStyle/>
          <a:p>
            <a:fld id="{DCC1D966-A6D6-409F-8F1E-A1998675C378}" type="slidenum">
              <a:rPr lang="el-GR" smtClean="0"/>
              <a:pPr/>
              <a:t>‹#›</a:t>
            </a:fld>
            <a:endParaRPr lang="el-GR"/>
          </a:p>
        </p:txBody>
      </p:sp>
    </p:spTree>
    <p:extLst>
      <p:ext uri="{BB962C8B-B14F-4D97-AF65-F5344CB8AC3E}">
        <p14:creationId xmlns:p14="http://schemas.microsoft.com/office/powerpoint/2010/main" val="2214549891"/>
      </p:ext>
    </p:extLst>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7B11000-C5B0-4DBB-BD18-73C61AA6A976}" type="datetime1">
              <a:rPr lang="el-GR" smtClean="0"/>
              <a:pPr/>
              <a:t>22/9/2023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l-GR"/>
              <a:t>ΠΡΟΗΓΜΕΝΗ ΠΑΙΔΙΑΤΡΙΚΗ ΝΟΣΗΛΕΥΤΙΚΗ ΕΚΤΙΜΗΣΗ ΚΑΙ ΔΙΑΧΕΙΡΙΣΗ ΟΞΕΟΣ ΚΑΙ ΧΡΟΝΙΟΥ ΠΑΙΔΙΑΤΡΙΚΟΥ ΠΟΝΟΥ</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CC1D966-A6D6-409F-8F1E-A1998675C378}" type="slidenum">
              <a:rPr lang="el-GR" smtClean="0"/>
              <a:pPr/>
              <a:t>‹#›</a:t>
            </a:fld>
            <a:endParaRPr lang="el-GR"/>
          </a:p>
        </p:txBody>
      </p:sp>
    </p:spTree>
    <p:extLst>
      <p:ext uri="{BB962C8B-B14F-4D97-AF65-F5344CB8AC3E}">
        <p14:creationId xmlns:p14="http://schemas.microsoft.com/office/powerpoint/2010/main" val="2110109395"/>
      </p:ext>
    </p:extLst>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DE5FC2D-74AC-4E22-B9F7-49247577F17C}" type="datetime1">
              <a:rPr lang="el-GR" smtClean="0"/>
              <a:pPr/>
              <a:t>22/9/2023</a:t>
            </a:fld>
            <a:endParaRPr lang="el-GR"/>
          </a:p>
        </p:txBody>
      </p:sp>
      <p:sp>
        <p:nvSpPr>
          <p:cNvPr id="6" name="Footer Placeholder 5"/>
          <p:cNvSpPr>
            <a:spLocks noGrp="1"/>
          </p:cNvSpPr>
          <p:nvPr>
            <p:ph type="ftr" sz="quarter" idx="11"/>
          </p:nvPr>
        </p:nvSpPr>
        <p:spPr/>
        <p:txBody>
          <a:bodyPr/>
          <a:lstStyle/>
          <a:p>
            <a:r>
              <a:rPr lang="el-GR"/>
              <a:t>ΠΡΟΗΓΜΕΝΗ ΠΑΙΔΙΑΤΡΙΚΗ ΝΟΣΗΛΕΥΤΙΚΗ ΕΚΤΙΜΗΣΗ ΚΑΙ ΔΙΑΧΕΙΡΙΣΗ ΟΞΕΟΣ ΚΑΙ ΧΡΟΝΙΟΥ ΠΑΙΔΙΑΤΡΙΚΟΥ ΠΟΝΟΥ</a:t>
            </a:r>
          </a:p>
        </p:txBody>
      </p:sp>
      <p:sp>
        <p:nvSpPr>
          <p:cNvPr id="7" name="Slide Number Placeholder 6"/>
          <p:cNvSpPr>
            <a:spLocks noGrp="1"/>
          </p:cNvSpPr>
          <p:nvPr>
            <p:ph type="sldNum" sz="quarter" idx="12"/>
          </p:nvPr>
        </p:nvSpPr>
        <p:spPr/>
        <p:txBody>
          <a:bodyPr/>
          <a:lstStyle/>
          <a:p>
            <a:fld id="{DCC1D966-A6D6-409F-8F1E-A1998675C378}" type="slidenum">
              <a:rPr lang="el-GR" smtClean="0"/>
              <a:pPr/>
              <a:t>‹#›</a:t>
            </a:fld>
            <a:endParaRPr lang="el-GR"/>
          </a:p>
        </p:txBody>
      </p:sp>
    </p:spTree>
    <p:extLst>
      <p:ext uri="{BB962C8B-B14F-4D97-AF65-F5344CB8AC3E}">
        <p14:creationId xmlns:p14="http://schemas.microsoft.com/office/powerpoint/2010/main" val="434742993"/>
      </p:ext>
    </p:extLst>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96FE68F-5A84-4D02-A47D-FBB633EFC4E2}" type="datetime1">
              <a:rPr lang="el-GR" smtClean="0"/>
              <a:pPr/>
              <a:t>22/9/2023</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a:t>ΠΡΟΗΓΜΕΝΗ ΠΑΙΔΙΑΤΡΙΚΗ ΝΟΣΗΛΕΥΤΙΚΗ ΕΚΤΙΜΗΣΗ ΚΑΙ ΔΙΑΧΕΙΡΙΣΗ ΟΞΕΟΣ ΚΑΙ ΧΡΟΝΙΟΥ ΠΑΙΔΙΑΤΡΙΚΟΥ ΠΟΝΟΥ</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CC1D966-A6D6-409F-8F1E-A1998675C378}" type="slidenum">
              <a:rPr lang="el-GR" smtClean="0"/>
              <a:pPr/>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78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dir="r"/>
  </p:transition>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iRpt7eUZM0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129415D-0EE5-46C5-AD50-B4D87AB18E8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5" name="TextBox 4">
            <a:extLst>
              <a:ext uri="{FF2B5EF4-FFF2-40B4-BE49-F238E27FC236}">
                <a16:creationId xmlns:a16="http://schemas.microsoft.com/office/drawing/2014/main" id="{775DAB31-0551-4091-9FC8-B0ECAF7DB75F}"/>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9" name="TextBox 8">
            <a:extLst>
              <a:ext uri="{FF2B5EF4-FFF2-40B4-BE49-F238E27FC236}">
                <a16:creationId xmlns:a16="http://schemas.microsoft.com/office/drawing/2014/main" id="{2859AEA7-A906-42AC-8869-F265BF630D40}"/>
              </a:ext>
            </a:extLst>
          </p:cNvPr>
          <p:cNvSpPr txBox="1"/>
          <p:nvPr/>
        </p:nvSpPr>
        <p:spPr>
          <a:xfrm>
            <a:off x="1986116" y="2767280"/>
            <a:ext cx="8219768" cy="1446550"/>
          </a:xfrm>
          <a:prstGeom prst="rect">
            <a:avLst/>
          </a:prstGeom>
          <a:noFill/>
        </p:spPr>
        <p:txBody>
          <a:bodyPr wrap="square">
            <a:spAutoFit/>
          </a:bodyPr>
          <a:lstStyle/>
          <a:p>
            <a:pPr algn="ctr"/>
            <a:r>
              <a:rPr lang="el-GR" sz="4400" b="1" dirty="0">
                <a:ln w="22225">
                  <a:solidFill>
                    <a:schemeClr val="accent2"/>
                  </a:solidFill>
                  <a:prstDash val="solid"/>
                </a:ln>
                <a:solidFill>
                  <a:schemeClr val="accent1"/>
                </a:solidFill>
              </a:rPr>
              <a:t>Βασικές Αρχές Νοσηλευτικής Εκτίμησης </a:t>
            </a:r>
          </a:p>
        </p:txBody>
      </p:sp>
      <p:sp>
        <p:nvSpPr>
          <p:cNvPr id="10" name="TextBox 9">
            <a:extLst>
              <a:ext uri="{FF2B5EF4-FFF2-40B4-BE49-F238E27FC236}">
                <a16:creationId xmlns:a16="http://schemas.microsoft.com/office/drawing/2014/main" id="{4976F6F7-96F6-4596-9765-CC0C1DFB2529}"/>
              </a:ext>
            </a:extLst>
          </p:cNvPr>
          <p:cNvSpPr txBox="1"/>
          <p:nvPr/>
        </p:nvSpPr>
        <p:spPr>
          <a:xfrm>
            <a:off x="3441289" y="4402355"/>
            <a:ext cx="5545393" cy="1701894"/>
          </a:xfrm>
          <a:prstGeom prst="rect">
            <a:avLst/>
          </a:prstGeom>
        </p:spPr>
        <p:txBody>
          <a:bodyPr vert="horz" lIns="91440" tIns="45720" rIns="91440" bIns="45720" rtlCol="0" anchor="ctr">
            <a:normAutofit/>
          </a:bodyPr>
          <a:lstStyle/>
          <a:p>
            <a:pPr algn="ctr" defTabSz="914400">
              <a:lnSpc>
                <a:spcPct val="120000"/>
              </a:lnSpc>
              <a:spcBef>
                <a:spcPct val="0"/>
              </a:spcBef>
              <a:spcAft>
                <a:spcPts val="600"/>
              </a:spcAft>
              <a:buClr>
                <a:schemeClr val="accent6"/>
              </a:buClr>
              <a:buSzPct val="90000"/>
            </a:pPr>
            <a:r>
              <a:rPr lang="en-US" altLang="el-GR" sz="1400" b="1" dirty="0" err="1"/>
              <a:t>Δρ</a:t>
            </a:r>
            <a:r>
              <a:rPr lang="el-GR" altLang="el-GR" sz="1400" b="1" dirty="0"/>
              <a:t>.</a:t>
            </a:r>
            <a:r>
              <a:rPr lang="en-US" altLang="el-GR" sz="1400" b="1" dirty="0"/>
              <a:t> </a:t>
            </a:r>
            <a:r>
              <a:rPr lang="en-US" altLang="el-GR" sz="1400" b="1" dirty="0" err="1"/>
              <a:t>Ευφροσύνη</a:t>
            </a:r>
            <a:r>
              <a:rPr lang="en-US" altLang="el-GR" sz="1400" b="1" dirty="0"/>
              <a:t>  </a:t>
            </a:r>
            <a:r>
              <a:rPr lang="en-US" altLang="el-GR" sz="1400" b="1" dirty="0" err="1"/>
              <a:t>Βλ</a:t>
            </a:r>
            <a:r>
              <a:rPr lang="en-US" altLang="el-GR" sz="1400" b="1" dirty="0"/>
              <a:t>αχιώτη 	</a:t>
            </a:r>
          </a:p>
          <a:p>
            <a:pPr algn="ctr" defTabSz="914400">
              <a:lnSpc>
                <a:spcPct val="120000"/>
              </a:lnSpc>
              <a:spcBef>
                <a:spcPct val="0"/>
              </a:spcBef>
              <a:spcAft>
                <a:spcPts val="600"/>
              </a:spcAft>
              <a:buClr>
                <a:schemeClr val="accent6"/>
              </a:buClr>
              <a:buSzPct val="90000"/>
            </a:pPr>
            <a:r>
              <a:rPr lang="en-US" altLang="el-GR" sz="1400" b="1" dirty="0" err="1"/>
              <a:t>Ακ</a:t>
            </a:r>
            <a:r>
              <a:rPr lang="en-US" altLang="el-GR" sz="1400" b="1" dirty="0"/>
              <a:t>αδημαϊκή Υπότροφος Τμήματος Νοσηλευτικής ΕΚΠΑ</a:t>
            </a:r>
          </a:p>
          <a:p>
            <a:pPr algn="ctr" defTabSz="914400">
              <a:lnSpc>
                <a:spcPct val="120000"/>
              </a:lnSpc>
              <a:spcBef>
                <a:spcPct val="0"/>
              </a:spcBef>
              <a:spcAft>
                <a:spcPts val="600"/>
              </a:spcAft>
              <a:buClr>
                <a:schemeClr val="accent6"/>
              </a:buClr>
              <a:buSzPct val="90000"/>
            </a:pPr>
            <a:r>
              <a:rPr lang="en-US" altLang="el-GR" sz="1400" b="1" dirty="0" err="1"/>
              <a:t>Διευθύντρι</a:t>
            </a:r>
            <a:r>
              <a:rPr lang="en-US" altLang="el-GR" sz="1400" b="1" dirty="0"/>
              <a:t>α Νοσηλευτικής Υπηρεσίας ΓΝΠΑ Η Αγία Σοφία </a:t>
            </a:r>
          </a:p>
        </p:txBody>
      </p:sp>
    </p:spTree>
    <p:extLst>
      <p:ext uri="{BB962C8B-B14F-4D97-AF65-F5344CB8AC3E}">
        <p14:creationId xmlns:p14="http://schemas.microsoft.com/office/powerpoint/2010/main" val="913669550"/>
      </p:ext>
    </p:extLst>
  </p:cSld>
  <p:clrMapOvr>
    <a:masterClrMapping/>
  </p:clrMapOvr>
  <p:transition spd="med">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1 - Τίτλος">
            <a:extLst>
              <a:ext uri="{FF2B5EF4-FFF2-40B4-BE49-F238E27FC236}">
                <a16:creationId xmlns:a16="http://schemas.microsoft.com/office/drawing/2014/main" id="{261A9521-8096-4043-8899-308D415F1008}"/>
              </a:ext>
            </a:extLst>
          </p:cNvPr>
          <p:cNvSpPr>
            <a:spLocks noGrp="1"/>
          </p:cNvSpPr>
          <p:nvPr>
            <p:ph type="title"/>
          </p:nvPr>
        </p:nvSpPr>
        <p:spPr>
          <a:xfrm>
            <a:off x="2061368" y="661908"/>
            <a:ext cx="8069263" cy="1058863"/>
          </a:xfrm>
        </p:spPr>
        <p:txBody>
          <a:bodyPr>
            <a:noAutofit/>
          </a:bodyPr>
          <a:lstStyle/>
          <a:p>
            <a:pPr algn="ctr"/>
            <a:r>
              <a:rPr lang="el-GR" altLang="el-GR" sz="4000" b="1" spc="0" dirty="0">
                <a:ln w="22225">
                  <a:solidFill>
                    <a:schemeClr val="accent2"/>
                  </a:solidFill>
                  <a:prstDash val="solid"/>
                </a:ln>
                <a:solidFill>
                  <a:schemeClr val="accent1"/>
                </a:solidFill>
                <a:latin typeface="+mn-lt"/>
                <a:ea typeface="Kozuka Gothic Pro B"/>
                <a:cs typeface="Courier New" panose="02070309020205020404" pitchFamily="49" charset="0"/>
              </a:rPr>
              <a:t>Εκτιμήστε </a:t>
            </a:r>
          </a:p>
        </p:txBody>
      </p:sp>
      <p:sp>
        <p:nvSpPr>
          <p:cNvPr id="12" name="Θέση περιεχομένου 2">
            <a:extLst>
              <a:ext uri="{FF2B5EF4-FFF2-40B4-BE49-F238E27FC236}">
                <a16:creationId xmlns:a16="http://schemas.microsoft.com/office/drawing/2014/main" id="{07894171-C8A0-4685-B4DB-27E58C1C5BB0}"/>
              </a:ext>
            </a:extLst>
          </p:cNvPr>
          <p:cNvSpPr>
            <a:spLocks noGrp="1"/>
          </p:cNvSpPr>
          <p:nvPr>
            <p:ph idx="1"/>
          </p:nvPr>
        </p:nvSpPr>
        <p:spPr>
          <a:xfrm>
            <a:off x="1362075" y="1861628"/>
            <a:ext cx="10709405" cy="4292872"/>
          </a:xfrm>
          <a:ln>
            <a:noFill/>
          </a:ln>
        </p:spPr>
        <p:txBody>
          <a:bodyPr>
            <a:normAutofit/>
          </a:bodyPr>
          <a:lstStyle/>
          <a:p>
            <a:pPr fontAlgn="t">
              <a:buClr>
                <a:srgbClr val="FF3399"/>
              </a:buClr>
            </a:pPr>
            <a:r>
              <a:rPr lang="el-GR" altLang="el-GR" b="1" dirty="0">
                <a:ln w="22225">
                  <a:solidFill>
                    <a:schemeClr val="accent2"/>
                  </a:solidFill>
                  <a:prstDash val="solid"/>
                </a:ln>
                <a:solidFill>
                  <a:schemeClr val="accent1"/>
                </a:solidFill>
                <a:cs typeface="Courier New" panose="02070309020205020404" pitchFamily="49" charset="0"/>
              </a:rPr>
              <a:t>Βατότητα αεραγωγών</a:t>
            </a:r>
            <a:endParaRPr lang="el-GR" b="1" dirty="0">
              <a:ln w="22225">
                <a:solidFill>
                  <a:schemeClr val="accent2"/>
                </a:solidFill>
                <a:prstDash val="solid"/>
              </a:ln>
              <a:solidFill>
                <a:schemeClr val="accent1"/>
              </a:solidFill>
            </a:endParaRPr>
          </a:p>
          <a:p>
            <a:pPr fontAlgn="t">
              <a:buFont typeface="Wingdings" panose="05000000000000000000" pitchFamily="2" charset="2"/>
              <a:buChar char="v"/>
            </a:pPr>
            <a:r>
              <a:rPr lang="el-GR" altLang="el-GR" sz="1600" b="1" dirty="0">
                <a:solidFill>
                  <a:schemeClr val="tx1"/>
                </a:solidFill>
                <a:cs typeface="Courier New" panose="02070309020205020404" pitchFamily="49" charset="0"/>
              </a:rPr>
              <a:t>Κραυγή ή φωνή του  παιδιού </a:t>
            </a:r>
          </a:p>
          <a:p>
            <a:pPr fontAlgn="t">
              <a:buFont typeface="Wingdings" panose="05000000000000000000" pitchFamily="2" charset="2"/>
              <a:buChar char="v"/>
            </a:pPr>
            <a:r>
              <a:rPr lang="el-GR" altLang="el-GR" sz="1600" b="1" dirty="0">
                <a:solidFill>
                  <a:schemeClr val="tx1"/>
                </a:solidFill>
                <a:cs typeface="Courier New" panose="02070309020205020404" pitchFamily="49" charset="0"/>
              </a:rPr>
              <a:t> Σαφής εκφώνηση = ανοικτός  αεραγωγός</a:t>
            </a:r>
          </a:p>
          <a:p>
            <a:pPr fontAlgn="t">
              <a:buFont typeface="Wingdings" panose="05000000000000000000" pitchFamily="2" charset="2"/>
              <a:buChar char="v"/>
            </a:pPr>
            <a:r>
              <a:rPr lang="el-GR" altLang="el-GR" sz="1600" b="1" dirty="0">
                <a:solidFill>
                  <a:schemeClr val="tx1"/>
                </a:solidFill>
                <a:cs typeface="Courier New" panose="02070309020205020404" pitchFamily="49" charset="0"/>
              </a:rPr>
              <a:t>Βράχνιασμα ή σιγανή φωνή = πιθανή η    μερική απόφραξη αεραγωγού</a:t>
            </a:r>
          </a:p>
          <a:p>
            <a:pPr fontAlgn="t">
              <a:buFont typeface="Wingdings" panose="05000000000000000000" pitchFamily="2" charset="2"/>
              <a:buChar char="v"/>
            </a:pPr>
            <a:r>
              <a:rPr lang="el-GR" altLang="el-GR" sz="1600" b="1" dirty="0">
                <a:solidFill>
                  <a:schemeClr val="tx1"/>
                </a:solidFill>
                <a:cs typeface="Courier New" panose="02070309020205020404" pitchFamily="49" charset="0"/>
              </a:rPr>
              <a:t>Εκκρίσεις (και από τους  </a:t>
            </a:r>
            <a:r>
              <a:rPr lang="el-GR" altLang="el-GR" sz="1600" b="1" dirty="0" err="1">
                <a:solidFill>
                  <a:schemeClr val="tx1"/>
                </a:solidFill>
                <a:cs typeface="Courier New" panose="02070309020205020404" pitchFamily="49" charset="0"/>
              </a:rPr>
              <a:t>ρώθωνες</a:t>
            </a:r>
            <a:r>
              <a:rPr lang="el-GR" altLang="el-GR" sz="1600" b="1" dirty="0">
                <a:solidFill>
                  <a:schemeClr val="tx1"/>
                </a:solidFill>
                <a:cs typeface="Courier New" panose="02070309020205020404" pitchFamily="49" charset="0"/>
              </a:rPr>
              <a:t>)</a:t>
            </a:r>
          </a:p>
          <a:p>
            <a:pPr fontAlgn="t">
              <a:buFont typeface="Wingdings" panose="05000000000000000000" pitchFamily="2" charset="2"/>
              <a:buChar char="v"/>
            </a:pPr>
            <a:r>
              <a:rPr lang="el-GR" altLang="el-GR" sz="1600" b="1" dirty="0">
                <a:solidFill>
                  <a:schemeClr val="tx1"/>
                </a:solidFill>
                <a:cs typeface="Courier New" panose="02070309020205020404" pitchFamily="49" charset="0"/>
              </a:rPr>
              <a:t>Επίπεδο συνείδησης  ικανό ώστε να προστατεύσει τον αεραγωγό?  </a:t>
            </a:r>
          </a:p>
          <a:p>
            <a:pPr fontAlgn="t">
              <a:buFont typeface="Wingdings" panose="05000000000000000000" pitchFamily="2" charset="2"/>
              <a:buChar char="v"/>
            </a:pPr>
            <a:r>
              <a:rPr lang="el-GR" altLang="el-GR" sz="1600" b="1" dirty="0">
                <a:solidFill>
                  <a:schemeClr val="tx1"/>
                </a:solidFill>
                <a:cs typeface="Courier New" panose="02070309020205020404" pitchFamily="49" charset="0"/>
              </a:rPr>
              <a:t>Επιλογή θέσης άνεσης</a:t>
            </a:r>
          </a:p>
          <a:p>
            <a:pPr fontAlgn="t">
              <a:buFont typeface="Wingdings" panose="05000000000000000000" pitchFamily="2" charset="2"/>
              <a:buChar char="v"/>
            </a:pPr>
            <a:r>
              <a:rPr lang="el-GR" altLang="el-GR" sz="1600" b="1" dirty="0">
                <a:solidFill>
                  <a:schemeClr val="tx1"/>
                </a:solidFill>
                <a:cs typeface="Courier New" panose="02070309020205020404" pitchFamily="49" charset="0"/>
              </a:rPr>
              <a:t>Εισπνευστικοί ήχοι </a:t>
            </a:r>
          </a:p>
          <a:p>
            <a:endParaRPr lang="el-GR" dirty="0"/>
          </a:p>
        </p:txBody>
      </p:sp>
      <p:sp>
        <p:nvSpPr>
          <p:cNvPr id="9" name="9 - Ορθογώνιο">
            <a:extLst>
              <a:ext uri="{FF2B5EF4-FFF2-40B4-BE49-F238E27FC236}">
                <a16:creationId xmlns:a16="http://schemas.microsoft.com/office/drawing/2014/main" id="{E9A02034-396C-4F30-B84B-8E70009C70BF}"/>
              </a:ext>
            </a:extLst>
          </p:cNvPr>
          <p:cNvSpPr>
            <a:spLocks noChangeArrowheads="1"/>
          </p:cNvSpPr>
          <p:nvPr/>
        </p:nvSpPr>
        <p:spPr bwMode="auto">
          <a:xfrm>
            <a:off x="698091" y="4034093"/>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p:txBody>
      </p:sp>
      <p:pic>
        <p:nvPicPr>
          <p:cNvPr id="6" name="Εικόνα 5">
            <a:extLst>
              <a:ext uri="{FF2B5EF4-FFF2-40B4-BE49-F238E27FC236}">
                <a16:creationId xmlns:a16="http://schemas.microsoft.com/office/drawing/2014/main" id="{65A474A8-0721-4C1C-B9C2-88D475DA355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7" name="TextBox 6">
            <a:extLst>
              <a:ext uri="{FF2B5EF4-FFF2-40B4-BE49-F238E27FC236}">
                <a16:creationId xmlns:a16="http://schemas.microsoft.com/office/drawing/2014/main" id="{0803AB44-24F3-4748-A804-46AB7AC78FC7}"/>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Tree>
    <p:extLst>
      <p:ext uri="{BB962C8B-B14F-4D97-AF65-F5344CB8AC3E}">
        <p14:creationId xmlns:p14="http://schemas.microsoft.com/office/powerpoint/2010/main" val="1547555347"/>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p:txBody>
          <a:bodyPr>
            <a:normAutofit/>
          </a:bodyPr>
          <a:lstStyle/>
          <a:p>
            <a:pPr algn="ctr"/>
            <a:r>
              <a:rPr lang="el-GR" sz="4400" b="1" spc="0" dirty="0">
                <a:ln w="22225">
                  <a:solidFill>
                    <a:schemeClr val="accent2"/>
                  </a:solidFill>
                  <a:prstDash val="solid"/>
                </a:ln>
                <a:solidFill>
                  <a:schemeClr val="accent1"/>
                </a:solidFill>
                <a:latin typeface="+mn-lt"/>
              </a:rPr>
              <a:t>Εκτιμήστε </a:t>
            </a:r>
          </a:p>
        </p:txBody>
      </p:sp>
      <p:sp>
        <p:nvSpPr>
          <p:cNvPr id="3" name="Θέση περιεχομένου 2">
            <a:extLst>
              <a:ext uri="{FF2B5EF4-FFF2-40B4-BE49-F238E27FC236}">
                <a16:creationId xmlns:a16="http://schemas.microsoft.com/office/drawing/2014/main" id="{775760D8-6F0D-4836-AC5E-611B6050308B}"/>
              </a:ext>
            </a:extLst>
          </p:cNvPr>
          <p:cNvSpPr>
            <a:spLocks noGrp="1"/>
          </p:cNvSpPr>
          <p:nvPr>
            <p:ph idx="1"/>
          </p:nvPr>
        </p:nvSpPr>
        <p:spPr>
          <a:xfrm>
            <a:off x="535305" y="2106873"/>
            <a:ext cx="3750945" cy="3825739"/>
          </a:xfrm>
          <a:ln>
            <a:solidFill>
              <a:schemeClr val="accent2"/>
            </a:solidFill>
          </a:ln>
        </p:spPr>
        <p:txBody>
          <a:bodyPr>
            <a:normAutofit/>
          </a:bodyPr>
          <a:lstStyle/>
          <a:p>
            <a:pPr marL="0" indent="0">
              <a:lnSpc>
                <a:spcPct val="115000"/>
              </a:lnSpc>
              <a:spcAft>
                <a:spcPct val="0"/>
              </a:spcAft>
              <a:buClr>
                <a:srgbClr val="FF0066"/>
              </a:buClr>
            </a:pPr>
            <a:r>
              <a:rPr lang="el-GR" altLang="el-GR" b="1" dirty="0">
                <a:ln w="22225">
                  <a:solidFill>
                    <a:schemeClr val="accent2"/>
                  </a:solidFill>
                  <a:prstDash val="solid"/>
                </a:ln>
                <a:solidFill>
                  <a:schemeClr val="accent1"/>
                </a:solidFill>
                <a:cs typeface="Courier New" panose="02070309020205020404" pitchFamily="49" charset="0"/>
              </a:rPr>
              <a:t>Αναπνοή</a:t>
            </a:r>
            <a:endParaRPr lang="el-GR" altLang="el-GR" sz="2000" dirty="0">
              <a:solidFill>
                <a:schemeClr val="accent1"/>
              </a:solidFill>
              <a:cs typeface="Courier New" panose="02070309020205020404" pitchFamily="49" charset="0"/>
            </a:endParaRPr>
          </a:p>
          <a:p>
            <a:pPr>
              <a:lnSpc>
                <a:spcPct val="115000"/>
              </a:lnSpc>
              <a:spcAft>
                <a:spcPct val="0"/>
              </a:spcAft>
              <a:buFont typeface="Wingdings" panose="05000000000000000000" pitchFamily="2" charset="2"/>
              <a:buChar char="v"/>
            </a:pPr>
            <a:r>
              <a:rPr lang="el-GR" altLang="el-GR" sz="1600" b="1" dirty="0">
                <a:solidFill>
                  <a:schemeClr val="tx1"/>
                </a:solidFill>
                <a:cs typeface="Courier New" panose="02070309020205020404" pitchFamily="49" charset="0"/>
              </a:rPr>
              <a:t>την αναπνευστική συχνότητα </a:t>
            </a:r>
          </a:p>
          <a:p>
            <a:pPr>
              <a:lnSpc>
                <a:spcPct val="115000"/>
              </a:lnSpc>
              <a:spcAft>
                <a:spcPct val="0"/>
              </a:spcAft>
              <a:buFont typeface="Wingdings" panose="05000000000000000000" pitchFamily="2" charset="2"/>
              <a:buChar char="v"/>
            </a:pPr>
            <a:r>
              <a:rPr lang="el-GR" altLang="el-GR" sz="1600" b="1" dirty="0">
                <a:solidFill>
                  <a:schemeClr val="tx1"/>
                </a:solidFill>
                <a:cs typeface="Courier New" panose="02070309020205020404" pitchFamily="49" charset="0"/>
              </a:rPr>
              <a:t>τον αριθμό</a:t>
            </a:r>
          </a:p>
          <a:p>
            <a:pPr>
              <a:lnSpc>
                <a:spcPct val="115000"/>
              </a:lnSpc>
              <a:spcAft>
                <a:spcPct val="0"/>
              </a:spcAft>
              <a:buFont typeface="Wingdings" panose="05000000000000000000" pitchFamily="2" charset="2"/>
              <a:buChar char="v"/>
            </a:pPr>
            <a:r>
              <a:rPr lang="el-GR" altLang="el-GR" sz="1600" b="1" dirty="0">
                <a:solidFill>
                  <a:schemeClr val="tx1"/>
                </a:solidFill>
                <a:cs typeface="Courier New" panose="02070309020205020404" pitchFamily="49" charset="0"/>
              </a:rPr>
              <a:t>τον ρυθμό </a:t>
            </a:r>
          </a:p>
          <a:p>
            <a:pPr>
              <a:lnSpc>
                <a:spcPct val="115000"/>
              </a:lnSpc>
              <a:spcAft>
                <a:spcPct val="0"/>
              </a:spcAft>
              <a:buFont typeface="Wingdings" panose="05000000000000000000" pitchFamily="2" charset="2"/>
              <a:buChar char="v"/>
            </a:pPr>
            <a:r>
              <a:rPr lang="el-GR" altLang="el-GR" sz="1600" b="1" dirty="0">
                <a:solidFill>
                  <a:schemeClr val="tx1"/>
                </a:solidFill>
                <a:cs typeface="Courier New" panose="02070309020205020404" pitchFamily="49" charset="0"/>
              </a:rPr>
              <a:t>το  βάθος    </a:t>
            </a:r>
          </a:p>
          <a:p>
            <a:pPr>
              <a:lnSpc>
                <a:spcPct val="115000"/>
              </a:lnSpc>
              <a:spcAft>
                <a:spcPct val="0"/>
              </a:spcAft>
              <a:buFont typeface="Wingdings" panose="05000000000000000000" pitchFamily="2" charset="2"/>
              <a:buChar char="v"/>
            </a:pPr>
            <a:r>
              <a:rPr lang="el-GR" altLang="el-GR" sz="1600" b="1" dirty="0">
                <a:solidFill>
                  <a:schemeClr val="tx1"/>
                </a:solidFill>
                <a:cs typeface="Courier New" panose="02070309020205020404" pitchFamily="49" charset="0"/>
              </a:rPr>
              <a:t>την προσπάθεια αναπνοής </a:t>
            </a:r>
          </a:p>
          <a:p>
            <a:pPr>
              <a:lnSpc>
                <a:spcPct val="115000"/>
              </a:lnSpc>
              <a:spcAft>
                <a:spcPct val="0"/>
              </a:spcAft>
              <a:buFont typeface="Wingdings" panose="05000000000000000000" pitchFamily="2" charset="2"/>
              <a:buChar char="v"/>
            </a:pPr>
            <a:r>
              <a:rPr lang="el-GR" altLang="el-GR" sz="1600" b="1" dirty="0">
                <a:solidFill>
                  <a:schemeClr val="tx1"/>
                </a:solidFill>
                <a:cs typeface="Courier New" panose="02070309020205020404" pitchFamily="49" charset="0"/>
              </a:rPr>
              <a:t>Ακροαστείτε για παθολογικούς ήχους</a:t>
            </a:r>
          </a:p>
          <a:p>
            <a:pPr>
              <a:lnSpc>
                <a:spcPct val="115000"/>
              </a:lnSpc>
              <a:spcAft>
                <a:spcPct val="0"/>
              </a:spcAft>
              <a:buFont typeface="Wingdings" panose="05000000000000000000" pitchFamily="2" charset="2"/>
              <a:buChar char="v"/>
            </a:pPr>
            <a:r>
              <a:rPr lang="el-GR" altLang="el-GR" sz="1600" b="1" dirty="0">
                <a:solidFill>
                  <a:schemeClr val="tx1"/>
                </a:solidFill>
                <a:cs typeface="Courier New" panose="02070309020205020404" pitchFamily="49" charset="0"/>
              </a:rPr>
              <a:t>Ελέγξτε τον κορεσμό οξυγόνου</a:t>
            </a:r>
            <a:endParaRPr lang="el-GR" altLang="el-GR" sz="1600" b="1" dirty="0">
              <a:solidFill>
                <a:schemeClr val="tx1"/>
              </a:solidFill>
            </a:endParaRPr>
          </a:p>
          <a:p>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9" name="Θέση περιεχομένου 2">
            <a:extLst>
              <a:ext uri="{FF2B5EF4-FFF2-40B4-BE49-F238E27FC236}">
                <a16:creationId xmlns:a16="http://schemas.microsoft.com/office/drawing/2014/main" id="{CA315748-8516-45E9-BABF-682AE42D19FD}"/>
              </a:ext>
            </a:extLst>
          </p:cNvPr>
          <p:cNvSpPr txBox="1">
            <a:spLocks/>
          </p:cNvSpPr>
          <p:nvPr/>
        </p:nvSpPr>
        <p:spPr>
          <a:xfrm>
            <a:off x="4391026" y="2106872"/>
            <a:ext cx="4117964" cy="3825740"/>
          </a:xfrm>
          <a:prstGeom prst="rect">
            <a:avLst/>
          </a:prstGeom>
          <a:ln>
            <a:solidFill>
              <a:schemeClr val="accent2"/>
            </a:solidFill>
          </a:ln>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5000"/>
              </a:lnSpc>
              <a:spcAft>
                <a:spcPct val="0"/>
              </a:spcAft>
              <a:buClr>
                <a:srgbClr val="FF0066"/>
              </a:buClr>
              <a:buFont typeface="Calibri" panose="020F0502020204030204" pitchFamily="34" charset="0"/>
              <a:buNone/>
            </a:pPr>
            <a:r>
              <a:rPr lang="el-GR" altLang="el-GR" sz="2900" b="1" dirty="0">
                <a:ln w="22225">
                  <a:solidFill>
                    <a:schemeClr val="accent2"/>
                  </a:solidFill>
                  <a:prstDash val="solid"/>
                </a:ln>
                <a:solidFill>
                  <a:schemeClr val="accent1"/>
                </a:solidFill>
                <a:cs typeface="Courier New" panose="02070309020205020404" pitchFamily="49" charset="0"/>
              </a:rPr>
              <a:t>Κυκλοφορία</a:t>
            </a:r>
            <a:endParaRPr lang="el-GR" sz="2900" b="1" dirty="0">
              <a:ln w="22225">
                <a:solidFill>
                  <a:schemeClr val="accent2"/>
                </a:solidFill>
                <a:prstDash val="solid"/>
              </a:ln>
              <a:solidFill>
                <a:schemeClr val="accent1"/>
              </a:solidFill>
            </a:endParaRPr>
          </a:p>
          <a:p>
            <a:pPr>
              <a:lnSpc>
                <a:spcPct val="115000"/>
              </a:lnSpc>
              <a:spcAft>
                <a:spcPct val="0"/>
              </a:spcAft>
              <a:buFont typeface="Wingdings" panose="05000000000000000000" pitchFamily="2" charset="2"/>
              <a:buChar char="v"/>
            </a:pPr>
            <a:r>
              <a:rPr lang="el-GR" altLang="el-GR" sz="2300" b="1" dirty="0">
                <a:solidFill>
                  <a:schemeClr val="tx1"/>
                </a:solidFill>
                <a:cs typeface="Courier New" panose="02070309020205020404" pitchFamily="49" charset="0"/>
              </a:rPr>
              <a:t>Αξιολογήστε το χρώμα,   τη</a:t>
            </a:r>
          </a:p>
          <a:p>
            <a:pPr marL="0" indent="0">
              <a:lnSpc>
                <a:spcPct val="115000"/>
              </a:lnSpc>
              <a:spcAft>
                <a:spcPct val="0"/>
              </a:spcAft>
              <a:buNone/>
            </a:pPr>
            <a:r>
              <a:rPr lang="el-GR" altLang="el-GR" sz="2300" b="1" dirty="0">
                <a:solidFill>
                  <a:schemeClr val="tx1"/>
                </a:solidFill>
                <a:cs typeface="Courier New" panose="02070309020205020404" pitchFamily="49" charset="0"/>
              </a:rPr>
              <a:t>    θερμοκρασία  και τη  </a:t>
            </a:r>
            <a:r>
              <a:rPr lang="el-GR" altLang="el-GR" sz="2300" b="1" dirty="0" err="1">
                <a:solidFill>
                  <a:schemeClr val="tx1"/>
                </a:solidFill>
                <a:cs typeface="Courier New" panose="02070309020205020404" pitchFamily="49" charset="0"/>
              </a:rPr>
              <a:t>σπαργή</a:t>
            </a:r>
            <a:r>
              <a:rPr lang="el-GR" altLang="el-GR" sz="2300" b="1" dirty="0">
                <a:solidFill>
                  <a:schemeClr val="tx1"/>
                </a:solidFill>
                <a:cs typeface="Courier New" panose="02070309020205020404" pitchFamily="49" charset="0"/>
              </a:rPr>
              <a:t> του δέρματος</a:t>
            </a:r>
          </a:p>
          <a:p>
            <a:pPr>
              <a:lnSpc>
                <a:spcPct val="115000"/>
              </a:lnSpc>
              <a:spcAft>
                <a:spcPct val="0"/>
              </a:spcAft>
              <a:buFont typeface="Wingdings" panose="05000000000000000000" pitchFamily="2" charset="2"/>
              <a:buChar char="v"/>
            </a:pPr>
            <a:r>
              <a:rPr lang="el-GR" altLang="el-GR" sz="2300" b="1" dirty="0">
                <a:solidFill>
                  <a:schemeClr val="tx1"/>
                </a:solidFill>
                <a:cs typeface="Courier New" panose="02070309020205020404" pitchFamily="49" charset="0"/>
              </a:rPr>
              <a:t>Κυάνωση (νύχια και γύρω από το</a:t>
            </a:r>
          </a:p>
          <a:p>
            <a:pPr marL="0" indent="0">
              <a:lnSpc>
                <a:spcPct val="115000"/>
              </a:lnSpc>
              <a:spcAft>
                <a:spcPct val="0"/>
              </a:spcAft>
              <a:buNone/>
            </a:pPr>
            <a:r>
              <a:rPr lang="el-GR" altLang="el-GR" sz="2300" b="1" dirty="0">
                <a:solidFill>
                  <a:schemeClr val="tx1"/>
                </a:solidFill>
                <a:cs typeface="Courier New" panose="02070309020205020404" pitchFamily="49" charset="0"/>
              </a:rPr>
              <a:t>    στόμα)</a:t>
            </a:r>
          </a:p>
          <a:p>
            <a:pPr>
              <a:lnSpc>
                <a:spcPct val="115000"/>
              </a:lnSpc>
              <a:spcAft>
                <a:spcPct val="0"/>
              </a:spcAft>
              <a:buFont typeface="Wingdings" panose="05000000000000000000" pitchFamily="2" charset="2"/>
              <a:buChar char="v"/>
            </a:pPr>
            <a:r>
              <a:rPr lang="el-GR" altLang="el-GR" sz="2300" b="1" dirty="0">
                <a:solidFill>
                  <a:schemeClr val="tx1"/>
                </a:solidFill>
                <a:cs typeface="Courier New" panose="02070309020205020404" pitchFamily="49" charset="0"/>
              </a:rPr>
              <a:t>Ρυθμό καρδιακής  συχνότητας</a:t>
            </a:r>
          </a:p>
          <a:p>
            <a:pPr>
              <a:lnSpc>
                <a:spcPct val="115000"/>
              </a:lnSpc>
              <a:spcAft>
                <a:spcPct val="0"/>
              </a:spcAft>
              <a:buFont typeface="Wingdings" panose="05000000000000000000" pitchFamily="2" charset="2"/>
              <a:buChar char="v"/>
            </a:pPr>
            <a:r>
              <a:rPr lang="el-GR" altLang="el-GR" sz="2300" b="1" dirty="0">
                <a:solidFill>
                  <a:schemeClr val="tx1"/>
                </a:solidFill>
                <a:cs typeface="Courier New" panose="02070309020205020404" pitchFamily="49" charset="0"/>
              </a:rPr>
              <a:t>Σφίξεις κεντρικά και περιφερικά </a:t>
            </a:r>
          </a:p>
          <a:p>
            <a:pPr>
              <a:lnSpc>
                <a:spcPct val="115000"/>
              </a:lnSpc>
              <a:spcAft>
                <a:spcPct val="0"/>
              </a:spcAft>
              <a:buFont typeface="Wingdings" panose="05000000000000000000" pitchFamily="2" charset="2"/>
              <a:buChar char="v"/>
            </a:pPr>
            <a:r>
              <a:rPr lang="el-GR" altLang="el-GR" sz="2300" b="1" dirty="0">
                <a:solidFill>
                  <a:schemeClr val="tx1"/>
                </a:solidFill>
                <a:cs typeface="Courier New" panose="02070309020205020404" pitchFamily="49" charset="0"/>
              </a:rPr>
              <a:t>Αρτηριακή πίεση </a:t>
            </a:r>
          </a:p>
          <a:p>
            <a:pPr>
              <a:lnSpc>
                <a:spcPct val="115000"/>
              </a:lnSpc>
              <a:spcAft>
                <a:spcPct val="0"/>
              </a:spcAft>
              <a:buFont typeface="Wingdings" panose="05000000000000000000" pitchFamily="2" charset="2"/>
              <a:buChar char="v"/>
            </a:pPr>
            <a:r>
              <a:rPr lang="el-GR" altLang="el-GR" sz="2300" b="1" dirty="0">
                <a:solidFill>
                  <a:schemeClr val="tx1"/>
                </a:solidFill>
                <a:cs typeface="Courier New" panose="02070309020205020404" pitchFamily="49" charset="0"/>
              </a:rPr>
              <a:t>Χρόνο τριχοειδικής </a:t>
            </a:r>
            <a:r>
              <a:rPr lang="el-GR" altLang="el-GR" sz="2300" b="1" dirty="0" err="1">
                <a:solidFill>
                  <a:schemeClr val="tx1"/>
                </a:solidFill>
                <a:cs typeface="Courier New" panose="02070309020205020404" pitchFamily="49" charset="0"/>
              </a:rPr>
              <a:t>επαναπλήρωσης</a:t>
            </a:r>
            <a:endParaRPr lang="el-GR" altLang="el-GR" sz="2300" b="1" dirty="0">
              <a:solidFill>
                <a:schemeClr val="tx1"/>
              </a:solidFill>
            </a:endParaRPr>
          </a:p>
          <a:p>
            <a:endParaRPr lang="el-GR" dirty="0"/>
          </a:p>
        </p:txBody>
      </p:sp>
      <p:sp>
        <p:nvSpPr>
          <p:cNvPr id="10" name="Θέση περιεχομένου 2">
            <a:extLst>
              <a:ext uri="{FF2B5EF4-FFF2-40B4-BE49-F238E27FC236}">
                <a16:creationId xmlns:a16="http://schemas.microsoft.com/office/drawing/2014/main" id="{3457F5BF-D381-4E4D-A550-49CDC8566328}"/>
              </a:ext>
            </a:extLst>
          </p:cNvPr>
          <p:cNvSpPr txBox="1">
            <a:spLocks/>
          </p:cNvSpPr>
          <p:nvPr/>
        </p:nvSpPr>
        <p:spPr>
          <a:xfrm>
            <a:off x="8799195" y="2106872"/>
            <a:ext cx="3268980" cy="3825740"/>
          </a:xfrm>
          <a:prstGeom prst="rect">
            <a:avLst/>
          </a:prstGeom>
          <a:ln>
            <a:solidFill>
              <a:schemeClr val="accent2"/>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5000"/>
              </a:lnSpc>
              <a:buFont typeface="Calibri" panose="020F0502020204030204" pitchFamily="34" charset="0"/>
              <a:buNone/>
            </a:pPr>
            <a:r>
              <a:rPr lang="el-GR" b="1" dirty="0">
                <a:ln w="22225">
                  <a:solidFill>
                    <a:schemeClr val="accent2"/>
                  </a:solidFill>
                  <a:prstDash val="solid"/>
                </a:ln>
                <a:solidFill>
                  <a:schemeClr val="accent1"/>
                </a:solidFill>
              </a:rPr>
              <a:t>Επίπεδο συνείδησης </a:t>
            </a:r>
          </a:p>
          <a:p>
            <a:pPr>
              <a:lnSpc>
                <a:spcPct val="115000"/>
              </a:lnSpc>
              <a:buFont typeface="Wingdings" panose="05000000000000000000" pitchFamily="2" charset="2"/>
              <a:buChar char="v"/>
            </a:pPr>
            <a:r>
              <a:rPr lang="el-GR" altLang="el-GR" sz="1600" b="1" dirty="0">
                <a:solidFill>
                  <a:schemeClr val="tx1"/>
                </a:solidFill>
                <a:cs typeface="Courier New" panose="02070309020205020404" pitchFamily="49" charset="0"/>
              </a:rPr>
              <a:t>Α-εγρήγορση</a:t>
            </a:r>
          </a:p>
          <a:p>
            <a:pPr>
              <a:lnSpc>
                <a:spcPct val="115000"/>
              </a:lnSpc>
              <a:buFont typeface="Wingdings" panose="05000000000000000000" pitchFamily="2" charset="2"/>
              <a:buChar char="v"/>
            </a:pPr>
            <a:r>
              <a:rPr lang="el-GR" altLang="el-GR" sz="1600" b="1" dirty="0">
                <a:solidFill>
                  <a:schemeClr val="tx1"/>
                </a:solidFill>
                <a:cs typeface="Courier New" panose="02070309020205020404" pitchFamily="49" charset="0"/>
              </a:rPr>
              <a:t>V-ανταπόκριση σε φωνητικά  ερεθίσματα</a:t>
            </a:r>
          </a:p>
          <a:p>
            <a:pPr>
              <a:lnSpc>
                <a:spcPct val="115000"/>
              </a:lnSpc>
              <a:buFont typeface="Wingdings" panose="05000000000000000000" pitchFamily="2" charset="2"/>
              <a:buChar char="v"/>
            </a:pPr>
            <a:r>
              <a:rPr lang="el-GR" altLang="el-GR" sz="1600" b="1" dirty="0">
                <a:solidFill>
                  <a:schemeClr val="tx1"/>
                </a:solidFill>
                <a:cs typeface="Courier New" panose="02070309020205020404" pitchFamily="49" charset="0"/>
              </a:rPr>
              <a:t>P-απόκριση σε επώδυνα ερεθίσματα</a:t>
            </a:r>
          </a:p>
          <a:p>
            <a:pPr>
              <a:lnSpc>
                <a:spcPct val="115000"/>
              </a:lnSpc>
              <a:buFont typeface="Wingdings" panose="05000000000000000000" pitchFamily="2" charset="2"/>
              <a:buChar char="v"/>
            </a:pPr>
            <a:r>
              <a:rPr lang="el-GR" altLang="el-GR" sz="1600" b="1" dirty="0">
                <a:solidFill>
                  <a:schemeClr val="tx1"/>
                </a:solidFill>
                <a:cs typeface="Courier New" panose="02070309020205020404" pitchFamily="49" charset="0"/>
              </a:rPr>
              <a:t>U- μηδενική ανταπόκριση σε κάθε ερέθισμα </a:t>
            </a:r>
          </a:p>
          <a:p>
            <a:endParaRPr lang="el-GR" dirty="0"/>
          </a:p>
        </p:txBody>
      </p:sp>
    </p:spTree>
    <p:extLst>
      <p:ext uri="{BB962C8B-B14F-4D97-AF65-F5344CB8AC3E}">
        <p14:creationId xmlns:p14="http://schemas.microsoft.com/office/powerpoint/2010/main" val="684844586"/>
      </p:ext>
    </p:extLst>
  </p:cSld>
  <p:clrMapOvr>
    <a:masterClrMapping/>
  </p:clrMapOvr>
  <p:transition spd="med">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7EF4-CF79-B24D-AB3B-4E6AC2641E71}"/>
              </a:ext>
            </a:extLst>
          </p:cNvPr>
          <p:cNvSpPr>
            <a:spLocks noGrp="1"/>
          </p:cNvSpPr>
          <p:nvPr>
            <p:ph type="title"/>
          </p:nvPr>
        </p:nvSpPr>
        <p:spPr>
          <a:xfrm>
            <a:off x="838200" y="121285"/>
            <a:ext cx="10515600" cy="1325563"/>
          </a:xfrm>
        </p:spPr>
        <p:txBody>
          <a:bodyPr>
            <a:normAutofit/>
          </a:bodyPr>
          <a:lstStyle/>
          <a:p>
            <a:pPr algn="ctr"/>
            <a:r>
              <a:rPr lang="en-US" sz="4400" b="1" spc="0" dirty="0">
                <a:ln w="0"/>
                <a:solidFill>
                  <a:schemeClr val="accent1"/>
                </a:solidFill>
                <a:effectLst>
                  <a:outerShdw blurRad="38100" dist="25400" dir="5400000" algn="ctr" rotWithShape="0">
                    <a:srgbClr val="6E747A">
                      <a:alpha val="43000"/>
                    </a:srgbClr>
                  </a:outerShdw>
                </a:effectLst>
              </a:rPr>
              <a:t>Doorway Assessment</a:t>
            </a:r>
          </a:p>
        </p:txBody>
      </p:sp>
      <p:pic>
        <p:nvPicPr>
          <p:cNvPr id="4" name="Picture 3">
            <a:extLst>
              <a:ext uri="{FF2B5EF4-FFF2-40B4-BE49-F238E27FC236}">
                <a16:creationId xmlns:a16="http://schemas.microsoft.com/office/drawing/2014/main" id="{AB1A4197-D243-6446-BD40-D516C43AB8D0}"/>
              </a:ext>
            </a:extLst>
          </p:cNvPr>
          <p:cNvPicPr>
            <a:picLocks noChangeAspect="1"/>
          </p:cNvPicPr>
          <p:nvPr/>
        </p:nvPicPr>
        <p:blipFill>
          <a:blip r:embed="rId3"/>
          <a:stretch>
            <a:fillRect/>
          </a:stretch>
        </p:blipFill>
        <p:spPr>
          <a:xfrm>
            <a:off x="1294288" y="2043794"/>
            <a:ext cx="6316722" cy="4070350"/>
          </a:xfrm>
          <a:prstGeom prst="rect">
            <a:avLst/>
          </a:prstGeom>
          <a:ln>
            <a:solidFill>
              <a:schemeClr val="tx1"/>
            </a:solidFill>
          </a:ln>
        </p:spPr>
      </p:pic>
      <p:sp>
        <p:nvSpPr>
          <p:cNvPr id="5" name="TextBox 4">
            <a:extLst>
              <a:ext uri="{FF2B5EF4-FFF2-40B4-BE49-F238E27FC236}">
                <a16:creationId xmlns:a16="http://schemas.microsoft.com/office/drawing/2014/main" id="{F3B9836A-2EFB-9E43-B861-70D8CDBBCE62}"/>
              </a:ext>
            </a:extLst>
          </p:cNvPr>
          <p:cNvSpPr txBox="1"/>
          <p:nvPr/>
        </p:nvSpPr>
        <p:spPr>
          <a:xfrm>
            <a:off x="8080685" y="3013501"/>
            <a:ext cx="2817027" cy="830997"/>
          </a:xfrm>
          <a:prstGeom prst="rect">
            <a:avLst/>
          </a:prstGeom>
          <a:noFill/>
        </p:spPr>
        <p:txBody>
          <a:bodyPr wrap="square" rtlCol="0">
            <a:spAutoFit/>
          </a:bodyPr>
          <a:lstStyle/>
          <a:p>
            <a:pPr algn="ctr"/>
            <a:r>
              <a:rPr lang="en-US" sz="2400" b="1" dirty="0"/>
              <a:t>Initial </a:t>
            </a:r>
          </a:p>
          <a:p>
            <a:pPr algn="ctr"/>
            <a:r>
              <a:rPr lang="en-US" sz="2400" b="1" dirty="0"/>
              <a:t>Assessment</a:t>
            </a:r>
          </a:p>
        </p:txBody>
      </p:sp>
      <p:pic>
        <p:nvPicPr>
          <p:cNvPr id="3" name="Εικόνα 2">
            <a:extLst>
              <a:ext uri="{FF2B5EF4-FFF2-40B4-BE49-F238E27FC236}">
                <a16:creationId xmlns:a16="http://schemas.microsoft.com/office/drawing/2014/main" id="{D802B7B6-5498-46DD-FF98-ACD969310FD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7015" y="84474"/>
            <a:ext cx="2386820" cy="795607"/>
          </a:xfrm>
          <a:prstGeom prst="rect">
            <a:avLst/>
          </a:prstGeom>
        </p:spPr>
      </p:pic>
      <p:sp>
        <p:nvSpPr>
          <p:cNvPr id="6" name="TextBox 5">
            <a:extLst>
              <a:ext uri="{FF2B5EF4-FFF2-40B4-BE49-F238E27FC236}">
                <a16:creationId xmlns:a16="http://schemas.microsoft.com/office/drawing/2014/main" id="{991152A2-3EA3-7F53-E8D9-98928596A6B6}"/>
              </a:ext>
            </a:extLst>
          </p:cNvPr>
          <p:cNvSpPr txBox="1"/>
          <p:nvPr/>
        </p:nvSpPr>
        <p:spPr>
          <a:xfrm>
            <a:off x="340991" y="743856"/>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Tree>
    <p:extLst>
      <p:ext uri="{BB962C8B-B14F-4D97-AF65-F5344CB8AC3E}">
        <p14:creationId xmlns:p14="http://schemas.microsoft.com/office/powerpoint/2010/main" val="1540435274"/>
      </p:ext>
    </p:extLst>
  </p:cSld>
  <p:clrMapOvr>
    <a:masterClrMapping/>
  </p:clrMapOvr>
  <p:transition spd="med">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p:txBody>
          <a:bodyPr>
            <a:normAutofit/>
          </a:bodyPr>
          <a:lstStyle/>
          <a:p>
            <a:pPr algn="ctr"/>
            <a:r>
              <a:rPr lang="el-GR" altLang="el-GR" sz="4400" b="1" spc="0" dirty="0">
                <a:ln w="22225">
                  <a:solidFill>
                    <a:schemeClr val="accent2"/>
                  </a:solidFill>
                  <a:prstDash val="solid"/>
                </a:ln>
                <a:solidFill>
                  <a:schemeClr val="accent1"/>
                </a:solidFill>
                <a:latin typeface="+mn-lt"/>
                <a:cs typeface="Courier New" panose="02070309020205020404" pitchFamily="49" charset="0"/>
              </a:rPr>
              <a:t>Κίνδυνος υπάρχει όταν……. </a:t>
            </a:r>
            <a:endParaRPr lang="el-GR" sz="4400" b="1" spc="0" dirty="0">
              <a:ln w="22225">
                <a:solidFill>
                  <a:schemeClr val="accent2"/>
                </a:solidFill>
                <a:prstDash val="solid"/>
              </a:ln>
              <a:solidFill>
                <a:schemeClr val="accent1"/>
              </a:solidFill>
              <a:latin typeface="+mn-lt"/>
            </a:endParaRPr>
          </a:p>
        </p:txBody>
      </p:sp>
      <p:sp>
        <p:nvSpPr>
          <p:cNvPr id="9" name="2 - Θέση περιεχομένου">
            <a:extLst>
              <a:ext uri="{FF2B5EF4-FFF2-40B4-BE49-F238E27FC236}">
                <a16:creationId xmlns:a16="http://schemas.microsoft.com/office/drawing/2014/main" id="{91C66778-109B-4C09-9767-3EE021F7C40E}"/>
              </a:ext>
            </a:extLst>
          </p:cNvPr>
          <p:cNvSpPr>
            <a:spLocks noGrp="1"/>
          </p:cNvSpPr>
          <p:nvPr>
            <p:ph idx="1"/>
          </p:nvPr>
        </p:nvSpPr>
        <p:spPr>
          <a:xfrm>
            <a:off x="1096963" y="1846263"/>
            <a:ext cx="4646612" cy="3825210"/>
          </a:xfrm>
          <a:ln>
            <a:solidFill>
              <a:schemeClr val="accent2"/>
            </a:solidFill>
          </a:ln>
        </p:spPr>
        <p:txBody>
          <a:bodyPr>
            <a:normAutofit/>
          </a:bodyPr>
          <a:lstStyle/>
          <a:p>
            <a:pPr marL="342900" indent="-342900">
              <a:spcAft>
                <a:spcPct val="0"/>
              </a:spcAft>
              <a:buNone/>
              <a:defRPr/>
            </a:pPr>
            <a:r>
              <a:rPr lang="el-GR" b="1" dirty="0">
                <a:ln w="22225">
                  <a:solidFill>
                    <a:schemeClr val="accent2"/>
                  </a:solidFill>
                  <a:prstDash val="solid"/>
                </a:ln>
                <a:solidFill>
                  <a:schemeClr val="accent1"/>
                </a:solidFill>
                <a:cs typeface="Courier New" pitchFamily="49" charset="0"/>
              </a:rPr>
              <a:t>Γενική επισκόπηση </a:t>
            </a:r>
          </a:p>
          <a:p>
            <a:pPr marL="0">
              <a:lnSpc>
                <a:spcPct val="100000"/>
              </a:lnSpc>
              <a:buFont typeface="Wingdings" panose="05000000000000000000" pitchFamily="2" charset="2"/>
              <a:buChar char="v"/>
              <a:defRPr/>
            </a:pPr>
            <a:r>
              <a:rPr lang="el-GR" sz="1600" b="1" dirty="0">
                <a:solidFill>
                  <a:schemeClr val="tx1"/>
                </a:solidFill>
                <a:cs typeface="Courier New" pitchFamily="49" charset="0"/>
              </a:rPr>
              <a:t>Διαταραχές στο επίπεδο συνείδησης</a:t>
            </a:r>
          </a:p>
          <a:p>
            <a:pPr marL="0">
              <a:lnSpc>
                <a:spcPct val="100000"/>
              </a:lnSpc>
              <a:buFont typeface="Wingdings" panose="05000000000000000000" pitchFamily="2" charset="2"/>
              <a:buChar char="v"/>
              <a:defRPr/>
            </a:pPr>
            <a:r>
              <a:rPr lang="el-GR" sz="1600" b="1" dirty="0">
                <a:solidFill>
                  <a:schemeClr val="tx1"/>
                </a:solidFill>
                <a:cs typeface="Courier New" pitchFamily="49" charset="0"/>
              </a:rPr>
              <a:t>Μη κατάλληλη  επικοινωνία</a:t>
            </a:r>
          </a:p>
          <a:p>
            <a:pPr marL="0">
              <a:lnSpc>
                <a:spcPct val="100000"/>
              </a:lnSpc>
              <a:buFont typeface="Wingdings" panose="05000000000000000000" pitchFamily="2" charset="2"/>
              <a:buChar char="v"/>
              <a:defRPr/>
            </a:pPr>
            <a:r>
              <a:rPr lang="el-GR" sz="1600" b="1" dirty="0">
                <a:solidFill>
                  <a:schemeClr val="tx1"/>
                </a:solidFill>
                <a:cs typeface="Courier New" pitchFamily="49" charset="0"/>
              </a:rPr>
              <a:t>Διαταραχή συμπεριφοράς</a:t>
            </a:r>
          </a:p>
          <a:p>
            <a:pPr marL="0">
              <a:lnSpc>
                <a:spcPct val="100000"/>
              </a:lnSpc>
              <a:buFont typeface="Wingdings" panose="05000000000000000000" pitchFamily="2" charset="2"/>
              <a:buChar char="v"/>
              <a:defRPr/>
            </a:pPr>
            <a:endParaRPr lang="en-US" sz="1600" b="1" dirty="0">
              <a:solidFill>
                <a:schemeClr val="tx1"/>
              </a:solidFill>
              <a:cs typeface="Courier New" pitchFamily="49" charset="0"/>
            </a:endParaRPr>
          </a:p>
          <a:p>
            <a:pPr marL="0">
              <a:lnSpc>
                <a:spcPct val="100000"/>
              </a:lnSpc>
              <a:spcBef>
                <a:spcPts val="0"/>
              </a:spcBef>
              <a:spcAft>
                <a:spcPts val="0"/>
              </a:spcAft>
              <a:buFont typeface="Wingdings" panose="05000000000000000000" pitchFamily="2" charset="2"/>
              <a:buChar char="v"/>
              <a:defRPr/>
            </a:pPr>
            <a:r>
              <a:rPr lang="el-GR" sz="1600" b="1" dirty="0">
                <a:solidFill>
                  <a:schemeClr val="tx1"/>
                </a:solidFill>
                <a:cs typeface="Courier New" pitchFamily="49" charset="0"/>
              </a:rPr>
              <a:t>Άρνηση  για αλλαγή  συγκεκριμένης θέσης σώματος</a:t>
            </a:r>
          </a:p>
          <a:p>
            <a:pPr marL="0">
              <a:lnSpc>
                <a:spcPct val="100000"/>
              </a:lnSpc>
              <a:spcBef>
                <a:spcPts val="0"/>
              </a:spcBef>
              <a:spcAft>
                <a:spcPts val="0"/>
              </a:spcAft>
              <a:buFont typeface="Wingdings" panose="05000000000000000000" pitchFamily="2" charset="2"/>
              <a:buChar char="v"/>
              <a:defRPr/>
            </a:pPr>
            <a:endParaRPr lang="en-US" sz="1600" b="1" dirty="0">
              <a:solidFill>
                <a:schemeClr val="tx1"/>
              </a:solidFill>
              <a:cs typeface="Courier New" pitchFamily="49" charset="0"/>
            </a:endParaRPr>
          </a:p>
          <a:p>
            <a:pPr marL="0">
              <a:lnSpc>
                <a:spcPct val="100000"/>
              </a:lnSpc>
              <a:spcBef>
                <a:spcPts val="0"/>
              </a:spcBef>
              <a:spcAft>
                <a:spcPts val="0"/>
              </a:spcAft>
              <a:buFont typeface="Wingdings" panose="05000000000000000000" pitchFamily="2" charset="2"/>
              <a:buChar char="v"/>
              <a:defRPr/>
            </a:pPr>
            <a:r>
              <a:rPr lang="el-GR" sz="1600" b="1" dirty="0">
                <a:solidFill>
                  <a:schemeClr val="tx1"/>
                </a:solidFill>
                <a:cs typeface="Courier New" pitchFamily="49" charset="0"/>
              </a:rPr>
              <a:t>Μειωμένος  μυϊκός τόνος</a:t>
            </a:r>
          </a:p>
          <a:p>
            <a:pPr marL="0">
              <a:lnSpc>
                <a:spcPct val="100000"/>
              </a:lnSpc>
              <a:spcBef>
                <a:spcPts val="0"/>
              </a:spcBef>
              <a:spcAft>
                <a:spcPts val="0"/>
              </a:spcAft>
              <a:buFont typeface="Wingdings" panose="05000000000000000000" pitchFamily="2" charset="2"/>
              <a:buChar char="v"/>
              <a:defRPr/>
            </a:pPr>
            <a:endParaRPr lang="el-GR" sz="1600" b="1" dirty="0">
              <a:solidFill>
                <a:schemeClr val="tx1"/>
              </a:solidFill>
              <a:cs typeface="Courier New" pitchFamily="49" charset="0"/>
            </a:endParaRPr>
          </a:p>
          <a:p>
            <a:pPr marL="0">
              <a:lnSpc>
                <a:spcPct val="100000"/>
              </a:lnSpc>
              <a:spcBef>
                <a:spcPts val="0"/>
              </a:spcBef>
              <a:spcAft>
                <a:spcPts val="0"/>
              </a:spcAft>
              <a:buFont typeface="Wingdings" panose="05000000000000000000" pitchFamily="2" charset="2"/>
              <a:buChar char="v"/>
              <a:defRPr/>
            </a:pPr>
            <a:r>
              <a:rPr lang="el-GR" sz="1600" b="1" dirty="0">
                <a:solidFill>
                  <a:schemeClr val="tx1"/>
                </a:solidFill>
                <a:cs typeface="Courier New" pitchFamily="49" charset="0"/>
              </a:rPr>
              <a:t>Διαταραχές στο χρώμα του  δέρματος</a:t>
            </a:r>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15125" y="1846263"/>
            <a:ext cx="3581400" cy="3762220"/>
          </a:xfrm>
          <a:prstGeom prst="rect">
            <a:avLst/>
          </a:prstGeom>
          <a:ln>
            <a:solidFill>
              <a:schemeClr val="accent2"/>
            </a:solidFill>
          </a:ln>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r>
              <a:rPr lang="el-GR" sz="2200" b="1" dirty="0">
                <a:ln w="22225">
                  <a:solidFill>
                    <a:schemeClr val="accent2"/>
                  </a:solidFill>
                  <a:prstDash val="solid"/>
                </a:ln>
                <a:solidFill>
                  <a:schemeClr val="accent1"/>
                </a:solidFill>
                <a:cs typeface="Courier New" pitchFamily="49" charset="0"/>
              </a:rPr>
              <a:t>Αεραγωγοί</a:t>
            </a:r>
          </a:p>
          <a:p>
            <a:pPr>
              <a:spcAft>
                <a:spcPct val="0"/>
              </a:spcAft>
              <a:buFont typeface="Wingdings" panose="05000000000000000000" pitchFamily="2" charset="2"/>
              <a:buChar char="v"/>
              <a:defRPr/>
            </a:pPr>
            <a:endParaRPr lang="el-GR" sz="3400" dirty="0">
              <a:solidFill>
                <a:schemeClr val="tx1"/>
              </a:solidFill>
              <a:cs typeface="Courier New" pitchFamily="49" charset="0"/>
            </a:endParaRPr>
          </a:p>
          <a:p>
            <a:pPr>
              <a:buFont typeface="Wingdings" panose="05000000000000000000" pitchFamily="2" charset="2"/>
              <a:buChar char="v"/>
              <a:defRPr/>
            </a:pPr>
            <a:r>
              <a:rPr lang="el-GR" sz="1900" b="1" dirty="0">
                <a:solidFill>
                  <a:schemeClr val="tx1"/>
                </a:solidFill>
                <a:cs typeface="Courier New" pitchFamily="49" charset="0"/>
              </a:rPr>
              <a:t>Πνιγμός  η αφωνία</a:t>
            </a:r>
          </a:p>
          <a:p>
            <a:pPr>
              <a:buFont typeface="Wingdings" panose="05000000000000000000" pitchFamily="2" charset="2"/>
              <a:buChar char="v"/>
              <a:defRPr/>
            </a:pPr>
            <a:endParaRPr lang="el-GR" sz="1900" b="1" dirty="0">
              <a:solidFill>
                <a:schemeClr val="tx1"/>
              </a:solidFill>
              <a:cs typeface="Courier New" pitchFamily="49" charset="0"/>
            </a:endParaRPr>
          </a:p>
          <a:p>
            <a:pPr>
              <a:buFont typeface="Wingdings" panose="05000000000000000000" pitchFamily="2" charset="2"/>
              <a:buChar char="v"/>
              <a:defRPr/>
            </a:pPr>
            <a:r>
              <a:rPr lang="el-GR" sz="1900" b="1" dirty="0">
                <a:solidFill>
                  <a:schemeClr val="tx1"/>
                </a:solidFill>
                <a:cs typeface="Courier New" pitchFamily="49" charset="0"/>
              </a:rPr>
              <a:t>Συριγμός</a:t>
            </a:r>
          </a:p>
          <a:p>
            <a:pPr>
              <a:buFont typeface="Wingdings" panose="05000000000000000000" pitchFamily="2" charset="2"/>
              <a:buChar char="v"/>
              <a:defRPr/>
            </a:pPr>
            <a:endParaRPr lang="el-GR" sz="1900" b="1" dirty="0">
              <a:solidFill>
                <a:schemeClr val="tx1"/>
              </a:solidFill>
              <a:cs typeface="Courier New" pitchFamily="49" charset="0"/>
            </a:endParaRPr>
          </a:p>
          <a:p>
            <a:pPr>
              <a:buFont typeface="Wingdings" panose="05000000000000000000" pitchFamily="2" charset="2"/>
              <a:buChar char="v"/>
              <a:defRPr/>
            </a:pPr>
            <a:r>
              <a:rPr lang="el-GR" sz="1900" b="1" dirty="0">
                <a:solidFill>
                  <a:schemeClr val="tx1"/>
                </a:solidFill>
                <a:cs typeface="Courier New" pitchFamily="49" charset="0"/>
              </a:rPr>
              <a:t>Σιελόρροια </a:t>
            </a:r>
          </a:p>
          <a:p>
            <a:pPr>
              <a:buFont typeface="Wingdings" panose="05000000000000000000" pitchFamily="2" charset="2"/>
              <a:buChar char="v"/>
              <a:defRPr/>
            </a:pPr>
            <a:endParaRPr lang="el-GR" sz="1900" b="1" dirty="0">
              <a:solidFill>
                <a:schemeClr val="tx1"/>
              </a:solidFill>
              <a:cs typeface="Courier New" pitchFamily="49" charset="0"/>
            </a:endParaRPr>
          </a:p>
          <a:p>
            <a:pPr>
              <a:buFont typeface="Wingdings" panose="05000000000000000000" pitchFamily="2" charset="2"/>
              <a:buChar char="v"/>
              <a:defRPr/>
            </a:pPr>
            <a:r>
              <a:rPr lang="el-GR" sz="1900" b="1" dirty="0">
                <a:solidFill>
                  <a:schemeClr val="tx1"/>
                </a:solidFill>
                <a:cs typeface="Courier New" pitchFamily="49" charset="0"/>
              </a:rPr>
              <a:t>Λήθαργος</a:t>
            </a:r>
          </a:p>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Tree>
    <p:extLst>
      <p:ext uri="{BB962C8B-B14F-4D97-AF65-F5344CB8AC3E}">
        <p14:creationId xmlns:p14="http://schemas.microsoft.com/office/powerpoint/2010/main" val="2077928826"/>
      </p:ext>
    </p:extLst>
  </p:cSld>
  <p:clrMapOvr>
    <a:masterClrMapping/>
  </p:clrMapOvr>
  <p:transition spd="med">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p:txBody>
          <a:bodyPr>
            <a:normAutofit/>
          </a:bodyPr>
          <a:lstStyle/>
          <a:p>
            <a:pPr algn="ctr"/>
            <a:r>
              <a:rPr lang="el-GR" altLang="el-GR" sz="4400" b="1" spc="0" dirty="0">
                <a:ln w="22225">
                  <a:solidFill>
                    <a:schemeClr val="accent2"/>
                  </a:solidFill>
                  <a:prstDash val="solid"/>
                </a:ln>
                <a:solidFill>
                  <a:schemeClr val="accent1"/>
                </a:solidFill>
                <a:latin typeface="+mn-lt"/>
                <a:cs typeface="Courier New" panose="02070309020205020404" pitchFamily="49" charset="0"/>
              </a:rPr>
              <a:t>Κίνδυνος υπάρχει όταν……. </a:t>
            </a:r>
            <a:endParaRPr lang="el-GR" sz="4400" b="1" spc="0" dirty="0">
              <a:ln w="22225">
                <a:solidFill>
                  <a:schemeClr val="accent2"/>
                </a:solidFill>
                <a:prstDash val="solid"/>
              </a:ln>
              <a:solidFill>
                <a:schemeClr val="accent1"/>
              </a:solidFill>
              <a:latin typeface="+mn-lt"/>
            </a:endParaRPr>
          </a:p>
        </p:txBody>
      </p:sp>
      <p:sp>
        <p:nvSpPr>
          <p:cNvPr id="9" name="2 - Θέση περιεχομένου">
            <a:extLst>
              <a:ext uri="{FF2B5EF4-FFF2-40B4-BE49-F238E27FC236}">
                <a16:creationId xmlns:a16="http://schemas.microsoft.com/office/drawing/2014/main" id="{91C66778-109B-4C09-9767-3EE021F7C40E}"/>
              </a:ext>
            </a:extLst>
          </p:cNvPr>
          <p:cNvSpPr>
            <a:spLocks noGrp="1"/>
          </p:cNvSpPr>
          <p:nvPr>
            <p:ph idx="1"/>
          </p:nvPr>
        </p:nvSpPr>
        <p:spPr>
          <a:xfrm>
            <a:off x="276065" y="1999231"/>
            <a:ext cx="4113212" cy="4022725"/>
          </a:xfrm>
          <a:ln>
            <a:solidFill>
              <a:schemeClr val="accent2"/>
            </a:solidFill>
          </a:ln>
        </p:spPr>
        <p:txBody>
          <a:bodyPr>
            <a:normAutofit fontScale="85000" lnSpcReduction="20000"/>
          </a:bodyPr>
          <a:lstStyle/>
          <a:p>
            <a:pPr>
              <a:buFont typeface="Wingdings" panose="05000000000000000000" pitchFamily="2" charset="2"/>
              <a:buNone/>
            </a:pPr>
            <a:r>
              <a:rPr lang="el-GR" altLang="el-GR" sz="2400" b="1" dirty="0">
                <a:ln w="22225">
                  <a:solidFill>
                    <a:schemeClr val="accent2"/>
                  </a:solidFill>
                  <a:prstDash val="solid"/>
                </a:ln>
                <a:solidFill>
                  <a:schemeClr val="accent1"/>
                </a:solidFill>
                <a:cs typeface="Courier New" panose="02070309020205020404" pitchFamily="49" charset="0"/>
              </a:rPr>
              <a:t>Αναπνοή</a:t>
            </a:r>
          </a:p>
          <a:p>
            <a:pPr>
              <a:buClr>
                <a:srgbClr val="FF3399"/>
              </a:buClr>
            </a:pPr>
            <a:r>
              <a:rPr lang="el-GR" altLang="el-GR" sz="1800" b="1" dirty="0">
                <a:solidFill>
                  <a:schemeClr val="tx1"/>
                </a:solidFill>
                <a:cs typeface="Courier New" panose="02070309020205020404" pitchFamily="49" charset="0"/>
              </a:rPr>
              <a:t>Αναγνώριση  ανώμαλης αναπνευστικής συχνότητας </a:t>
            </a:r>
          </a:p>
          <a:p>
            <a:pPr>
              <a:buClr>
                <a:srgbClr val="FF3399"/>
              </a:buClr>
              <a:buFontTx/>
              <a:buNone/>
            </a:pPr>
            <a:r>
              <a:rPr lang="el-GR" altLang="el-GR" sz="1600" b="1" dirty="0">
                <a:solidFill>
                  <a:schemeClr val="tx1"/>
                </a:solidFill>
                <a:cs typeface="Courier New" panose="02070309020205020404" pitchFamily="49" charset="0"/>
              </a:rPr>
              <a:t>      &gt; 60 σε παιδιά &lt; 2 έτη </a:t>
            </a:r>
          </a:p>
          <a:p>
            <a:pPr>
              <a:buClr>
                <a:srgbClr val="FF3399"/>
              </a:buClr>
              <a:buFontTx/>
              <a:buNone/>
            </a:pPr>
            <a:r>
              <a:rPr lang="el-GR" altLang="el-GR" sz="1600" b="1" dirty="0">
                <a:solidFill>
                  <a:schemeClr val="tx1"/>
                </a:solidFill>
                <a:cs typeface="Courier New" panose="02070309020205020404" pitchFamily="49" charset="0"/>
              </a:rPr>
              <a:t>      &gt; 40 σε παιδιά 2 ετών και άνω</a:t>
            </a:r>
          </a:p>
          <a:p>
            <a:pPr>
              <a:buClr>
                <a:srgbClr val="FF3399"/>
              </a:buClr>
              <a:buFontTx/>
              <a:buNone/>
            </a:pPr>
            <a:endParaRPr lang="el-GR" altLang="el-GR" sz="1600" b="1" dirty="0">
              <a:solidFill>
                <a:schemeClr val="tx1"/>
              </a:solidFill>
              <a:cs typeface="Courier New" panose="02070309020205020404" pitchFamily="49" charset="0"/>
            </a:endParaRPr>
          </a:p>
          <a:p>
            <a:pPr>
              <a:buClr>
                <a:srgbClr val="FF3399"/>
              </a:buClr>
            </a:pPr>
            <a:r>
              <a:rPr lang="el-GR" altLang="el-GR" sz="1800" b="1" dirty="0">
                <a:solidFill>
                  <a:schemeClr val="tx1"/>
                </a:solidFill>
                <a:cs typeface="Courier New" panose="02070309020205020404" pitchFamily="49" charset="0"/>
              </a:rPr>
              <a:t>Παρουσία ασυνήθιστα αργού  ρυθμού  αναπνοών</a:t>
            </a:r>
          </a:p>
          <a:p>
            <a:pPr>
              <a:buClr>
                <a:srgbClr val="FF3399"/>
              </a:buClr>
              <a:buFontTx/>
              <a:buNone/>
            </a:pPr>
            <a:endParaRPr lang="el-GR" altLang="el-GR" sz="1600" b="1" dirty="0">
              <a:solidFill>
                <a:schemeClr val="tx1"/>
              </a:solidFill>
              <a:cs typeface="Courier New" panose="02070309020205020404" pitchFamily="49" charset="0"/>
            </a:endParaRPr>
          </a:p>
          <a:p>
            <a:pPr>
              <a:buClr>
                <a:srgbClr val="FF3399"/>
              </a:buClr>
            </a:pPr>
            <a:r>
              <a:rPr lang="el-GR" altLang="el-GR" sz="1800" b="1" dirty="0">
                <a:solidFill>
                  <a:schemeClr val="tx1"/>
                </a:solidFill>
                <a:cs typeface="Courier New" panose="02070309020205020404" pitchFamily="49" charset="0"/>
              </a:rPr>
              <a:t>Αυξανόμενο έργο αναπνοής </a:t>
            </a:r>
          </a:p>
          <a:p>
            <a:pPr>
              <a:buClr>
                <a:srgbClr val="FF3399"/>
              </a:buClr>
              <a:buFontTx/>
              <a:buChar char="-"/>
            </a:pPr>
            <a:r>
              <a:rPr lang="el-GR" altLang="el-GR" sz="1600" b="1" dirty="0" err="1">
                <a:solidFill>
                  <a:schemeClr val="tx1"/>
                </a:solidFill>
                <a:cs typeface="Courier New" panose="02070309020205020404" pitchFamily="49" charset="0"/>
              </a:rPr>
              <a:t>αναπέταση</a:t>
            </a:r>
            <a:r>
              <a:rPr lang="el-GR" altLang="el-GR" sz="1600" b="1" dirty="0">
                <a:solidFill>
                  <a:schemeClr val="tx1"/>
                </a:solidFill>
                <a:cs typeface="Courier New" panose="02070309020205020404" pitchFamily="49" charset="0"/>
              </a:rPr>
              <a:t>  πτερυγίων της μύτης</a:t>
            </a:r>
          </a:p>
          <a:p>
            <a:pPr>
              <a:buClr>
                <a:srgbClr val="FF3399"/>
              </a:buClr>
              <a:buFontTx/>
              <a:buChar char="-"/>
            </a:pPr>
            <a:r>
              <a:rPr lang="el-GR" altLang="el-GR" sz="1600" b="1" dirty="0">
                <a:solidFill>
                  <a:schemeClr val="tx1"/>
                </a:solidFill>
                <a:cs typeface="Courier New" panose="02070309020205020404" pitchFamily="49" charset="0"/>
              </a:rPr>
              <a:t>γογγυσμό (</a:t>
            </a:r>
            <a:r>
              <a:rPr lang="en-US" altLang="el-GR" sz="1600" b="1" dirty="0">
                <a:solidFill>
                  <a:schemeClr val="tx1"/>
                </a:solidFill>
                <a:cs typeface="Courier New" panose="02070309020205020404" pitchFamily="49" charset="0"/>
              </a:rPr>
              <a:t>grunting)</a:t>
            </a:r>
          </a:p>
          <a:p>
            <a:pPr>
              <a:buClr>
                <a:srgbClr val="FF3399"/>
              </a:buClr>
              <a:buFontTx/>
              <a:buChar char="-"/>
            </a:pPr>
            <a:r>
              <a:rPr lang="el-GR" altLang="el-GR" sz="1600" b="1" dirty="0">
                <a:solidFill>
                  <a:schemeClr val="tx1"/>
                </a:solidFill>
                <a:cs typeface="Courier New" panose="02070309020205020404" pitchFamily="49" charset="0"/>
              </a:rPr>
              <a:t>μεσοπλεύριες, κοιλιακές και </a:t>
            </a:r>
            <a:r>
              <a:rPr lang="el-GR" altLang="el-GR" sz="1600" b="1" dirty="0" err="1">
                <a:solidFill>
                  <a:schemeClr val="tx1"/>
                </a:solidFill>
                <a:cs typeface="Courier New" panose="02070309020205020404" pitchFamily="49" charset="0"/>
              </a:rPr>
              <a:t>εισολκές</a:t>
            </a:r>
            <a:r>
              <a:rPr lang="el-GR" altLang="el-GR" sz="1600" b="1" dirty="0">
                <a:solidFill>
                  <a:schemeClr val="tx1"/>
                </a:solidFill>
                <a:cs typeface="Courier New" panose="02070309020205020404" pitchFamily="49" charset="0"/>
              </a:rPr>
              <a:t> της σφαγής</a:t>
            </a:r>
          </a:p>
          <a:p>
            <a:pPr marL="342900" indent="-342900">
              <a:spcAft>
                <a:spcPct val="0"/>
              </a:spcAft>
              <a:buNone/>
              <a:defRPr/>
            </a:pPr>
            <a:endParaRPr lang="el-GR" sz="1600" b="1" dirty="0">
              <a:cs typeface="Courier New" pitchFamily="49" charset="0"/>
            </a:endParaRPr>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
        <p:nvSpPr>
          <p:cNvPr id="12" name="2 - Θέση περιεχομένου">
            <a:extLst>
              <a:ext uri="{FF2B5EF4-FFF2-40B4-BE49-F238E27FC236}">
                <a16:creationId xmlns:a16="http://schemas.microsoft.com/office/drawing/2014/main" id="{B68C8127-D3A8-47B7-8B8A-A8A9F29CF451}"/>
              </a:ext>
            </a:extLst>
          </p:cNvPr>
          <p:cNvSpPr txBox="1">
            <a:spLocks/>
          </p:cNvSpPr>
          <p:nvPr/>
        </p:nvSpPr>
        <p:spPr>
          <a:xfrm>
            <a:off x="4733924" y="1999231"/>
            <a:ext cx="6581776" cy="4079875"/>
          </a:xfrm>
          <a:prstGeom prst="rect">
            <a:avLst/>
          </a:prstGeom>
          <a:ln>
            <a:solidFill>
              <a:schemeClr val="accent2"/>
            </a:solidFill>
          </a:ln>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None/>
            </a:pPr>
            <a:r>
              <a:rPr lang="el-GR" altLang="el-GR" sz="2400" b="1" dirty="0">
                <a:ln w="22225">
                  <a:solidFill>
                    <a:schemeClr val="accent2"/>
                  </a:solidFill>
                  <a:prstDash val="solid"/>
                </a:ln>
                <a:solidFill>
                  <a:schemeClr val="accent1"/>
                </a:solidFill>
                <a:cs typeface="Courier New" panose="02070309020205020404" pitchFamily="49" charset="0"/>
              </a:rPr>
              <a:t>Αναπνοή</a:t>
            </a:r>
          </a:p>
          <a:p>
            <a:pPr>
              <a:buFont typeface="Wingdings" panose="05000000000000000000" pitchFamily="2" charset="2"/>
              <a:buNone/>
            </a:pPr>
            <a:r>
              <a:rPr lang="el-GR" altLang="el-GR" sz="1900" b="1" dirty="0">
                <a:solidFill>
                  <a:schemeClr val="tx1"/>
                </a:solidFill>
                <a:cs typeface="Courier New" panose="02070309020205020404" pitchFamily="49" charset="0"/>
              </a:rPr>
              <a:t>Ακρόαση παθολογικών αναπνευστικών ήχων</a:t>
            </a:r>
            <a:r>
              <a:rPr lang="en-US" altLang="el-GR" sz="1900" b="1" dirty="0">
                <a:solidFill>
                  <a:schemeClr val="tx1"/>
                </a:solidFill>
                <a:cs typeface="Courier New" panose="02070309020205020404" pitchFamily="49" charset="0"/>
              </a:rPr>
              <a:t>:</a:t>
            </a:r>
            <a:r>
              <a:rPr lang="el-GR" altLang="el-GR" sz="1900" b="1" dirty="0">
                <a:solidFill>
                  <a:schemeClr val="tx1"/>
                </a:solidFill>
                <a:cs typeface="Courier New" panose="02070309020205020404" pitchFamily="49" charset="0"/>
              </a:rPr>
              <a:t> </a:t>
            </a:r>
          </a:p>
          <a:p>
            <a:pPr>
              <a:buClr>
                <a:srgbClr val="FF3399"/>
              </a:buClr>
            </a:pPr>
            <a:r>
              <a:rPr lang="el-GR" altLang="el-GR" sz="1900" b="1" dirty="0">
                <a:solidFill>
                  <a:schemeClr val="accent1"/>
                </a:solidFill>
                <a:cs typeface="Courier New" panose="02070309020205020404" pitchFamily="49" charset="0"/>
              </a:rPr>
              <a:t>Ρόγχοι</a:t>
            </a:r>
            <a:r>
              <a:rPr lang="en-US" altLang="el-GR" sz="1900" b="1" dirty="0">
                <a:solidFill>
                  <a:schemeClr val="accent1"/>
                </a:solidFill>
                <a:cs typeface="Courier New" panose="02070309020205020404" pitchFamily="49" charset="0"/>
              </a:rPr>
              <a:t> </a:t>
            </a:r>
            <a:r>
              <a:rPr lang="el-GR" altLang="el-GR" sz="1900" b="1" dirty="0">
                <a:solidFill>
                  <a:schemeClr val="accent1"/>
                </a:solidFill>
                <a:cs typeface="Courier New" panose="02070309020205020404" pitchFamily="49" charset="0"/>
              </a:rPr>
              <a:t>(</a:t>
            </a:r>
            <a:r>
              <a:rPr lang="en-US" altLang="el-GR" sz="1900" b="1" dirty="0">
                <a:solidFill>
                  <a:schemeClr val="accent1"/>
                </a:solidFill>
                <a:cs typeface="Courier New" panose="02070309020205020404" pitchFamily="49" charset="0"/>
              </a:rPr>
              <a:t>Snoring</a:t>
            </a:r>
            <a:r>
              <a:rPr lang="el-GR" altLang="el-GR" sz="1900" b="1" dirty="0">
                <a:solidFill>
                  <a:schemeClr val="accent1"/>
                </a:solidFill>
                <a:cs typeface="Courier New" panose="02070309020205020404" pitchFamily="49" charset="0"/>
              </a:rPr>
              <a:t>): </a:t>
            </a:r>
            <a:r>
              <a:rPr lang="el-GR" altLang="el-GR" sz="1900" b="1" dirty="0">
                <a:solidFill>
                  <a:schemeClr val="tx1"/>
                </a:solidFill>
                <a:cs typeface="Courier New" panose="02070309020205020404" pitchFamily="49" charset="0"/>
              </a:rPr>
              <a:t>Εξαιτίας λοίμωξης ανώτερου αναπνευστικού και απόφραξη αεροφόρων οδών (η γλώσσα πέφτει πίσω και φράσει τον  φάρυγγα)</a:t>
            </a:r>
            <a:r>
              <a:rPr lang="en-US" altLang="el-GR" sz="1900" b="1" dirty="0">
                <a:solidFill>
                  <a:schemeClr val="tx1"/>
                </a:solidFill>
                <a:cs typeface="Courier New" panose="02070309020205020404" pitchFamily="49" charset="0"/>
              </a:rPr>
              <a:t> </a:t>
            </a:r>
            <a:r>
              <a:rPr lang="el-GR" altLang="el-GR" sz="1900" b="1" dirty="0">
                <a:solidFill>
                  <a:schemeClr val="tx1"/>
                </a:solidFill>
                <a:cs typeface="Courier New" panose="02070309020205020404" pitchFamily="49" charset="0"/>
              </a:rPr>
              <a:t>ή λόγο εκκρίσεων στους βρόγχους (υγροί ρόγχοι)</a:t>
            </a:r>
          </a:p>
          <a:p>
            <a:pPr>
              <a:buClr>
                <a:srgbClr val="FF3399"/>
              </a:buClr>
            </a:pPr>
            <a:r>
              <a:rPr lang="el-GR" altLang="el-GR" sz="1900" b="1" dirty="0" err="1">
                <a:solidFill>
                  <a:schemeClr val="accent1"/>
                </a:solidFill>
                <a:cs typeface="Courier New" panose="02070309020205020404" pitchFamily="49" charset="0"/>
              </a:rPr>
              <a:t>Τρίζοντες</a:t>
            </a:r>
            <a:r>
              <a:rPr lang="el-GR" altLang="el-GR" sz="1900" b="1" dirty="0">
                <a:solidFill>
                  <a:schemeClr val="accent1"/>
                </a:solidFill>
                <a:cs typeface="Courier New" panose="02070309020205020404" pitchFamily="49" charset="0"/>
              </a:rPr>
              <a:t> (</a:t>
            </a:r>
            <a:r>
              <a:rPr lang="en-US" altLang="el-GR" sz="1900" b="1" dirty="0">
                <a:solidFill>
                  <a:schemeClr val="accent1"/>
                </a:solidFill>
                <a:cs typeface="Courier New" panose="02070309020205020404" pitchFamily="49" charset="0"/>
              </a:rPr>
              <a:t>Crackles</a:t>
            </a:r>
            <a:r>
              <a:rPr lang="el-GR" altLang="el-GR" sz="1900" b="1" dirty="0">
                <a:solidFill>
                  <a:schemeClr val="accent1"/>
                </a:solidFill>
                <a:cs typeface="Courier New" panose="02070309020205020404" pitchFamily="49" charset="0"/>
              </a:rPr>
              <a:t>): </a:t>
            </a:r>
            <a:r>
              <a:rPr lang="el-GR" altLang="el-GR" sz="1900" b="1" dirty="0">
                <a:solidFill>
                  <a:schemeClr val="tx1"/>
                </a:solidFill>
                <a:cs typeface="Courier New" panose="02070309020205020404" pitchFamily="49" charset="0"/>
              </a:rPr>
              <a:t>Εισπνευστικοί ήχοι εξαιτίας υγρού ή εκκρίσεων στις κυψελίδες ή τα </a:t>
            </a:r>
            <a:r>
              <a:rPr lang="el-GR" altLang="el-GR" sz="1900" b="1" dirty="0" err="1">
                <a:solidFill>
                  <a:schemeClr val="tx1"/>
                </a:solidFill>
                <a:cs typeface="Courier New" panose="02070309020205020404" pitchFamily="49" charset="0"/>
              </a:rPr>
              <a:t>βρογχιόλια</a:t>
            </a:r>
            <a:r>
              <a:rPr lang="el-GR" altLang="el-GR" sz="1900" b="1" dirty="0">
                <a:solidFill>
                  <a:schemeClr val="tx1"/>
                </a:solidFill>
                <a:cs typeface="Courier New" panose="02070309020205020404" pitchFamily="49" charset="0"/>
              </a:rPr>
              <a:t> (πνευμονία,  βρογχιολίτιδα )</a:t>
            </a:r>
          </a:p>
          <a:p>
            <a:pPr>
              <a:buClr>
                <a:srgbClr val="FF3399"/>
              </a:buClr>
            </a:pPr>
            <a:r>
              <a:rPr lang="el-GR" altLang="el-GR" sz="1900" b="1" dirty="0">
                <a:solidFill>
                  <a:schemeClr val="accent1"/>
                </a:solidFill>
                <a:cs typeface="Courier New" panose="02070309020205020404" pitchFamily="49" charset="0"/>
              </a:rPr>
              <a:t>Εισπνευστικός συριγμός (</a:t>
            </a:r>
            <a:r>
              <a:rPr lang="en-US" altLang="el-GR" sz="1900" b="1" dirty="0">
                <a:solidFill>
                  <a:schemeClr val="accent1"/>
                </a:solidFill>
                <a:cs typeface="Courier New" panose="02070309020205020404" pitchFamily="49" charset="0"/>
              </a:rPr>
              <a:t>Stridor</a:t>
            </a:r>
            <a:r>
              <a:rPr lang="el-GR" altLang="el-GR" sz="1900" b="1" dirty="0">
                <a:solidFill>
                  <a:schemeClr val="accent1"/>
                </a:solidFill>
                <a:cs typeface="Courier New" panose="02070309020205020404" pitchFamily="49" charset="0"/>
              </a:rPr>
              <a:t>):  </a:t>
            </a:r>
            <a:r>
              <a:rPr lang="el-GR" altLang="el-GR" sz="1900" b="1" dirty="0">
                <a:solidFill>
                  <a:schemeClr val="tx1"/>
                </a:solidFill>
                <a:cs typeface="Courier New" panose="02070309020205020404" pitchFamily="49" charset="0"/>
              </a:rPr>
              <a:t>Μουσικός ήχος που παράγεται στην εισπνοή από την  μερική απόφραξη των ανώτερων αεροφόρων οδών από συγγενή ή επίκτητα αίτια (</a:t>
            </a:r>
            <a:r>
              <a:rPr lang="en-US" altLang="el-GR" sz="1900" b="1" dirty="0">
                <a:solidFill>
                  <a:schemeClr val="tx1"/>
                </a:solidFill>
                <a:cs typeface="Courier New" panose="02070309020205020404" pitchFamily="49" charset="0"/>
              </a:rPr>
              <a:t>croup</a:t>
            </a:r>
            <a:r>
              <a:rPr lang="el-GR" altLang="el-GR" sz="1900" b="1" dirty="0">
                <a:solidFill>
                  <a:schemeClr val="tx1"/>
                </a:solidFill>
                <a:cs typeface="Courier New" panose="02070309020205020404" pitchFamily="49" charset="0"/>
              </a:rPr>
              <a:t>, </a:t>
            </a:r>
            <a:r>
              <a:rPr lang="el-GR" altLang="el-GR" sz="1900" b="1" dirty="0" err="1">
                <a:solidFill>
                  <a:schemeClr val="tx1"/>
                </a:solidFill>
                <a:cs typeface="Courier New" panose="02070309020205020404" pitchFamily="49" charset="0"/>
              </a:rPr>
              <a:t>επιγλωττίτιδα</a:t>
            </a:r>
            <a:r>
              <a:rPr lang="el-GR" altLang="el-GR" sz="1900" b="1" dirty="0">
                <a:solidFill>
                  <a:schemeClr val="tx1"/>
                </a:solidFill>
                <a:cs typeface="Courier New" panose="02070309020205020404" pitchFamily="49" charset="0"/>
              </a:rPr>
              <a:t>  ή ξένο σώμα) </a:t>
            </a:r>
          </a:p>
          <a:p>
            <a:pPr>
              <a:buClr>
                <a:srgbClr val="FF3399"/>
              </a:buClr>
            </a:pPr>
            <a:r>
              <a:rPr lang="en-US" altLang="el-GR" sz="1900" b="1" dirty="0">
                <a:solidFill>
                  <a:schemeClr val="accent1"/>
                </a:solidFill>
                <a:cs typeface="Courier New" panose="02070309020205020404" pitchFamily="49" charset="0"/>
              </a:rPr>
              <a:t>E</a:t>
            </a:r>
            <a:r>
              <a:rPr lang="el-GR" altLang="el-GR" sz="1900" b="1" dirty="0" err="1">
                <a:solidFill>
                  <a:schemeClr val="accent1"/>
                </a:solidFill>
                <a:cs typeface="Courier New" panose="02070309020205020404" pitchFamily="49" charset="0"/>
              </a:rPr>
              <a:t>κπνευστικός</a:t>
            </a:r>
            <a:r>
              <a:rPr lang="el-GR" altLang="el-GR" sz="1900" b="1" dirty="0">
                <a:solidFill>
                  <a:schemeClr val="accent1"/>
                </a:solidFill>
                <a:cs typeface="Courier New" panose="02070309020205020404" pitchFamily="49" charset="0"/>
              </a:rPr>
              <a:t> συριγμός(</a:t>
            </a:r>
            <a:r>
              <a:rPr lang="en-US" altLang="el-GR" sz="1900" b="1" dirty="0">
                <a:solidFill>
                  <a:schemeClr val="accent1"/>
                </a:solidFill>
                <a:cs typeface="Courier New" panose="02070309020205020404" pitchFamily="49" charset="0"/>
              </a:rPr>
              <a:t>Wheezing</a:t>
            </a:r>
            <a:r>
              <a:rPr lang="el-GR" altLang="el-GR" sz="1900" b="1" dirty="0">
                <a:solidFill>
                  <a:schemeClr val="accent1"/>
                </a:solidFill>
                <a:cs typeface="Courier New" panose="02070309020205020404" pitchFamily="49" charset="0"/>
              </a:rPr>
              <a:t>): </a:t>
            </a:r>
            <a:r>
              <a:rPr lang="el-GR" altLang="el-GR" sz="1900" b="1" dirty="0">
                <a:solidFill>
                  <a:schemeClr val="tx1"/>
                </a:solidFill>
                <a:cs typeface="Courier New" panose="02070309020205020404" pitchFamily="49" charset="0"/>
              </a:rPr>
              <a:t>Μουσικός ήχος που παράγεται στην εκπνοή  από την  μερική απόφραξη των κατώτερων αεροφόρων οδών (άσθμα, βρογχιολίτιδα</a:t>
            </a:r>
            <a:r>
              <a:rPr lang="el-GR" altLang="el-GR" sz="1800" b="1" dirty="0">
                <a:solidFill>
                  <a:schemeClr val="tx1"/>
                </a:solidFill>
                <a:latin typeface="Courier New" panose="02070309020205020404" pitchFamily="49" charset="0"/>
                <a:cs typeface="Courier New" panose="02070309020205020404" pitchFamily="49" charset="0"/>
              </a:rPr>
              <a:t>)</a:t>
            </a:r>
          </a:p>
          <a:p>
            <a:endParaRPr lang="el-GR" altLang="el-GR" sz="3200" b="1" dirty="0">
              <a:solidFill>
                <a:srgbClr val="FF3399"/>
              </a:solidFill>
              <a:latin typeface="Courier New" panose="02070309020205020404" pitchFamily="49" charset="0"/>
              <a:cs typeface="Courier New" panose="02070309020205020404" pitchFamily="49" charset="0"/>
            </a:endParaRPr>
          </a:p>
          <a:p>
            <a:endParaRPr lang="en-US" altLang="el-GR" b="1" dirty="0">
              <a:solidFill>
                <a:srgbClr val="FF3399"/>
              </a:solidFill>
              <a:latin typeface="Courier New" panose="02070309020205020404" pitchFamily="49" charset="0"/>
              <a:cs typeface="Courier New" panose="02070309020205020404" pitchFamily="49" charset="0"/>
            </a:endParaRPr>
          </a:p>
          <a:p>
            <a:endParaRPr lang="el-GR" altLang="el-GR" dirty="0"/>
          </a:p>
        </p:txBody>
      </p:sp>
    </p:spTree>
    <p:extLst>
      <p:ext uri="{BB962C8B-B14F-4D97-AF65-F5344CB8AC3E}">
        <p14:creationId xmlns:p14="http://schemas.microsoft.com/office/powerpoint/2010/main" val="1374677390"/>
      </p:ext>
    </p:extLst>
  </p:cSld>
  <p:clrMapOvr>
    <a:masterClrMapping/>
  </p:clrMapOvr>
  <p:transition spd="med">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p:txBody>
          <a:bodyPr>
            <a:normAutofit/>
          </a:bodyPr>
          <a:lstStyle/>
          <a:p>
            <a:pPr algn="ctr"/>
            <a:r>
              <a:rPr lang="el-GR" altLang="el-GR" sz="4400" b="1" spc="0" dirty="0">
                <a:ln w="22225">
                  <a:solidFill>
                    <a:schemeClr val="accent2"/>
                  </a:solidFill>
                  <a:prstDash val="solid"/>
                </a:ln>
                <a:solidFill>
                  <a:schemeClr val="accent1"/>
                </a:solidFill>
                <a:latin typeface="+mn-lt"/>
                <a:cs typeface="Courier New" panose="02070309020205020404" pitchFamily="49" charset="0"/>
              </a:rPr>
              <a:t>Κίνδυνος υπάρχει όταν……. </a:t>
            </a:r>
            <a:endParaRPr lang="el-GR" sz="4400" b="1" spc="0" dirty="0">
              <a:ln w="22225">
                <a:solidFill>
                  <a:schemeClr val="accent2"/>
                </a:solidFill>
                <a:prstDash val="solid"/>
              </a:ln>
              <a:solidFill>
                <a:schemeClr val="accent1"/>
              </a:solidFill>
              <a:latin typeface="+mn-lt"/>
            </a:endParaRPr>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
        <p:nvSpPr>
          <p:cNvPr id="13" name="2 - Θέση περιεχομένου">
            <a:extLst>
              <a:ext uri="{FF2B5EF4-FFF2-40B4-BE49-F238E27FC236}">
                <a16:creationId xmlns:a16="http://schemas.microsoft.com/office/drawing/2014/main" id="{CBF2AEB6-CDF1-4A75-A439-C66B186A46B9}"/>
              </a:ext>
            </a:extLst>
          </p:cNvPr>
          <p:cNvSpPr txBox="1">
            <a:spLocks/>
          </p:cNvSpPr>
          <p:nvPr/>
        </p:nvSpPr>
        <p:spPr>
          <a:xfrm>
            <a:off x="1097280" y="1909253"/>
            <a:ext cx="3912870" cy="4121405"/>
          </a:xfrm>
          <a:prstGeom prst="rect">
            <a:avLst/>
          </a:prstGeom>
          <a:ln>
            <a:solidFill>
              <a:schemeClr val="accent2"/>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r>
              <a:rPr lang="el-GR" b="1" dirty="0">
                <a:ln w="22225">
                  <a:solidFill>
                    <a:schemeClr val="accent2"/>
                  </a:solidFill>
                  <a:prstDash val="solid"/>
                </a:ln>
                <a:solidFill>
                  <a:schemeClr val="accent1"/>
                </a:solidFill>
                <a:cs typeface="Courier New" pitchFamily="49" charset="0"/>
              </a:rPr>
              <a:t>Κυκλοφορία</a:t>
            </a:r>
          </a:p>
          <a:p>
            <a:pPr>
              <a:spcAft>
                <a:spcPct val="0"/>
              </a:spcAft>
              <a:buFont typeface="Wingdings" panose="05000000000000000000" pitchFamily="2" charset="2"/>
              <a:buChar char="v"/>
              <a:defRPr/>
            </a:pPr>
            <a:endParaRPr lang="el-GR" sz="1900" b="1" dirty="0">
              <a:solidFill>
                <a:srgbClr val="FF3399"/>
              </a:solidFill>
              <a:cs typeface="Courier New" pitchFamily="49" charset="0"/>
            </a:endParaRPr>
          </a:p>
          <a:p>
            <a:pPr>
              <a:buFont typeface="Wingdings" panose="05000000000000000000" pitchFamily="2" charset="2"/>
              <a:buChar char="v"/>
              <a:defRPr/>
            </a:pPr>
            <a:r>
              <a:rPr lang="el-GR" sz="1600" b="1" dirty="0">
                <a:solidFill>
                  <a:schemeClr val="tx1"/>
                </a:solidFill>
                <a:cs typeface="Courier New" pitchFamily="49" charset="0"/>
              </a:rPr>
              <a:t>Ταχυκαρδία</a:t>
            </a:r>
          </a:p>
          <a:p>
            <a:pPr>
              <a:buFont typeface="Wingdings" panose="05000000000000000000" pitchFamily="2" charset="2"/>
              <a:buChar char="v"/>
              <a:defRPr/>
            </a:pPr>
            <a:endParaRPr lang="el-GR" sz="1600" b="1" dirty="0">
              <a:solidFill>
                <a:schemeClr val="tx1"/>
              </a:solidFill>
              <a:cs typeface="Courier New" pitchFamily="49" charset="0"/>
            </a:endParaRPr>
          </a:p>
          <a:p>
            <a:pPr>
              <a:buFont typeface="Wingdings" panose="05000000000000000000" pitchFamily="2" charset="2"/>
              <a:buChar char="v"/>
              <a:defRPr/>
            </a:pPr>
            <a:r>
              <a:rPr lang="el-GR" sz="1600" b="1" dirty="0">
                <a:solidFill>
                  <a:schemeClr val="tx1"/>
                </a:solidFill>
                <a:cs typeface="Courier New" pitchFamily="49" charset="0"/>
              </a:rPr>
              <a:t>Μειωμένη παραγωγή ούρων</a:t>
            </a:r>
          </a:p>
          <a:p>
            <a:pPr>
              <a:buFont typeface="Wingdings" panose="05000000000000000000" pitchFamily="2" charset="2"/>
              <a:buChar char="v"/>
              <a:defRPr/>
            </a:pPr>
            <a:endParaRPr lang="el-GR" sz="1600" b="1" dirty="0">
              <a:solidFill>
                <a:schemeClr val="tx1"/>
              </a:solidFill>
              <a:cs typeface="Courier New" pitchFamily="49" charset="0"/>
            </a:endParaRPr>
          </a:p>
          <a:p>
            <a:pPr>
              <a:buFont typeface="Wingdings" panose="05000000000000000000" pitchFamily="2" charset="2"/>
              <a:buChar char="v"/>
              <a:defRPr/>
            </a:pPr>
            <a:r>
              <a:rPr lang="el-GR" sz="1600" b="1" dirty="0">
                <a:solidFill>
                  <a:schemeClr val="tx1"/>
                </a:solidFill>
                <a:cs typeface="Courier New" pitchFamily="49" charset="0"/>
              </a:rPr>
              <a:t>Χρόνος τριχοειδικής </a:t>
            </a:r>
            <a:r>
              <a:rPr lang="el-GR" sz="1600" b="1" dirty="0" err="1">
                <a:solidFill>
                  <a:schemeClr val="tx1"/>
                </a:solidFill>
                <a:cs typeface="Courier New" pitchFamily="49" charset="0"/>
              </a:rPr>
              <a:t>επαναπλήρωσης</a:t>
            </a:r>
            <a:r>
              <a:rPr lang="el-GR" sz="1600" b="1" dirty="0">
                <a:solidFill>
                  <a:schemeClr val="tx1"/>
                </a:solidFill>
                <a:cs typeface="Courier New" pitchFamily="49" charset="0"/>
              </a:rPr>
              <a:t> &gt; 2΄΄</a:t>
            </a:r>
          </a:p>
          <a:p>
            <a:pPr>
              <a:buFont typeface="Wingdings" panose="05000000000000000000" pitchFamily="2" charset="2"/>
              <a:buChar char="v"/>
              <a:defRPr/>
            </a:pPr>
            <a:endParaRPr lang="el-GR" sz="1600" b="1" dirty="0">
              <a:solidFill>
                <a:schemeClr val="tx1"/>
              </a:solidFill>
              <a:cs typeface="Courier New" pitchFamily="49" charset="0"/>
            </a:endParaRPr>
          </a:p>
          <a:p>
            <a:pPr>
              <a:buFont typeface="Wingdings" panose="05000000000000000000" pitchFamily="2" charset="2"/>
              <a:buChar char="v"/>
              <a:defRPr/>
            </a:pPr>
            <a:r>
              <a:rPr lang="el-GR" sz="1600" b="1" dirty="0">
                <a:solidFill>
                  <a:schemeClr val="tx1"/>
                </a:solidFill>
                <a:cs typeface="Courier New" pitchFamily="49" charset="0"/>
              </a:rPr>
              <a:t>Βραδυκαρδία</a:t>
            </a:r>
          </a:p>
          <a:p>
            <a:pPr marL="342900" indent="-342900">
              <a:spcAft>
                <a:spcPct val="0"/>
              </a:spcAft>
              <a:buFont typeface="Calibri" panose="020F0502020204030204" pitchFamily="34" charset="0"/>
              <a:buNone/>
              <a:defRPr/>
            </a:pPr>
            <a:endParaRPr lang="el-GR" sz="3600" b="1" dirty="0">
              <a:solidFill>
                <a:srgbClr val="FF3399"/>
              </a:solidFill>
              <a:latin typeface="Courier New" pitchFamily="49" charset="0"/>
              <a:cs typeface="Courier New" pitchFamily="49" charset="0"/>
            </a:endParaRPr>
          </a:p>
          <a:p>
            <a:pPr marL="342900" indent="-342900">
              <a:spcAft>
                <a:spcPct val="0"/>
              </a:spcAft>
              <a:buFont typeface="Calibri" panose="020F0502020204030204" pitchFamily="34" charset="0"/>
              <a:buNone/>
              <a:defRPr/>
            </a:pPr>
            <a:endParaRPr lang="el-GR" sz="3600" b="1" dirty="0">
              <a:solidFill>
                <a:srgbClr val="FF3399"/>
              </a:solidFill>
              <a:latin typeface="Courier New" pitchFamily="49" charset="0"/>
              <a:cs typeface="Courier New" pitchFamily="49" charset="0"/>
            </a:endParaRPr>
          </a:p>
        </p:txBody>
      </p:sp>
      <p:sp>
        <p:nvSpPr>
          <p:cNvPr id="7" name="Θέση περιεχομένου 14">
            <a:extLst>
              <a:ext uri="{FF2B5EF4-FFF2-40B4-BE49-F238E27FC236}">
                <a16:creationId xmlns:a16="http://schemas.microsoft.com/office/drawing/2014/main" id="{E8162798-A6E2-1BB3-FCF1-7E56159DB2DE}"/>
              </a:ext>
            </a:extLst>
          </p:cNvPr>
          <p:cNvSpPr>
            <a:spLocks noGrp="1"/>
          </p:cNvSpPr>
          <p:nvPr>
            <p:ph idx="1"/>
          </p:nvPr>
        </p:nvSpPr>
        <p:spPr>
          <a:xfrm>
            <a:off x="5172074" y="2064870"/>
            <a:ext cx="6155055" cy="3859679"/>
          </a:xfrm>
        </p:spPr>
        <p:txBody>
          <a:bodyPr>
            <a:normAutofit fontScale="92500" lnSpcReduction="10000"/>
          </a:bodyPr>
          <a:lstStyle/>
          <a:p>
            <a:pPr marL="0" indent="0" fontAlgn="t">
              <a:buNone/>
            </a:pPr>
            <a:r>
              <a:rPr lang="el-GR" altLang="el-GR" sz="2200" b="1" dirty="0" err="1">
                <a:ln w="22225">
                  <a:solidFill>
                    <a:schemeClr val="accent2"/>
                  </a:solidFill>
                  <a:prstDash val="solid"/>
                </a:ln>
                <a:solidFill>
                  <a:schemeClr val="accent1"/>
                </a:solidFill>
                <a:cs typeface="Courier New" panose="02070309020205020404" pitchFamily="49" charset="0"/>
              </a:rPr>
              <a:t>Καρδιοαναπνευστική</a:t>
            </a:r>
            <a:r>
              <a:rPr lang="el-GR" altLang="el-GR" sz="2200" b="1" dirty="0">
                <a:ln w="22225">
                  <a:solidFill>
                    <a:schemeClr val="accent2"/>
                  </a:solidFill>
                  <a:prstDash val="solid"/>
                </a:ln>
                <a:solidFill>
                  <a:schemeClr val="accent1"/>
                </a:solidFill>
                <a:cs typeface="Courier New" panose="02070309020205020404" pitchFamily="49" charset="0"/>
              </a:rPr>
              <a:t>  Ανακοπή </a:t>
            </a:r>
            <a:br>
              <a:rPr lang="el-GR" altLang="el-GR" sz="1600" b="1" dirty="0">
                <a:ln w="22225">
                  <a:solidFill>
                    <a:schemeClr val="accent2"/>
                  </a:solidFill>
                  <a:prstDash val="solid"/>
                </a:ln>
                <a:solidFill>
                  <a:schemeClr val="accent2">
                    <a:lumMod val="40000"/>
                    <a:lumOff val="60000"/>
                  </a:schemeClr>
                </a:solidFill>
                <a:cs typeface="Courier New" panose="02070309020205020404" pitchFamily="49" charset="0"/>
              </a:rPr>
            </a:br>
            <a:endParaRPr lang="el-GR" sz="1600" b="1" dirty="0">
              <a:ln w="22225">
                <a:solidFill>
                  <a:schemeClr val="accent2"/>
                </a:solidFill>
                <a:prstDash val="solid"/>
              </a:ln>
              <a:solidFill>
                <a:schemeClr val="accent2">
                  <a:lumMod val="40000"/>
                  <a:lumOff val="60000"/>
                </a:schemeClr>
              </a:solidFill>
            </a:endParaRPr>
          </a:p>
          <a:p>
            <a:pPr eaLnBrk="1" fontAlgn="t" hangingPunct="1">
              <a:buFont typeface="Wingdings" panose="05000000000000000000" pitchFamily="2" charset="2"/>
              <a:buChar char="v"/>
            </a:pPr>
            <a:r>
              <a:rPr lang="el-GR" altLang="el-GR" sz="1600" b="1" dirty="0">
                <a:solidFill>
                  <a:schemeClr val="tx1"/>
                </a:solidFill>
                <a:cs typeface="Courier New" panose="02070309020205020404" pitchFamily="49" charset="0"/>
              </a:rPr>
              <a:t>Η κατάσταση του απαιτεί άμεση και επιθετική μηχανική υποστήριξη της αναπνοής πριν παρουσιάσει  </a:t>
            </a:r>
            <a:r>
              <a:rPr lang="el-GR" altLang="el-GR" sz="1600" b="1" dirty="0" err="1">
                <a:solidFill>
                  <a:schemeClr val="tx1"/>
                </a:solidFill>
                <a:cs typeface="Courier New" panose="02070309020205020404" pitchFamily="49" charset="0"/>
              </a:rPr>
              <a:t>καρδιοαναπνευστική</a:t>
            </a:r>
            <a:r>
              <a:rPr lang="el-GR" altLang="el-GR" sz="1600" b="1" dirty="0">
                <a:solidFill>
                  <a:schemeClr val="tx1"/>
                </a:solidFill>
                <a:cs typeface="Courier New" panose="02070309020205020404" pitchFamily="49" charset="0"/>
              </a:rPr>
              <a:t>  ανακοπή </a:t>
            </a:r>
          </a:p>
          <a:p>
            <a:pPr algn="just" eaLnBrk="1" fontAlgn="t" hangingPunct="1">
              <a:buFont typeface="Wingdings" panose="05000000000000000000" pitchFamily="2" charset="2"/>
              <a:buChar char="v"/>
            </a:pPr>
            <a:endParaRPr lang="el-GR" altLang="el-GR" sz="1600" b="1" dirty="0">
              <a:solidFill>
                <a:schemeClr val="tx1"/>
              </a:solidFill>
              <a:cs typeface="Courier New" panose="02070309020205020404" pitchFamily="49" charset="0"/>
            </a:endParaRPr>
          </a:p>
          <a:p>
            <a:pPr algn="just" eaLnBrk="1" fontAlgn="t" hangingPunct="1">
              <a:buFont typeface="Wingdings" panose="05000000000000000000" pitchFamily="2" charset="2"/>
              <a:buChar char="v"/>
            </a:pPr>
            <a:r>
              <a:rPr lang="el-GR" altLang="el-GR" sz="1600" b="1" dirty="0">
                <a:solidFill>
                  <a:schemeClr val="tx1"/>
                </a:solidFill>
                <a:cs typeface="Courier New" panose="02070309020205020404" pitchFamily="49" charset="0"/>
              </a:rPr>
              <a:t>Ξεκινήστε  επιθετικό αερισμό με ασκό αερισμού (BVM) </a:t>
            </a:r>
            <a:endParaRPr lang="da-DK" altLang="el-GR" sz="1600" b="1" dirty="0">
              <a:solidFill>
                <a:schemeClr val="tx1"/>
              </a:solidFill>
              <a:cs typeface="Courier New" panose="02070309020205020404" pitchFamily="49" charset="0"/>
            </a:endParaRPr>
          </a:p>
          <a:p>
            <a:pPr algn="just" eaLnBrk="1" fontAlgn="t" hangingPunct="1">
              <a:buFont typeface="Wingdings" panose="05000000000000000000" pitchFamily="2" charset="2"/>
              <a:buChar char="v"/>
            </a:pPr>
            <a:endParaRPr lang="el-GR" altLang="el-GR" sz="1600" b="1" dirty="0">
              <a:solidFill>
                <a:schemeClr val="tx1"/>
              </a:solidFill>
              <a:cs typeface="Courier New" panose="02070309020205020404" pitchFamily="49" charset="0"/>
            </a:endParaRPr>
          </a:p>
          <a:p>
            <a:pPr algn="just" eaLnBrk="1" fontAlgn="t" hangingPunct="1">
              <a:buFont typeface="Wingdings" panose="05000000000000000000" pitchFamily="2" charset="2"/>
              <a:buChar char="v"/>
            </a:pPr>
            <a:r>
              <a:rPr lang="el-GR" altLang="el-GR" sz="1600" b="1" dirty="0">
                <a:solidFill>
                  <a:schemeClr val="tx1"/>
                </a:solidFill>
                <a:cs typeface="Courier New" panose="02070309020205020404" pitchFamily="49" charset="0"/>
              </a:rPr>
              <a:t>Αποφύγετε την διάταση του στομάχου  που μπορεί να επιβαρύνει περισσότερο το έργο αναπνοής</a:t>
            </a:r>
          </a:p>
          <a:p>
            <a:pPr algn="just" eaLnBrk="1" fontAlgn="t" hangingPunct="1">
              <a:buFont typeface="Wingdings" panose="05000000000000000000" pitchFamily="2" charset="2"/>
              <a:buChar char="v"/>
            </a:pPr>
            <a:endParaRPr lang="el-GR" altLang="el-GR" sz="1600" b="1" dirty="0">
              <a:solidFill>
                <a:schemeClr val="tx1"/>
              </a:solidFill>
              <a:cs typeface="Courier New" panose="02070309020205020404" pitchFamily="49" charset="0"/>
            </a:endParaRPr>
          </a:p>
          <a:p>
            <a:pPr algn="just" eaLnBrk="1" fontAlgn="t" hangingPunct="1">
              <a:buFont typeface="Wingdings" panose="05000000000000000000" pitchFamily="2" charset="2"/>
              <a:buChar char="v"/>
            </a:pPr>
            <a:r>
              <a:rPr lang="el-GR" altLang="el-GR" sz="1600" b="1" dirty="0">
                <a:solidFill>
                  <a:schemeClr val="tx1"/>
                </a:solidFill>
                <a:cs typeface="Courier New" panose="02070309020205020404" pitchFamily="49" charset="0"/>
              </a:rPr>
              <a:t>Εάν αναπτύσσει  βραδυκαρδία ή  με την BVM δεν βελτιώνεται  το χρώμα, ο μυϊκός τόνος και το επίπεδο συνείδησης </a:t>
            </a:r>
            <a:r>
              <a:rPr lang="el-GR" altLang="el-GR" sz="1600" b="1" dirty="0">
                <a:solidFill>
                  <a:schemeClr val="accent1"/>
                </a:solidFill>
                <a:cs typeface="Courier New" panose="02070309020205020404" pitchFamily="49" charset="0"/>
              </a:rPr>
              <a:t>εφαρμόστε   άμεση διασωλήνωση</a:t>
            </a:r>
          </a:p>
          <a:p>
            <a:endParaRPr lang="el-GR" dirty="0"/>
          </a:p>
        </p:txBody>
      </p:sp>
    </p:spTree>
    <p:extLst>
      <p:ext uri="{BB962C8B-B14F-4D97-AF65-F5344CB8AC3E}">
        <p14:creationId xmlns:p14="http://schemas.microsoft.com/office/powerpoint/2010/main" val="885076723"/>
      </p:ext>
    </p:extLst>
  </p:cSld>
  <p:clrMapOvr>
    <a:masterClrMapping/>
  </p:clrMapOvr>
  <p:transition spd="med">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659255" y="844313"/>
            <a:ext cx="10058400" cy="1450757"/>
          </a:xfrm>
        </p:spPr>
        <p:txBody>
          <a:bodyPr/>
          <a:lstStyle/>
          <a:p>
            <a:pPr algn="ctr"/>
            <a:r>
              <a:rPr lang="el-GR" sz="4400" b="1" spc="0" dirty="0">
                <a:ln w="22225">
                  <a:solidFill>
                    <a:schemeClr val="accent2"/>
                  </a:solidFill>
                  <a:prstDash val="solid"/>
                </a:ln>
                <a:solidFill>
                  <a:schemeClr val="accent1"/>
                </a:solidFill>
                <a:latin typeface="+mn-lt"/>
                <a:ea typeface="+mn-ea"/>
                <a:cs typeface="+mn-cs"/>
              </a:rPr>
              <a:t>Μέτρηση των ζωτικών  σημείων</a:t>
            </a:r>
            <a:br>
              <a:rPr lang="el-GR" sz="4800" dirty="0">
                <a:solidFill>
                  <a:schemeClr val="tx1"/>
                </a:solidFill>
                <a:latin typeface="Constantia" pitchFamily="18" charset="0"/>
                <a:ea typeface="+mn-ea"/>
                <a:cs typeface="+mn-cs"/>
              </a:rPr>
            </a:br>
            <a:endParaRPr lang="el-GR" dirty="0"/>
          </a:p>
        </p:txBody>
      </p:sp>
      <p:sp>
        <p:nvSpPr>
          <p:cNvPr id="3" name="Θέση περιεχομένου 2">
            <a:extLst>
              <a:ext uri="{FF2B5EF4-FFF2-40B4-BE49-F238E27FC236}">
                <a16:creationId xmlns:a16="http://schemas.microsoft.com/office/drawing/2014/main" id="{775760D8-6F0D-4836-AC5E-611B6050308B}"/>
              </a:ext>
            </a:extLst>
          </p:cNvPr>
          <p:cNvSpPr>
            <a:spLocks noGrp="1"/>
          </p:cNvSpPr>
          <p:nvPr>
            <p:ph idx="1"/>
          </p:nvPr>
        </p:nvSpPr>
        <p:spPr>
          <a:xfrm>
            <a:off x="1097280" y="1845734"/>
            <a:ext cx="10058400" cy="4440766"/>
          </a:xfrm>
        </p:spPr>
        <p:txBody>
          <a:bodyPr>
            <a:normAutofit/>
          </a:bodyPr>
          <a:lstStyle/>
          <a:p>
            <a:pPr marL="91440" indent="-91440" algn="just" fontAlgn="auto">
              <a:defRPr/>
            </a:pPr>
            <a:r>
              <a:rPr lang="el-GR" altLang="el-GR" sz="1800" b="1" dirty="0">
                <a:solidFill>
                  <a:schemeClr val="tx1"/>
                </a:solidFill>
              </a:rPr>
              <a:t>Τα αποτελέσματα από τις μετρήσεις των ζωτικών σημείων καταγράφονται ως μέρος της αξιολόγησης εισόδου και τεκμηριώνονται σε φύλλο καταγραφής με γράφημα</a:t>
            </a:r>
            <a:endParaRPr lang="en-US" altLang="el-GR" sz="1800" b="1" dirty="0">
              <a:solidFill>
                <a:schemeClr val="tx1"/>
              </a:solidFill>
            </a:endParaRPr>
          </a:p>
          <a:p>
            <a:pPr marL="91440" indent="-91440" algn="just" fontAlgn="auto">
              <a:defRPr/>
            </a:pPr>
            <a:r>
              <a:rPr lang="el-GR" altLang="el-GR" sz="1800" b="1" dirty="0">
                <a:solidFill>
                  <a:schemeClr val="tx1"/>
                </a:solidFill>
              </a:rPr>
              <a:t>Είναι υποχρεωτικό να αναθεωρήσετε το γράφημα για να παρατηρήσετε την μεταβολή  των ζωτικών σημείων και να υποστηρίξετε τη διαδικασία λήψης κλινικών αποφάσεων</a:t>
            </a:r>
          </a:p>
          <a:p>
            <a:pPr marL="91440" indent="-91440" algn="just" fontAlgn="auto">
              <a:defRPr/>
            </a:pPr>
            <a:r>
              <a:rPr lang="el-GR" altLang="el-GR" sz="1800" b="1" dirty="0">
                <a:solidFill>
                  <a:schemeClr val="accent1"/>
                </a:solidFill>
              </a:rPr>
              <a:t>Θερμοκρασία: </a:t>
            </a:r>
            <a:r>
              <a:rPr lang="el-GR" altLang="el-GR" sz="1800" b="1" dirty="0">
                <a:solidFill>
                  <a:schemeClr val="tx1"/>
                </a:solidFill>
              </a:rPr>
              <a:t>Για παιδιά άνω των 6 μηνών η μέτρηση της θερμοκρασίας σώματος γίνεται μέσω της τυμπανικής οδού. Για παιδιά μικρότερα των 6 μηνών για τη μέτρηση χρησιμοποιούνται ψηφιακά θερμόμετρα στη μασχάλη</a:t>
            </a:r>
          </a:p>
          <a:p>
            <a:pPr marL="91440" indent="-91440" algn="just" fontAlgn="auto">
              <a:defRPr/>
            </a:pPr>
            <a:r>
              <a:rPr lang="el-GR" altLang="el-GR" sz="1800" b="1" dirty="0">
                <a:solidFill>
                  <a:schemeClr val="accent1"/>
                </a:solidFill>
              </a:rPr>
              <a:t>Αναπνευστική συχνότητα: </a:t>
            </a:r>
            <a:r>
              <a:rPr lang="el-GR" altLang="el-GR" sz="1800" b="1" dirty="0">
                <a:solidFill>
                  <a:schemeClr val="tx1"/>
                </a:solidFill>
              </a:rPr>
              <a:t>Μέτρηση των   αναπνοών του παιδιού για ένα ολόκληρο λεπτό. Αξιολόγηση τυχόν αναπνευστικής δυσχέρειας.</a:t>
            </a:r>
          </a:p>
          <a:p>
            <a:pPr marL="91440" indent="-91440" algn="just" fontAlgn="auto">
              <a:defRPr/>
            </a:pPr>
            <a:r>
              <a:rPr lang="el-GR" altLang="el-GR" sz="1800" b="1" dirty="0">
                <a:solidFill>
                  <a:schemeClr val="accent1"/>
                </a:solidFill>
              </a:rPr>
              <a:t>Καρδιακός ρυθμός: </a:t>
            </a:r>
            <a:r>
              <a:rPr lang="el-GR" altLang="el-GR" sz="1800" b="1" dirty="0">
                <a:solidFill>
                  <a:schemeClr val="tx1"/>
                </a:solidFill>
              </a:rPr>
              <a:t>Ψηλάφηση </a:t>
            </a:r>
            <a:r>
              <a:rPr lang="el-GR" altLang="el-GR" sz="1800" b="1" dirty="0" err="1">
                <a:solidFill>
                  <a:schemeClr val="tx1"/>
                </a:solidFill>
              </a:rPr>
              <a:t>βραχιόνιας</a:t>
            </a:r>
            <a:r>
              <a:rPr lang="el-GR" altLang="el-GR" sz="1800" b="1" dirty="0">
                <a:solidFill>
                  <a:schemeClr val="tx1"/>
                </a:solidFill>
              </a:rPr>
              <a:t> αρτηρίας (προτιμάται σε νεογνά)  μηριαίας σε βρέφη  και </a:t>
            </a:r>
            <a:r>
              <a:rPr lang="el-GR" altLang="el-GR" sz="1800" b="1" dirty="0" err="1">
                <a:solidFill>
                  <a:schemeClr val="tx1"/>
                </a:solidFill>
              </a:rPr>
              <a:t>κερκιδικής</a:t>
            </a:r>
            <a:r>
              <a:rPr lang="el-GR" altLang="el-GR" sz="1800" b="1" dirty="0">
                <a:solidFill>
                  <a:schemeClr val="tx1"/>
                </a:solidFill>
              </a:rPr>
              <a:t> σε μεγαλύτερα παιδιά. Για να εξασφαλιστεί η ακρίβεια, μέτρηση παλμών για ένα ολόκληρο λεπτό </a:t>
            </a:r>
          </a:p>
          <a:p>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Tree>
    <p:extLst>
      <p:ext uri="{BB962C8B-B14F-4D97-AF65-F5344CB8AC3E}">
        <p14:creationId xmlns:p14="http://schemas.microsoft.com/office/powerpoint/2010/main" val="2824411561"/>
      </p:ext>
    </p:extLst>
  </p:cSld>
  <p:clrMapOvr>
    <a:masterClrMapping/>
  </p:clrMapOvr>
  <p:transition spd="med">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659255" y="844313"/>
            <a:ext cx="10058400" cy="1450757"/>
          </a:xfrm>
        </p:spPr>
        <p:txBody>
          <a:bodyPr/>
          <a:lstStyle/>
          <a:p>
            <a:pPr algn="ctr"/>
            <a:r>
              <a:rPr lang="el-GR" sz="4400" b="1" spc="0" dirty="0">
                <a:ln w="22225">
                  <a:solidFill>
                    <a:schemeClr val="accent2"/>
                  </a:solidFill>
                  <a:prstDash val="solid"/>
                </a:ln>
                <a:solidFill>
                  <a:schemeClr val="accent1"/>
                </a:solidFill>
                <a:latin typeface="+mn-lt"/>
                <a:ea typeface="+mn-ea"/>
                <a:cs typeface="+mn-cs"/>
              </a:rPr>
              <a:t>Μέτρηση των ζωτικών  σημείων</a:t>
            </a:r>
            <a:br>
              <a:rPr lang="el-GR" sz="4800" dirty="0">
                <a:solidFill>
                  <a:schemeClr val="tx1"/>
                </a:solidFill>
                <a:latin typeface="Constantia" pitchFamily="18" charset="0"/>
                <a:ea typeface="+mn-ea"/>
                <a:cs typeface="+mn-cs"/>
              </a:rPr>
            </a:br>
            <a:endParaRPr lang="el-GR" dirty="0"/>
          </a:p>
        </p:txBody>
      </p:sp>
      <p:sp>
        <p:nvSpPr>
          <p:cNvPr id="3" name="Θέση περιεχομένου 2">
            <a:extLst>
              <a:ext uri="{FF2B5EF4-FFF2-40B4-BE49-F238E27FC236}">
                <a16:creationId xmlns:a16="http://schemas.microsoft.com/office/drawing/2014/main" id="{775760D8-6F0D-4836-AC5E-611B6050308B}"/>
              </a:ext>
            </a:extLst>
          </p:cNvPr>
          <p:cNvSpPr>
            <a:spLocks noGrp="1"/>
          </p:cNvSpPr>
          <p:nvPr>
            <p:ph idx="1"/>
          </p:nvPr>
        </p:nvSpPr>
        <p:spPr>
          <a:xfrm>
            <a:off x="1097280" y="1845734"/>
            <a:ext cx="10058400" cy="4440766"/>
          </a:xfrm>
        </p:spPr>
        <p:txBody>
          <a:bodyPr>
            <a:normAutofit/>
          </a:bodyPr>
          <a:lstStyle/>
          <a:p>
            <a:pPr marL="91440" indent="-91440" algn="just" fontAlgn="auto">
              <a:defRPr/>
            </a:pPr>
            <a:r>
              <a:rPr lang="el-GR" altLang="el-GR" sz="2000" b="1" dirty="0">
                <a:solidFill>
                  <a:schemeClr val="accent1"/>
                </a:solidFill>
              </a:rPr>
              <a:t>Αρτηριακή πίεση: </a:t>
            </a:r>
            <a:r>
              <a:rPr lang="el-GR" altLang="el-GR" sz="2000" b="1" dirty="0">
                <a:solidFill>
                  <a:schemeClr val="tx1"/>
                </a:solidFill>
              </a:rPr>
              <a:t>Η επιλογή του μεγέθους της  περιχειρίδας είναι ένα σημαντικό σημείο (να καλύπτει 2/3 του πλάτους του βραχίονα). Για νεογνά χωρίς προηγούμενη εισαγωγή στο νοσοκομείο μέτρηση σε όλα τα  άκρα</a:t>
            </a:r>
            <a:endParaRPr lang="en-US" altLang="el-GR" sz="2000" b="1" dirty="0">
              <a:solidFill>
                <a:schemeClr val="tx1"/>
              </a:solidFill>
            </a:endParaRPr>
          </a:p>
          <a:p>
            <a:pPr marL="91440" indent="-91440" algn="just" fontAlgn="auto">
              <a:defRPr/>
            </a:pPr>
            <a:endParaRPr lang="el-GR" altLang="el-GR" sz="2000" b="1" dirty="0">
              <a:solidFill>
                <a:schemeClr val="tx1"/>
              </a:solidFill>
            </a:endParaRPr>
          </a:p>
          <a:p>
            <a:pPr marL="91440" indent="-91440" algn="just" fontAlgn="auto">
              <a:defRPr/>
            </a:pPr>
            <a:r>
              <a:rPr lang="el-GR" altLang="el-GR" sz="2000" b="1" dirty="0">
                <a:solidFill>
                  <a:schemeClr val="accent1"/>
                </a:solidFill>
              </a:rPr>
              <a:t>Κορεσμός οξυγόνου: </a:t>
            </a:r>
            <a:r>
              <a:rPr lang="el-GR" altLang="el-GR" sz="2000" b="1" dirty="0">
                <a:solidFill>
                  <a:schemeClr val="tx1"/>
                </a:solidFill>
              </a:rPr>
              <a:t>Όπως υποδεικνύεται κλινικά</a:t>
            </a:r>
            <a:endParaRPr lang="en-US" altLang="el-GR" sz="2000" b="1" dirty="0">
              <a:solidFill>
                <a:schemeClr val="tx1"/>
              </a:solidFill>
            </a:endParaRPr>
          </a:p>
          <a:p>
            <a:pPr marL="91440" indent="-91440" algn="just" fontAlgn="auto">
              <a:defRPr/>
            </a:pPr>
            <a:endParaRPr lang="el-GR" altLang="el-GR" sz="2000" b="1" dirty="0">
              <a:solidFill>
                <a:schemeClr val="tx1"/>
              </a:solidFill>
            </a:endParaRPr>
          </a:p>
          <a:p>
            <a:pPr marL="91440" indent="-91440" algn="just" fontAlgn="auto">
              <a:defRPr/>
            </a:pPr>
            <a:r>
              <a:rPr lang="el-GR" altLang="el-GR" sz="2000" b="1" dirty="0">
                <a:solidFill>
                  <a:schemeClr val="accent1"/>
                </a:solidFill>
              </a:rPr>
              <a:t>Πόνος: </a:t>
            </a:r>
            <a:r>
              <a:rPr lang="el-GR" altLang="el-GR" sz="2000" b="1" dirty="0">
                <a:solidFill>
                  <a:schemeClr val="tx1"/>
                </a:solidFill>
              </a:rPr>
              <a:t>Με κλίμακες  FLACC, πρόσωπα, αριθμητική κλίμακα</a:t>
            </a:r>
          </a:p>
          <a:p>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Tree>
    <p:extLst>
      <p:ext uri="{BB962C8B-B14F-4D97-AF65-F5344CB8AC3E}">
        <p14:creationId xmlns:p14="http://schemas.microsoft.com/office/powerpoint/2010/main" val="2421953472"/>
      </p:ext>
    </p:extLst>
  </p:cSld>
  <p:clrMapOvr>
    <a:masterClrMapping/>
  </p:clrMapOvr>
  <p:transition spd="med">
    <p:pull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p:txBody>
          <a:bodyPr>
            <a:normAutofit/>
          </a:bodyPr>
          <a:lstStyle/>
          <a:p>
            <a:pPr algn="ctr"/>
            <a:r>
              <a:rPr lang="el-GR" sz="4400" b="1" spc="0" dirty="0">
                <a:ln w="22225">
                  <a:solidFill>
                    <a:schemeClr val="accent2"/>
                  </a:solidFill>
                  <a:prstDash val="solid"/>
                </a:ln>
                <a:solidFill>
                  <a:schemeClr val="accent1"/>
                </a:solidFill>
                <a:latin typeface="+mn-lt"/>
                <a:ea typeface="+mn-ea"/>
                <a:cs typeface="+mn-cs"/>
              </a:rPr>
              <a:t>Το ιστορικό του ασθενούς </a:t>
            </a:r>
            <a:endParaRPr lang="el-GR" sz="4400" b="1" spc="0" dirty="0">
              <a:ln w="22225">
                <a:solidFill>
                  <a:schemeClr val="accent2"/>
                </a:solidFill>
                <a:prstDash val="solid"/>
              </a:ln>
              <a:solidFill>
                <a:schemeClr val="accent1"/>
              </a:solidFill>
              <a:latin typeface="+mn-lt"/>
            </a:endParaRPr>
          </a:p>
        </p:txBody>
      </p:sp>
      <p:sp>
        <p:nvSpPr>
          <p:cNvPr id="3" name="Θέση περιεχομένου 2">
            <a:extLst>
              <a:ext uri="{FF2B5EF4-FFF2-40B4-BE49-F238E27FC236}">
                <a16:creationId xmlns:a16="http://schemas.microsoft.com/office/drawing/2014/main" id="{775760D8-6F0D-4836-AC5E-611B6050308B}"/>
              </a:ext>
            </a:extLst>
          </p:cNvPr>
          <p:cNvSpPr>
            <a:spLocks noGrp="1"/>
          </p:cNvSpPr>
          <p:nvPr>
            <p:ph idx="1"/>
          </p:nvPr>
        </p:nvSpPr>
        <p:spPr>
          <a:xfrm>
            <a:off x="1066800" y="2302934"/>
            <a:ext cx="10058400" cy="4023360"/>
          </a:xfrm>
        </p:spPr>
        <p:txBody>
          <a:bodyPr/>
          <a:lstStyle/>
          <a:p>
            <a:pPr algn="just">
              <a:buFont typeface="Wingdings" panose="05000000000000000000" pitchFamily="2" charset="2"/>
              <a:buChar char="v"/>
            </a:pPr>
            <a:r>
              <a:rPr lang="el-GR" altLang="el-GR" sz="1800" b="1" dirty="0">
                <a:solidFill>
                  <a:schemeClr val="tx1"/>
                </a:solidFill>
              </a:rPr>
              <a:t>Το ιστορικό του παιδιατρικού ασθενούς περιλαμβάνει πληροφορίες της τρέχουσας ασθένειας / τραυματισμού (δηλ. τον  αίτιο εισαγωγής) και πληροφορίες για αλλεργίες και αντιδράσεις, συστηματική λήψη </a:t>
            </a:r>
            <a:r>
              <a:rPr lang="el-GR" altLang="el-GR" sz="1800" b="1" dirty="0" err="1">
                <a:solidFill>
                  <a:schemeClr val="tx1"/>
                </a:solidFill>
              </a:rPr>
              <a:t>φάρμακων</a:t>
            </a:r>
            <a:r>
              <a:rPr lang="el-GR" altLang="el-GR" sz="1800" b="1" dirty="0">
                <a:solidFill>
                  <a:schemeClr val="tx1"/>
                </a:solidFill>
              </a:rPr>
              <a:t>, εμβολιασμό,  οικογενειακό και κοινωνικό ιστορικό</a:t>
            </a:r>
            <a:endParaRPr lang="en-US" altLang="el-GR" sz="1800" b="1" dirty="0">
              <a:solidFill>
                <a:schemeClr val="tx1"/>
              </a:solidFill>
            </a:endParaRPr>
          </a:p>
          <a:p>
            <a:pPr algn="just">
              <a:buFont typeface="Wingdings" panose="05000000000000000000" pitchFamily="2" charset="2"/>
              <a:buChar char="v"/>
            </a:pPr>
            <a:endParaRPr lang="en-US" altLang="el-GR" sz="1800" b="1" dirty="0">
              <a:solidFill>
                <a:schemeClr val="tx1"/>
              </a:solidFill>
            </a:endParaRPr>
          </a:p>
          <a:p>
            <a:pPr algn="just">
              <a:buFont typeface="Wingdings" panose="05000000000000000000" pitchFamily="2" charset="2"/>
              <a:buChar char="v"/>
            </a:pPr>
            <a:r>
              <a:rPr lang="el-GR" altLang="el-GR" sz="1800" b="1" dirty="0">
                <a:solidFill>
                  <a:schemeClr val="tx1"/>
                </a:solidFill>
              </a:rPr>
              <a:t>Για τα νεογνά και τα βρέφη πρέπει  να πληροφορίες για τη περίοδο της εγκυμοσύνης, τη </a:t>
            </a:r>
            <a:r>
              <a:rPr lang="el-GR" altLang="el-GR" sz="1800" b="1" dirty="0" err="1">
                <a:solidFill>
                  <a:schemeClr val="tx1"/>
                </a:solidFill>
              </a:rPr>
              <a:t>περιγεννητική</a:t>
            </a:r>
            <a:r>
              <a:rPr lang="el-GR" altLang="el-GR" sz="1800" b="1" dirty="0">
                <a:solidFill>
                  <a:schemeClr val="tx1"/>
                </a:solidFill>
              </a:rPr>
              <a:t> περίοδο, (τύπο τοκετού,  επιπλοκές εάν υπήρξαν, βαθμολογία APGAR)</a:t>
            </a:r>
          </a:p>
          <a:p>
            <a:pPr>
              <a:buFont typeface="Wingdings" panose="05000000000000000000" pitchFamily="2" charset="2"/>
              <a:buChar char="v"/>
            </a:pPr>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Tree>
    <p:extLst>
      <p:ext uri="{BB962C8B-B14F-4D97-AF65-F5344CB8AC3E}">
        <p14:creationId xmlns:p14="http://schemas.microsoft.com/office/powerpoint/2010/main" val="1465422105"/>
      </p:ext>
    </p:extLst>
  </p:cSld>
  <p:clrMapOvr>
    <a:masterClrMapping/>
  </p:clrMapOvr>
  <p:transition spd="med">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p:txBody>
          <a:bodyPr>
            <a:normAutofit/>
          </a:bodyPr>
          <a:lstStyle/>
          <a:p>
            <a:pPr algn="ctr"/>
            <a:r>
              <a:rPr lang="el-GR" altLang="el-GR" sz="4400" b="1" spc="0" dirty="0">
                <a:ln w="22225">
                  <a:solidFill>
                    <a:schemeClr val="accent2"/>
                  </a:solidFill>
                  <a:prstDash val="solid"/>
                </a:ln>
                <a:solidFill>
                  <a:schemeClr val="accent1"/>
                </a:solidFill>
                <a:latin typeface="+mn-lt"/>
              </a:rPr>
              <a:t>Πρόσθετες μετρήσεις</a:t>
            </a:r>
            <a:endParaRPr lang="el-GR" sz="4400" b="1" spc="0" dirty="0">
              <a:ln w="22225">
                <a:solidFill>
                  <a:schemeClr val="accent2"/>
                </a:solidFill>
                <a:prstDash val="solid"/>
              </a:ln>
              <a:solidFill>
                <a:schemeClr val="accent1"/>
              </a:solidFill>
              <a:latin typeface="+mn-lt"/>
            </a:endParaRPr>
          </a:p>
        </p:txBody>
      </p:sp>
      <p:sp>
        <p:nvSpPr>
          <p:cNvPr id="3" name="Θέση περιεχομένου 2">
            <a:extLst>
              <a:ext uri="{FF2B5EF4-FFF2-40B4-BE49-F238E27FC236}">
                <a16:creationId xmlns:a16="http://schemas.microsoft.com/office/drawing/2014/main" id="{775760D8-6F0D-4836-AC5E-611B6050308B}"/>
              </a:ext>
            </a:extLst>
          </p:cNvPr>
          <p:cNvSpPr>
            <a:spLocks noGrp="1"/>
          </p:cNvSpPr>
          <p:nvPr>
            <p:ph idx="1"/>
          </p:nvPr>
        </p:nvSpPr>
        <p:spPr/>
        <p:txBody>
          <a:bodyPr>
            <a:normAutofit/>
          </a:bodyPr>
          <a:lstStyle/>
          <a:p>
            <a:pPr marL="91440" indent="-91440" fontAlgn="auto">
              <a:defRPr/>
            </a:pPr>
            <a:r>
              <a:rPr lang="el-GR" altLang="el-GR" sz="1700" b="1" dirty="0">
                <a:solidFill>
                  <a:schemeClr val="accent1"/>
                </a:solidFill>
              </a:rPr>
              <a:t>Αξιολόγηση Διατροφής: </a:t>
            </a:r>
            <a:r>
              <a:rPr lang="el-GR" altLang="el-GR" sz="1700" b="1" dirty="0">
                <a:solidFill>
                  <a:schemeClr val="tx1"/>
                </a:solidFill>
              </a:rPr>
              <a:t>όρεξη, κατάλληλο βάρος για την ηλικία, τροφική δυσανεξία, ναυτία ή έμετος, διαιτητικές απαιτήσεις, θηλασμός, NG, </a:t>
            </a:r>
            <a:r>
              <a:rPr lang="el-GR" altLang="el-GR" sz="1700" b="1" dirty="0" err="1">
                <a:solidFill>
                  <a:schemeClr val="tx1"/>
                </a:solidFill>
              </a:rPr>
              <a:t>Gastrostomy</a:t>
            </a:r>
            <a:r>
              <a:rPr lang="el-GR" altLang="el-GR" sz="1700" b="1" dirty="0">
                <a:solidFill>
                  <a:schemeClr val="tx1"/>
                </a:solidFill>
              </a:rPr>
              <a:t>, </a:t>
            </a:r>
            <a:r>
              <a:rPr lang="el-GR" altLang="el-GR" sz="1700" b="1" dirty="0" err="1">
                <a:solidFill>
                  <a:schemeClr val="tx1"/>
                </a:solidFill>
              </a:rPr>
              <a:t>Jejunal</a:t>
            </a:r>
            <a:r>
              <a:rPr lang="el-GR" altLang="el-GR" sz="1700" b="1" dirty="0">
                <a:solidFill>
                  <a:schemeClr val="tx1"/>
                </a:solidFill>
              </a:rPr>
              <a:t>, IV</a:t>
            </a:r>
            <a:endParaRPr lang="en-US" altLang="el-GR" sz="1700" b="1" dirty="0">
              <a:solidFill>
                <a:schemeClr val="tx1"/>
              </a:solidFill>
            </a:endParaRPr>
          </a:p>
          <a:p>
            <a:pPr marL="91440" indent="-91440" fontAlgn="auto">
              <a:defRPr/>
            </a:pPr>
            <a:endParaRPr lang="el-GR" altLang="el-GR" sz="1700" b="1" dirty="0">
              <a:solidFill>
                <a:schemeClr val="tx1"/>
              </a:solidFill>
            </a:endParaRPr>
          </a:p>
          <a:p>
            <a:pPr marL="91440" indent="-91440" fontAlgn="auto">
              <a:defRPr/>
            </a:pPr>
            <a:r>
              <a:rPr lang="el-GR" altLang="el-GR" sz="1700" b="1" dirty="0">
                <a:solidFill>
                  <a:schemeClr val="accent1"/>
                </a:solidFill>
              </a:rPr>
              <a:t>Αξιολόγηση εντερικής λειτουργίας: </a:t>
            </a:r>
            <a:r>
              <a:rPr lang="el-GR" altLang="el-GR" sz="1700" b="1" dirty="0">
                <a:solidFill>
                  <a:schemeClr val="tx1"/>
                </a:solidFill>
              </a:rPr>
              <a:t>συνήθειες εντέρου και ουροδόχου κύστης, διαχείριση ακράτειας</a:t>
            </a:r>
            <a:endParaRPr lang="en-US" altLang="el-GR" sz="1700" b="1" dirty="0">
              <a:solidFill>
                <a:schemeClr val="tx1"/>
              </a:solidFill>
            </a:endParaRPr>
          </a:p>
          <a:p>
            <a:pPr marL="91440" indent="-91440" fontAlgn="auto">
              <a:defRPr/>
            </a:pPr>
            <a:endParaRPr lang="el-GR" altLang="el-GR" sz="1700" b="1" dirty="0">
              <a:solidFill>
                <a:schemeClr val="tx1"/>
              </a:solidFill>
            </a:endParaRPr>
          </a:p>
          <a:p>
            <a:pPr marL="91440" indent="-91440" fontAlgn="auto">
              <a:defRPr/>
            </a:pPr>
            <a:r>
              <a:rPr lang="el-GR" altLang="el-GR" sz="1700" b="1" dirty="0">
                <a:solidFill>
                  <a:schemeClr val="accent1"/>
                </a:solidFill>
              </a:rPr>
              <a:t>Αξιολόγηση ευεξίας: </a:t>
            </a:r>
            <a:r>
              <a:rPr lang="el-GR" altLang="el-GR" sz="1700" b="1" dirty="0">
                <a:solidFill>
                  <a:schemeClr val="tx1"/>
                </a:solidFill>
              </a:rPr>
              <a:t>διάθεση, συναισθηματική κατάσταση, αντικείμενα άνεσης, συνήθειες ύπνου και αποτέλεσμα, στρατηγικές αντιμετώπισης, δίκτυα υποστήριξης, αντίδραση στην είσοδο. Ψυχοκοινωνικές εκτιμήσεις</a:t>
            </a:r>
          </a:p>
          <a:p>
            <a:pPr marL="91440" indent="-91440" fontAlgn="auto">
              <a:defRPr/>
            </a:pPr>
            <a:r>
              <a:rPr lang="el-GR" altLang="el-GR" sz="1700" b="1" dirty="0">
                <a:solidFill>
                  <a:schemeClr val="accent1"/>
                </a:solidFill>
              </a:rPr>
              <a:t>Οικογενειακές και κοινωνικές σχέσεις: </a:t>
            </a:r>
            <a:r>
              <a:rPr lang="el-GR" altLang="el-GR" sz="1700" b="1" dirty="0">
                <a:solidFill>
                  <a:schemeClr val="tx1"/>
                </a:solidFill>
              </a:rPr>
              <a:t>αλληλεπίδραση μεταξύ των μελών της οικογένειας  και άλλους,  σχέδια επισκέψεων, μεταφορές, ειδικές πολιτιστικές απαιτήσεις</a:t>
            </a:r>
          </a:p>
          <a:p>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Tree>
    <p:extLst>
      <p:ext uri="{BB962C8B-B14F-4D97-AF65-F5344CB8AC3E}">
        <p14:creationId xmlns:p14="http://schemas.microsoft.com/office/powerpoint/2010/main" val="1685913807"/>
      </p:ext>
    </p:extLst>
  </p:cSld>
  <p:clrMapOvr>
    <a:masterClrMapping/>
  </p:clrMapOvr>
  <p:transition spd="med">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 Θέση περιεχομένου">
            <a:extLst>
              <a:ext uri="{FF2B5EF4-FFF2-40B4-BE49-F238E27FC236}">
                <a16:creationId xmlns:a16="http://schemas.microsoft.com/office/drawing/2014/main" id="{D52AA7AE-66F6-47BE-8514-7629348A1EBC}"/>
              </a:ext>
            </a:extLst>
          </p:cNvPr>
          <p:cNvSpPr txBox="1">
            <a:spLocks/>
          </p:cNvSpPr>
          <p:nvPr/>
        </p:nvSpPr>
        <p:spPr bwMode="auto">
          <a:xfrm>
            <a:off x="1366684" y="1825780"/>
            <a:ext cx="996991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20000"/>
              </a:spcBef>
              <a:buClr>
                <a:schemeClr val="accent1"/>
              </a:buClr>
              <a:buSzPct val="80000"/>
              <a:buFont typeface="Wingdings" panose="05000000000000000000" pitchFamily="2" charset="2"/>
              <a:buChar char="v"/>
            </a:pPr>
            <a:r>
              <a:rPr lang="el-GR" altLang="el-GR" b="1" dirty="0">
                <a:latin typeface="+mn-lt"/>
                <a:ea typeface="Kozuka Mincho Pro B"/>
                <a:cs typeface="Courier New" panose="02070309020205020404" pitchFamily="49" charset="0"/>
              </a:rPr>
              <a:t>Δυναμική διαδικασία που επιτρέπει τη συνεχή εισαγωγή, ενσωμάτωση,  αναθεώρηση και αναπροσαρμογή δεδομένων </a:t>
            </a:r>
          </a:p>
          <a:p>
            <a:pPr algn="just">
              <a:spcBef>
                <a:spcPct val="20000"/>
              </a:spcBef>
              <a:buClr>
                <a:schemeClr val="accent1"/>
              </a:buClr>
              <a:buSzPct val="80000"/>
              <a:buFont typeface="Wingdings" panose="05000000000000000000" pitchFamily="2" charset="2"/>
              <a:buChar char="v"/>
            </a:pPr>
            <a:endParaRPr lang="el-GR" altLang="el-GR" b="1" dirty="0">
              <a:latin typeface="+mn-lt"/>
              <a:ea typeface="Kozuka Mincho Pro B"/>
              <a:cs typeface="Courier New" panose="02070309020205020404" pitchFamily="49" charset="0"/>
            </a:endParaRPr>
          </a:p>
          <a:p>
            <a:pPr algn="just">
              <a:spcBef>
                <a:spcPct val="20000"/>
              </a:spcBef>
              <a:buClr>
                <a:schemeClr val="accent1"/>
              </a:buClr>
              <a:buSzPct val="80000"/>
              <a:buFont typeface="Wingdings" panose="05000000000000000000" pitchFamily="2" charset="2"/>
              <a:buChar char="v"/>
            </a:pPr>
            <a:r>
              <a:rPr lang="el-GR" altLang="el-GR" b="1" dirty="0">
                <a:latin typeface="+mn-lt"/>
                <a:ea typeface="Kozuka Mincho Pro B"/>
                <a:cs typeface="Courier New" panose="02070309020205020404" pitchFamily="49" charset="0"/>
              </a:rPr>
              <a:t>Ο νοσηλευτής αναλύει και συνθέτει τα δεδομένα έτσι ώστε να οργανώσει το σχέδιο φροντίδας </a:t>
            </a:r>
          </a:p>
          <a:p>
            <a:pPr algn="just">
              <a:spcBef>
                <a:spcPct val="20000"/>
              </a:spcBef>
              <a:buClr>
                <a:schemeClr val="accent1"/>
              </a:buClr>
              <a:buSzPct val="80000"/>
              <a:buFont typeface="Wingdings" panose="05000000000000000000" pitchFamily="2" charset="2"/>
              <a:buChar char="v"/>
            </a:pPr>
            <a:endParaRPr lang="el-GR" altLang="el-GR" b="1" dirty="0">
              <a:latin typeface="+mn-lt"/>
              <a:ea typeface="Kozuka Mincho Pro B"/>
              <a:cs typeface="Courier New" panose="02070309020205020404" pitchFamily="49" charset="0"/>
            </a:endParaRPr>
          </a:p>
          <a:p>
            <a:pPr algn="just">
              <a:spcBef>
                <a:spcPct val="20000"/>
              </a:spcBef>
              <a:buClr>
                <a:schemeClr val="accent1"/>
              </a:buClr>
              <a:buSzPct val="80000"/>
              <a:buFont typeface="Wingdings" panose="05000000000000000000" pitchFamily="2" charset="2"/>
              <a:buChar char="v"/>
            </a:pPr>
            <a:r>
              <a:rPr lang="el-GR" altLang="el-GR" b="1" dirty="0">
                <a:latin typeface="+mn-lt"/>
                <a:ea typeface="Kozuka Mincho Pro B"/>
                <a:cs typeface="Courier New" panose="02070309020205020404" pitchFamily="49" charset="0"/>
              </a:rPr>
              <a:t>Απαιτεί εξειδικευμένη γνώση, εμπειρία και</a:t>
            </a:r>
            <a:r>
              <a:rPr lang="en-US" altLang="el-GR" b="1" dirty="0">
                <a:latin typeface="+mn-lt"/>
                <a:ea typeface="Kozuka Mincho Pro B"/>
                <a:cs typeface="Courier New" panose="02070309020205020404" pitchFamily="49" charset="0"/>
              </a:rPr>
              <a:t> </a:t>
            </a:r>
            <a:r>
              <a:rPr lang="el-GR" altLang="el-GR" b="1" dirty="0">
                <a:latin typeface="+mn-lt"/>
                <a:ea typeface="Kozuka Mincho Pro B"/>
                <a:cs typeface="Courier New" panose="02070309020205020404" pitchFamily="49" charset="0"/>
              </a:rPr>
              <a:t>κατάλληλο εξοπλισμό</a:t>
            </a:r>
          </a:p>
          <a:p>
            <a:pPr algn="just">
              <a:spcBef>
                <a:spcPct val="20000"/>
              </a:spcBef>
              <a:buClr>
                <a:srgbClr val="990099"/>
              </a:buClr>
              <a:buSzPct val="80000"/>
              <a:buFont typeface="Wingdings" panose="05000000000000000000" pitchFamily="2" charset="2"/>
              <a:buChar char="v"/>
            </a:pPr>
            <a:endParaRPr lang="el-GR" altLang="el-GR" b="1" dirty="0">
              <a:latin typeface="+mn-lt"/>
              <a:ea typeface="Kozuka Mincho Pro B"/>
              <a:cs typeface="Courier New" panose="02070309020205020404" pitchFamily="49" charset="0"/>
            </a:endParaRPr>
          </a:p>
          <a:p>
            <a:pPr algn="ctr" eaLnBrk="1" hangingPunct="1"/>
            <a:r>
              <a:rPr lang="el-GR" altLang="el-GR" b="1" dirty="0">
                <a:latin typeface="+mn-lt"/>
                <a:cs typeface="Courier New" panose="02070309020205020404" pitchFamily="49" charset="0"/>
              </a:rPr>
              <a:t>Όχι μικροί ενήλικες: Προσαρμόζεται στο στάδιο ανάπτυξης του παιδιού </a:t>
            </a:r>
          </a:p>
          <a:p>
            <a:pPr algn="ctr" eaLnBrk="1" hangingPunct="1"/>
            <a:r>
              <a:rPr lang="el-GR" altLang="el-GR" sz="2000" b="1" dirty="0">
                <a:latin typeface="+mn-lt"/>
                <a:cs typeface="Courier New" panose="02070309020205020404" pitchFamily="49" charset="0"/>
              </a:rPr>
              <a:t> </a:t>
            </a:r>
            <a:endParaRPr lang="en-US" altLang="el-GR" sz="3200" b="1" dirty="0">
              <a:latin typeface="+mn-lt"/>
              <a:ea typeface="Kozuka Mincho Pro B"/>
              <a:cs typeface="Courier New" panose="02070309020205020404" pitchFamily="49" charset="0"/>
            </a:endParaRPr>
          </a:p>
          <a:p>
            <a:pPr eaLnBrk="1" hangingPunct="1"/>
            <a:r>
              <a:rPr lang="en-US" altLang="el-GR" sz="1400" b="1" dirty="0">
                <a:latin typeface="+mn-lt"/>
                <a:ea typeface="Kozuka Mincho Pro B"/>
                <a:cs typeface="Courier New" panose="02070309020205020404" pitchFamily="49" charset="0"/>
              </a:rPr>
              <a:t>- </a:t>
            </a:r>
            <a:r>
              <a:rPr lang="el-GR" altLang="el-GR" sz="1400" b="1" dirty="0">
                <a:latin typeface="+mn-lt"/>
                <a:ea typeface="Kozuka Mincho Pro B"/>
                <a:cs typeface="Courier New" panose="02070309020205020404" pitchFamily="49" charset="0"/>
              </a:rPr>
              <a:t>Αυξανόμενες μεταβολικές απαιτήσεις </a:t>
            </a:r>
          </a:p>
          <a:p>
            <a:pPr eaLnBrk="1" hangingPunct="1"/>
            <a:r>
              <a:rPr lang="en-US" altLang="el-GR" sz="1400" b="1" dirty="0">
                <a:latin typeface="+mn-lt"/>
                <a:ea typeface="Kozuka Mincho Pro B"/>
                <a:cs typeface="Courier New" panose="02070309020205020404" pitchFamily="49" charset="0"/>
              </a:rPr>
              <a:t>- </a:t>
            </a:r>
            <a:r>
              <a:rPr lang="el-GR" altLang="el-GR" sz="1400" b="1" dirty="0">
                <a:latin typeface="+mn-lt"/>
                <a:ea typeface="Kozuka Mincho Pro B"/>
                <a:cs typeface="Courier New" panose="02070309020205020404" pitchFamily="49" charset="0"/>
              </a:rPr>
              <a:t>Μειωμένη  εφεδρεία </a:t>
            </a:r>
          </a:p>
          <a:p>
            <a:pPr eaLnBrk="1" hangingPunct="1"/>
            <a:r>
              <a:rPr lang="el-GR" altLang="el-GR" sz="1400" b="1" dirty="0">
                <a:latin typeface="+mn-lt"/>
                <a:ea typeface="Kozuka Mincho Pro B"/>
                <a:cs typeface="Courier New" panose="02070309020205020404" pitchFamily="49" charset="0"/>
              </a:rPr>
              <a:t>- Ανεπαρκείς αντισταθμιστικοί μηχανισμοί </a:t>
            </a:r>
          </a:p>
        </p:txBody>
      </p:sp>
      <p:sp>
        <p:nvSpPr>
          <p:cNvPr id="6147" name="1 - Τίτλος">
            <a:extLst>
              <a:ext uri="{FF2B5EF4-FFF2-40B4-BE49-F238E27FC236}">
                <a16:creationId xmlns:a16="http://schemas.microsoft.com/office/drawing/2014/main" id="{261A9521-8096-4043-8899-308D415F1008}"/>
              </a:ext>
            </a:extLst>
          </p:cNvPr>
          <p:cNvSpPr>
            <a:spLocks noGrp="1"/>
          </p:cNvSpPr>
          <p:nvPr>
            <p:ph type="title"/>
          </p:nvPr>
        </p:nvSpPr>
        <p:spPr>
          <a:xfrm>
            <a:off x="2155145" y="638858"/>
            <a:ext cx="8069263" cy="1058863"/>
          </a:xfrm>
        </p:spPr>
        <p:txBody>
          <a:bodyPr>
            <a:normAutofit/>
          </a:bodyPr>
          <a:lstStyle/>
          <a:p>
            <a:pPr algn="ctr"/>
            <a:r>
              <a:rPr lang="el-GR" altLang="el-GR" sz="4000" b="1" spc="0" dirty="0">
                <a:ln w="22225">
                  <a:solidFill>
                    <a:schemeClr val="accent2"/>
                  </a:solidFill>
                  <a:prstDash val="solid"/>
                </a:ln>
                <a:solidFill>
                  <a:schemeClr val="accent1"/>
                </a:solidFill>
                <a:latin typeface="+mn-lt"/>
                <a:ea typeface="Kozuka Gothic Pro B"/>
                <a:cs typeface="Courier New" panose="02070309020205020404" pitchFamily="49" charset="0"/>
              </a:rPr>
              <a:t>Παιδιατρική Νοσηλευτική Εκτίμηση</a:t>
            </a:r>
          </a:p>
        </p:txBody>
      </p:sp>
      <p:sp>
        <p:nvSpPr>
          <p:cNvPr id="9" name="9 - Ορθογώνιο">
            <a:extLst>
              <a:ext uri="{FF2B5EF4-FFF2-40B4-BE49-F238E27FC236}">
                <a16:creationId xmlns:a16="http://schemas.microsoft.com/office/drawing/2014/main" id="{E9A02034-396C-4F30-B84B-8E70009C70BF}"/>
              </a:ext>
            </a:extLst>
          </p:cNvPr>
          <p:cNvSpPr>
            <a:spLocks noChangeArrowheads="1"/>
          </p:cNvSpPr>
          <p:nvPr/>
        </p:nvSpPr>
        <p:spPr bwMode="auto">
          <a:xfrm>
            <a:off x="698091" y="4034093"/>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p:txBody>
      </p:sp>
      <p:pic>
        <p:nvPicPr>
          <p:cNvPr id="6" name="Εικόνα 5">
            <a:extLst>
              <a:ext uri="{FF2B5EF4-FFF2-40B4-BE49-F238E27FC236}">
                <a16:creationId xmlns:a16="http://schemas.microsoft.com/office/drawing/2014/main" id="{65A474A8-0721-4C1C-B9C2-88D475DA355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7" name="TextBox 6">
            <a:extLst>
              <a:ext uri="{FF2B5EF4-FFF2-40B4-BE49-F238E27FC236}">
                <a16:creationId xmlns:a16="http://schemas.microsoft.com/office/drawing/2014/main" id="{0803AB44-24F3-4748-A804-46AB7AC78FC7}"/>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9" name="2 - Θέση κειμένου">
            <a:extLst>
              <a:ext uri="{FF2B5EF4-FFF2-40B4-BE49-F238E27FC236}">
                <a16:creationId xmlns:a16="http://schemas.microsoft.com/office/drawing/2014/main" id="{AC09FBCB-68C8-4EA1-9245-A0E4A52A9A15}"/>
              </a:ext>
            </a:extLst>
          </p:cNvPr>
          <p:cNvSpPr>
            <a:spLocks noGrp="1"/>
          </p:cNvSpPr>
          <p:nvPr>
            <p:ph type="title"/>
          </p:nvPr>
        </p:nvSpPr>
        <p:spPr>
          <a:xfrm>
            <a:off x="1469475" y="795763"/>
            <a:ext cx="10058400" cy="1450975"/>
          </a:xfrm>
        </p:spPr>
        <p:txBody>
          <a:bodyPr rtlCol="0">
            <a:normAutofit/>
          </a:bodyPr>
          <a:lstStyle/>
          <a:p>
            <a:pPr algn="ctr" fontAlgn="auto">
              <a:defRPr/>
            </a:pPr>
            <a:r>
              <a:rPr lang="el-GR" altLang="el-GR" sz="4400" b="1" spc="0" dirty="0" err="1">
                <a:ln w="22225">
                  <a:solidFill>
                    <a:schemeClr val="accent2"/>
                  </a:solidFill>
                  <a:prstDash val="solid"/>
                </a:ln>
                <a:solidFill>
                  <a:schemeClr val="accent1"/>
                </a:solidFill>
                <a:latin typeface="+mn-lt"/>
              </a:rPr>
              <a:t>Ταχείαεκτίμηση</a:t>
            </a:r>
            <a:r>
              <a:rPr lang="el-GR" altLang="el-GR" sz="4400" b="1" spc="0" dirty="0">
                <a:ln w="22225">
                  <a:solidFill>
                    <a:schemeClr val="accent2"/>
                  </a:solidFill>
                  <a:prstDash val="solid"/>
                </a:ln>
                <a:solidFill>
                  <a:schemeClr val="accent1"/>
                </a:solidFill>
                <a:latin typeface="+mn-lt"/>
              </a:rPr>
              <a:t> </a:t>
            </a:r>
            <a:br>
              <a:rPr lang="el-GR" altLang="el-GR" sz="4400" b="1" spc="0" dirty="0">
                <a:ln w="22225">
                  <a:solidFill>
                    <a:schemeClr val="accent2"/>
                  </a:solidFill>
                  <a:prstDash val="solid"/>
                </a:ln>
                <a:solidFill>
                  <a:schemeClr val="accent1"/>
                </a:solidFill>
                <a:latin typeface="+mn-lt"/>
              </a:rPr>
            </a:br>
            <a:r>
              <a:rPr lang="el-GR" altLang="el-GR" sz="4400" b="1" spc="0" dirty="0">
                <a:ln w="22225">
                  <a:solidFill>
                    <a:schemeClr val="accent2"/>
                  </a:solidFill>
                  <a:prstDash val="solid"/>
                </a:ln>
                <a:solidFill>
                  <a:schemeClr val="accent1"/>
                </a:solidFill>
                <a:latin typeface="+mn-lt"/>
              </a:rPr>
              <a:t> (</a:t>
            </a:r>
            <a:r>
              <a:rPr lang="el-GR" altLang="el-GR" sz="4400" b="1" spc="0" dirty="0" err="1">
                <a:ln w="22225">
                  <a:solidFill>
                    <a:schemeClr val="accent2"/>
                  </a:solidFill>
                  <a:prstDash val="solid"/>
                </a:ln>
                <a:solidFill>
                  <a:schemeClr val="accent1"/>
                </a:solidFill>
                <a:latin typeface="+mn-lt"/>
              </a:rPr>
              <a:t>Shift</a:t>
            </a:r>
            <a:r>
              <a:rPr lang="el-GR" altLang="el-GR" sz="4400" b="1" spc="0" dirty="0">
                <a:ln w="22225">
                  <a:solidFill>
                    <a:schemeClr val="accent2"/>
                  </a:solidFill>
                  <a:prstDash val="solid"/>
                </a:ln>
                <a:solidFill>
                  <a:schemeClr val="accent1"/>
                </a:solidFill>
                <a:latin typeface="+mn-lt"/>
              </a:rPr>
              <a:t> </a:t>
            </a:r>
            <a:r>
              <a:rPr lang="el-GR" altLang="el-GR" sz="4400" b="1" spc="0" dirty="0" err="1">
                <a:ln w="22225">
                  <a:solidFill>
                    <a:schemeClr val="accent2"/>
                  </a:solidFill>
                  <a:prstDash val="solid"/>
                </a:ln>
                <a:solidFill>
                  <a:schemeClr val="accent1"/>
                </a:solidFill>
                <a:latin typeface="+mn-lt"/>
              </a:rPr>
              <a:t>Assessment</a:t>
            </a:r>
            <a:r>
              <a:rPr lang="el-GR" altLang="el-GR" sz="4400" b="1" spc="0" dirty="0">
                <a:ln w="22225">
                  <a:solidFill>
                    <a:schemeClr val="accent2"/>
                  </a:solidFill>
                  <a:prstDash val="solid"/>
                </a:ln>
                <a:solidFill>
                  <a:schemeClr val="accent1"/>
                </a:solidFill>
                <a:latin typeface="+mn-lt"/>
              </a:rPr>
              <a:t>)</a:t>
            </a:r>
          </a:p>
          <a:p>
            <a:pPr fontAlgn="auto">
              <a:defRPr/>
            </a:pPr>
            <a:endParaRPr lang="el-GR" altLang="el-GR" dirty="0"/>
          </a:p>
        </p:txBody>
      </p:sp>
      <p:sp>
        <p:nvSpPr>
          <p:cNvPr id="10" name="TextBox 9">
            <a:extLst>
              <a:ext uri="{FF2B5EF4-FFF2-40B4-BE49-F238E27FC236}">
                <a16:creationId xmlns:a16="http://schemas.microsoft.com/office/drawing/2014/main" id="{E190626A-2B04-4DDF-B35B-0D7FB3006742}"/>
              </a:ext>
            </a:extLst>
          </p:cNvPr>
          <p:cNvSpPr txBox="1"/>
          <p:nvPr/>
        </p:nvSpPr>
        <p:spPr>
          <a:xfrm>
            <a:off x="1724025" y="2505670"/>
            <a:ext cx="9277350" cy="1200329"/>
          </a:xfrm>
          <a:prstGeom prst="rect">
            <a:avLst/>
          </a:prstGeom>
          <a:noFill/>
        </p:spPr>
        <p:txBody>
          <a:bodyPr wrap="square">
            <a:spAutoFit/>
          </a:bodyPr>
          <a:lstStyle/>
          <a:p>
            <a:pPr algn="ctr"/>
            <a:r>
              <a:rPr lang="el-GR" altLang="el-GR" sz="2400" b="1" dirty="0"/>
              <a:t>Συνοπτική νοσηλευτική αξιολόγηση κατά την έναρξη κάθε βάρδιας ή εάν η κατάσταση του παιδιατρικού ασθενούς αλλάζει οποιαδήποτε άλλη στιγμή κατά τη διάρκεια της βάρδιας</a:t>
            </a:r>
          </a:p>
        </p:txBody>
      </p:sp>
    </p:spTree>
    <p:extLst>
      <p:ext uri="{BB962C8B-B14F-4D97-AF65-F5344CB8AC3E}">
        <p14:creationId xmlns:p14="http://schemas.microsoft.com/office/powerpoint/2010/main" val="3633514795"/>
      </p:ext>
    </p:extLst>
  </p:cSld>
  <p:clrMapOvr>
    <a:masterClrMapping/>
  </p:clrMapOvr>
  <p:transition spd="med">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p:txBody>
          <a:bodyPr>
            <a:normAutofit/>
          </a:bodyPr>
          <a:lstStyle/>
          <a:p>
            <a:pPr algn="ctr"/>
            <a:r>
              <a:rPr lang="el-GR"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Πότε εφαρμόζεται και τι περιλαμβάνει </a:t>
            </a:r>
          </a:p>
        </p:txBody>
      </p:sp>
      <p:sp>
        <p:nvSpPr>
          <p:cNvPr id="9" name="2 - Θέση περιεχομένου">
            <a:extLst>
              <a:ext uri="{FF2B5EF4-FFF2-40B4-BE49-F238E27FC236}">
                <a16:creationId xmlns:a16="http://schemas.microsoft.com/office/drawing/2014/main" id="{0974D088-6F6A-427F-93DB-BE62ACD5D71A}"/>
              </a:ext>
            </a:extLst>
          </p:cNvPr>
          <p:cNvSpPr>
            <a:spLocks noGrp="1" noChangeArrowheads="1"/>
          </p:cNvSpPr>
          <p:nvPr>
            <p:ph idx="1"/>
          </p:nvPr>
        </p:nvSpPr>
        <p:spPr/>
        <p:txBody>
          <a:bodyPr/>
          <a:lstStyle/>
          <a:p>
            <a:r>
              <a:rPr lang="el-GR" altLang="el-GR" sz="1600" b="1" dirty="0">
                <a:solidFill>
                  <a:schemeClr val="tx1"/>
                </a:solidFill>
              </a:rPr>
              <a:t>Η ταχεία αξιολόγηση εφαρμόζεται κατά την έναρξη κάθε βάρδιας,  σε κάθε ασθενή και οι πληροφορίες αυτές χρησιμοποιούνται για την ανάπτυξη ενός σχεδίου φροντίδας. Τεκμηριώνεται σε ειδικό  έντυπο νοσηλευτικής αξιολόγησης και περιλαμβάνει:</a:t>
            </a:r>
          </a:p>
          <a:p>
            <a:pPr>
              <a:buFont typeface="Wingdings" panose="05000000000000000000" pitchFamily="2" charset="2"/>
              <a:buChar char="v"/>
            </a:pPr>
            <a:r>
              <a:rPr lang="el-GR" altLang="el-GR" sz="1600" b="1" dirty="0">
                <a:solidFill>
                  <a:schemeClr val="tx1"/>
                </a:solidFill>
              </a:rPr>
              <a:t>Βατότητα αεραγωγών</a:t>
            </a:r>
          </a:p>
          <a:p>
            <a:pPr>
              <a:buFont typeface="Wingdings" panose="05000000000000000000" pitchFamily="2" charset="2"/>
              <a:buChar char="v"/>
            </a:pPr>
            <a:r>
              <a:rPr lang="el-GR" altLang="el-GR" sz="1600" b="1" dirty="0">
                <a:solidFill>
                  <a:schemeClr val="tx1"/>
                </a:solidFill>
              </a:rPr>
              <a:t>Αναπνοή</a:t>
            </a:r>
          </a:p>
          <a:p>
            <a:pPr>
              <a:buFont typeface="Wingdings" panose="05000000000000000000" pitchFamily="2" charset="2"/>
              <a:buChar char="v"/>
            </a:pPr>
            <a:r>
              <a:rPr lang="el-GR" altLang="el-GR" sz="1600" b="1" dirty="0">
                <a:solidFill>
                  <a:schemeClr val="tx1"/>
                </a:solidFill>
              </a:rPr>
              <a:t>Κυκλοφορία</a:t>
            </a:r>
          </a:p>
          <a:p>
            <a:pPr>
              <a:buFont typeface="Wingdings" panose="05000000000000000000" pitchFamily="2" charset="2"/>
              <a:buChar char="v"/>
            </a:pPr>
            <a:r>
              <a:rPr lang="el-GR" altLang="el-GR" sz="1600" b="1" dirty="0">
                <a:solidFill>
                  <a:schemeClr val="tx1"/>
                </a:solidFill>
              </a:rPr>
              <a:t>Νευρολογική εκτίμηση </a:t>
            </a:r>
          </a:p>
          <a:p>
            <a:r>
              <a:rPr lang="el-GR" altLang="el-GR" sz="1600" b="1" dirty="0">
                <a:solidFill>
                  <a:schemeClr val="tx1"/>
                </a:solidFill>
              </a:rPr>
              <a:t>Εκτίμηση της παρούσας κατάστασης  ή συγκεκριμένου προβλήματος υγείας: καρδιαγγειακό, αναπνευστικό, γαστρεντερικό, νεφρική λειτουργία, τα μάτια, </a:t>
            </a:r>
            <a:r>
              <a:rPr lang="el-GR" altLang="el-GR" sz="1600" b="1" dirty="0" err="1">
                <a:solidFill>
                  <a:schemeClr val="tx1"/>
                </a:solidFill>
              </a:rPr>
              <a:t>κτλ</a:t>
            </a:r>
            <a:r>
              <a:rPr lang="el-GR" altLang="el-GR" sz="1600" b="1" dirty="0">
                <a:solidFill>
                  <a:schemeClr val="tx1"/>
                </a:solidFill>
              </a:rPr>
              <a:t> </a:t>
            </a:r>
          </a:p>
          <a:p>
            <a:r>
              <a:rPr lang="el-GR" altLang="el-GR" sz="1600" b="1" dirty="0">
                <a:solidFill>
                  <a:schemeClr val="tx1"/>
                </a:solidFill>
              </a:rPr>
              <a:t>Εκτίμηση πόνου με κλίμακες: πρόσωπα, αριθμούς, χρώματα κ.α. </a:t>
            </a:r>
          </a:p>
          <a:p>
            <a:endParaRPr lang="el-GR" alt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Tree>
    <p:extLst>
      <p:ext uri="{BB962C8B-B14F-4D97-AF65-F5344CB8AC3E}">
        <p14:creationId xmlns:p14="http://schemas.microsoft.com/office/powerpoint/2010/main" val="1538760607"/>
      </p:ext>
    </p:extLst>
  </p:cSld>
  <p:clrMapOvr>
    <a:masterClrMapping/>
  </p:clrMapOvr>
  <p:transition spd="med">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p:txBody>
          <a:bodyPr>
            <a:normAutofit/>
          </a:bodyPr>
          <a:lstStyle/>
          <a:p>
            <a:pPr algn="ctr"/>
            <a:r>
              <a:rPr lang="el-GR" sz="4400" b="1" spc="0" dirty="0">
                <a:ln w="22225">
                  <a:solidFill>
                    <a:schemeClr val="accent2"/>
                  </a:solidFill>
                  <a:prstDash val="solid"/>
                </a:ln>
                <a:solidFill>
                  <a:schemeClr val="accent1"/>
                </a:solidFill>
              </a:rPr>
              <a:t>Πότε εφαρμόζεται και τι περιλαμβάνει </a:t>
            </a:r>
            <a:endParaRPr lang="el-GR" sz="4400" dirty="0">
              <a:solidFill>
                <a:schemeClr val="accent1"/>
              </a:solidFill>
            </a:endParaRPr>
          </a:p>
        </p:txBody>
      </p:sp>
      <p:sp>
        <p:nvSpPr>
          <p:cNvPr id="3" name="Θέση περιεχομένου 2">
            <a:extLst>
              <a:ext uri="{FF2B5EF4-FFF2-40B4-BE49-F238E27FC236}">
                <a16:creationId xmlns:a16="http://schemas.microsoft.com/office/drawing/2014/main" id="{775760D8-6F0D-4836-AC5E-611B6050308B}"/>
              </a:ext>
            </a:extLst>
          </p:cNvPr>
          <p:cNvSpPr>
            <a:spLocks noGrp="1"/>
          </p:cNvSpPr>
          <p:nvPr>
            <p:ph idx="1"/>
          </p:nvPr>
        </p:nvSpPr>
        <p:spPr>
          <a:xfrm>
            <a:off x="1274260" y="1957701"/>
            <a:ext cx="10058400" cy="4023360"/>
          </a:xfrm>
        </p:spPr>
        <p:txBody>
          <a:bodyPr/>
          <a:lstStyle/>
          <a:p>
            <a:pPr>
              <a:buFont typeface="Wingdings" panose="05000000000000000000" pitchFamily="2" charset="2"/>
              <a:buChar char="v"/>
            </a:pPr>
            <a:r>
              <a:rPr lang="el-GR" altLang="el-GR" sz="1600" b="1" dirty="0">
                <a:solidFill>
                  <a:schemeClr val="tx1"/>
                </a:solidFill>
              </a:rPr>
              <a:t>Ενυδάτωση/ ενδοφλέβια υγρά, υγρά από το στόμα, </a:t>
            </a:r>
            <a:r>
              <a:rPr lang="el-GR" altLang="el-GR" sz="1600" b="1" dirty="0" err="1">
                <a:solidFill>
                  <a:schemeClr val="tx1"/>
                </a:solidFill>
              </a:rPr>
              <a:t>ρινογαστρικό</a:t>
            </a:r>
            <a:r>
              <a:rPr lang="el-GR" altLang="el-GR" sz="1600" b="1" dirty="0">
                <a:solidFill>
                  <a:schemeClr val="tx1"/>
                </a:solidFill>
              </a:rPr>
              <a:t>, </a:t>
            </a:r>
            <a:r>
              <a:rPr lang="el-GR" altLang="el-GR" sz="1600" b="1" dirty="0" err="1">
                <a:solidFill>
                  <a:schemeClr val="tx1"/>
                </a:solidFill>
              </a:rPr>
              <a:t>γαστροστομία</a:t>
            </a:r>
            <a:r>
              <a:rPr lang="el-GR" altLang="el-GR" sz="1600" b="1" dirty="0">
                <a:solidFill>
                  <a:schemeClr val="tx1"/>
                </a:solidFill>
              </a:rPr>
              <a:t>, </a:t>
            </a:r>
            <a:r>
              <a:rPr lang="el-GR" altLang="el-GR" sz="1600" b="1" dirty="0" err="1">
                <a:solidFill>
                  <a:schemeClr val="tx1"/>
                </a:solidFill>
              </a:rPr>
              <a:t>νηστιδοστομία</a:t>
            </a:r>
            <a:r>
              <a:rPr lang="el-GR" altLang="el-GR" sz="1600" b="1" dirty="0">
                <a:solidFill>
                  <a:schemeClr val="tx1"/>
                </a:solidFill>
              </a:rPr>
              <a:t> </a:t>
            </a:r>
          </a:p>
          <a:p>
            <a:pPr>
              <a:buFont typeface="Wingdings" panose="05000000000000000000" pitchFamily="2" charset="2"/>
              <a:buChar char="v"/>
            </a:pPr>
            <a:r>
              <a:rPr lang="el-GR" altLang="el-GR" sz="1600" b="1" dirty="0">
                <a:solidFill>
                  <a:schemeClr val="tx1"/>
                </a:solidFill>
              </a:rPr>
              <a:t>Διατροφή: νηστεία, θηλασμό, ειδικά γάλατα και διαιτολόγιο</a:t>
            </a:r>
          </a:p>
          <a:p>
            <a:pPr>
              <a:buFont typeface="Wingdings" panose="05000000000000000000" pitchFamily="2" charset="2"/>
              <a:buChar char="v"/>
            </a:pPr>
            <a:r>
              <a:rPr lang="el-GR" altLang="el-GR" sz="1600" b="1" dirty="0">
                <a:solidFill>
                  <a:schemeClr val="tx1"/>
                </a:solidFill>
              </a:rPr>
              <a:t>Ισοζύγιο υγρών </a:t>
            </a:r>
          </a:p>
          <a:p>
            <a:pPr>
              <a:buFont typeface="Wingdings" panose="05000000000000000000" pitchFamily="2" charset="2"/>
              <a:buChar char="v"/>
            </a:pPr>
            <a:r>
              <a:rPr lang="el-GR" altLang="el-GR" sz="1600" b="1" dirty="0">
                <a:solidFill>
                  <a:schemeClr val="tx1"/>
                </a:solidFill>
              </a:rPr>
              <a:t>Κίνδυνος πτώσης : εκτίμηση του κινδύνου τραυματισμού </a:t>
            </a:r>
          </a:p>
          <a:p>
            <a:pPr>
              <a:buFont typeface="Wingdings" panose="05000000000000000000" pitchFamily="2" charset="2"/>
              <a:buChar char="v"/>
            </a:pPr>
            <a:r>
              <a:rPr lang="el-GR" altLang="el-GR" sz="1600" b="1" dirty="0">
                <a:solidFill>
                  <a:schemeClr val="tx1"/>
                </a:solidFill>
              </a:rPr>
              <a:t>Ευεξία: Διάθεση, συνήθειες ύπνου και διαταραχές, στρατηγικές αντιμετώπισης, αντίδραση από την εισαγωγή </a:t>
            </a:r>
          </a:p>
          <a:p>
            <a:pPr>
              <a:buFont typeface="Wingdings" panose="05000000000000000000" pitchFamily="2" charset="2"/>
              <a:buChar char="v"/>
            </a:pPr>
            <a:r>
              <a:rPr lang="el-GR" altLang="el-GR" sz="1600" b="1" dirty="0">
                <a:solidFill>
                  <a:schemeClr val="tx1"/>
                </a:solidFill>
              </a:rPr>
              <a:t>Οικογενειακές και κοινωνικές σχέσεις: αλληλεπίδραση μεταξύ των μελών της οικογένειας  και άλλους </a:t>
            </a:r>
          </a:p>
          <a:p>
            <a:pPr>
              <a:buFont typeface="Wingdings" panose="05000000000000000000" pitchFamily="2" charset="2"/>
              <a:buChar char="v"/>
            </a:pPr>
            <a:r>
              <a:rPr lang="el-GR" altLang="el-GR" sz="1600" b="1" dirty="0">
                <a:solidFill>
                  <a:schemeClr val="tx1"/>
                </a:solidFill>
              </a:rPr>
              <a:t>Επανεξέταση του ιστορικού του ασθενούς</a:t>
            </a:r>
          </a:p>
          <a:p>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Tree>
    <p:extLst>
      <p:ext uri="{BB962C8B-B14F-4D97-AF65-F5344CB8AC3E}">
        <p14:creationId xmlns:p14="http://schemas.microsoft.com/office/powerpoint/2010/main" val="3898686858"/>
      </p:ext>
    </p:extLst>
  </p:cSld>
  <p:clrMapOvr>
    <a:masterClrMapping/>
  </p:clrMapOvr>
  <p:transition spd="med">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9" name="2 - Θέση κειμένου">
            <a:extLst>
              <a:ext uri="{FF2B5EF4-FFF2-40B4-BE49-F238E27FC236}">
                <a16:creationId xmlns:a16="http://schemas.microsoft.com/office/drawing/2014/main" id="{AC09FBCB-68C8-4EA1-9245-A0E4A52A9A15}"/>
              </a:ext>
            </a:extLst>
          </p:cNvPr>
          <p:cNvSpPr>
            <a:spLocks noGrp="1"/>
          </p:cNvSpPr>
          <p:nvPr>
            <p:ph type="title"/>
          </p:nvPr>
        </p:nvSpPr>
        <p:spPr>
          <a:xfrm>
            <a:off x="1545675" y="725644"/>
            <a:ext cx="10058400" cy="1450975"/>
          </a:xfrm>
        </p:spPr>
        <p:txBody>
          <a:bodyPr rtlCol="0">
            <a:normAutofit fontScale="90000"/>
          </a:bodyPr>
          <a:lstStyle/>
          <a:p>
            <a:pPr algn="ctr">
              <a:defRPr/>
            </a:pPr>
            <a:r>
              <a:rPr lang="el-GR" altLang="el-GR" b="1" spc="0" dirty="0">
                <a:ln w="22225">
                  <a:solidFill>
                    <a:schemeClr val="accent2"/>
                  </a:solidFill>
                  <a:prstDash val="solid"/>
                </a:ln>
                <a:solidFill>
                  <a:schemeClr val="accent2">
                    <a:lumMod val="40000"/>
                    <a:lumOff val="60000"/>
                  </a:schemeClr>
                </a:solidFill>
                <a:latin typeface="Constantia" panose="02030602050306030303" pitchFamily="18" charset="0"/>
              </a:rPr>
              <a:t>Ε</a:t>
            </a:r>
            <a:r>
              <a:rPr lang="el-GR" altLang="el-GR" sz="4800" b="1" spc="0" dirty="0">
                <a:ln w="22225">
                  <a:solidFill>
                    <a:schemeClr val="accent2"/>
                  </a:solidFill>
                  <a:prstDash val="solid"/>
                </a:ln>
                <a:solidFill>
                  <a:schemeClr val="accent2">
                    <a:lumMod val="40000"/>
                    <a:lumOff val="60000"/>
                  </a:schemeClr>
                </a:solidFill>
                <a:latin typeface="Constantia" panose="02030602050306030303" pitchFamily="18" charset="0"/>
              </a:rPr>
              <a:t>στιασμένη  </a:t>
            </a:r>
            <a:r>
              <a:rPr lang="el-GR" altLang="el-GR" b="1" spc="0" dirty="0">
                <a:ln w="22225">
                  <a:solidFill>
                    <a:schemeClr val="accent2"/>
                  </a:solidFill>
                  <a:prstDash val="solid"/>
                </a:ln>
                <a:solidFill>
                  <a:schemeClr val="accent2">
                    <a:lumMod val="40000"/>
                    <a:lumOff val="60000"/>
                  </a:schemeClr>
                </a:solidFill>
                <a:latin typeface="Constantia" panose="02030602050306030303" pitchFamily="18" charset="0"/>
              </a:rPr>
              <a:t>εκτίμηση </a:t>
            </a:r>
            <a:br>
              <a:rPr lang="el-GR" altLang="el-GR" b="1" spc="0" dirty="0">
                <a:ln w="22225">
                  <a:solidFill>
                    <a:schemeClr val="accent2"/>
                  </a:solidFill>
                  <a:prstDash val="solid"/>
                </a:ln>
                <a:solidFill>
                  <a:schemeClr val="accent2">
                    <a:lumMod val="40000"/>
                    <a:lumOff val="60000"/>
                  </a:schemeClr>
                </a:solidFill>
                <a:latin typeface="Constantia" panose="02030602050306030303" pitchFamily="18" charset="0"/>
              </a:rPr>
            </a:br>
            <a:r>
              <a:rPr lang="el-GR" altLang="el-GR" sz="4800" b="1" spc="0" dirty="0">
                <a:ln w="22225">
                  <a:solidFill>
                    <a:schemeClr val="accent2"/>
                  </a:solidFill>
                  <a:prstDash val="solid"/>
                </a:ln>
                <a:solidFill>
                  <a:schemeClr val="accent2">
                    <a:lumMod val="40000"/>
                    <a:lumOff val="60000"/>
                  </a:schemeClr>
                </a:solidFill>
                <a:latin typeface="Constantia" panose="02030602050306030303" pitchFamily="18" charset="0"/>
              </a:rPr>
              <a:t> (</a:t>
            </a:r>
            <a:r>
              <a:rPr lang="el-GR" altLang="el-GR" sz="4800" b="1" spc="0" dirty="0" err="1">
                <a:ln w="22225">
                  <a:solidFill>
                    <a:schemeClr val="accent2"/>
                  </a:solidFill>
                  <a:prstDash val="solid"/>
                </a:ln>
                <a:solidFill>
                  <a:schemeClr val="accent2">
                    <a:lumMod val="40000"/>
                    <a:lumOff val="60000"/>
                  </a:schemeClr>
                </a:solidFill>
                <a:latin typeface="Constantia" panose="02030602050306030303" pitchFamily="18" charset="0"/>
              </a:rPr>
              <a:t>focused</a:t>
            </a:r>
            <a:r>
              <a:rPr lang="el-GR" altLang="el-GR" sz="4800" b="1" spc="0" dirty="0">
                <a:ln w="22225">
                  <a:solidFill>
                    <a:schemeClr val="accent2"/>
                  </a:solidFill>
                  <a:prstDash val="solid"/>
                </a:ln>
                <a:solidFill>
                  <a:schemeClr val="accent2">
                    <a:lumMod val="40000"/>
                    <a:lumOff val="60000"/>
                  </a:schemeClr>
                </a:solidFill>
                <a:latin typeface="Constantia" panose="02030602050306030303" pitchFamily="18" charset="0"/>
              </a:rPr>
              <a:t> </a:t>
            </a:r>
            <a:r>
              <a:rPr lang="el-GR" altLang="el-GR" sz="4800" b="1" spc="0" dirty="0" err="1">
                <a:ln w="22225">
                  <a:solidFill>
                    <a:schemeClr val="accent2"/>
                  </a:solidFill>
                  <a:prstDash val="solid"/>
                </a:ln>
                <a:solidFill>
                  <a:schemeClr val="accent2">
                    <a:lumMod val="40000"/>
                    <a:lumOff val="60000"/>
                  </a:schemeClr>
                </a:solidFill>
                <a:latin typeface="Constantia" panose="02030602050306030303" pitchFamily="18" charset="0"/>
              </a:rPr>
              <a:t>assessment</a:t>
            </a:r>
            <a:r>
              <a:rPr lang="el-GR" altLang="el-GR" sz="4800" b="1" spc="0" dirty="0">
                <a:ln w="22225">
                  <a:solidFill>
                    <a:schemeClr val="accent2"/>
                  </a:solidFill>
                  <a:prstDash val="solid"/>
                </a:ln>
                <a:solidFill>
                  <a:schemeClr val="accent2">
                    <a:lumMod val="40000"/>
                    <a:lumOff val="60000"/>
                  </a:schemeClr>
                </a:solidFill>
                <a:latin typeface="Constantia" panose="02030602050306030303" pitchFamily="18" charset="0"/>
              </a:rPr>
              <a:t>) </a:t>
            </a:r>
            <a:br>
              <a:rPr lang="el-GR" altLang="el-GR" sz="4800" cap="none" dirty="0">
                <a:latin typeface="Constantia" panose="02030602050306030303" pitchFamily="18" charset="0"/>
              </a:rPr>
            </a:br>
            <a:endParaRPr lang="el-GR" altLang="el-GR" dirty="0"/>
          </a:p>
        </p:txBody>
      </p:sp>
      <p:sp>
        <p:nvSpPr>
          <p:cNvPr id="10" name="TextBox 9">
            <a:extLst>
              <a:ext uri="{FF2B5EF4-FFF2-40B4-BE49-F238E27FC236}">
                <a16:creationId xmlns:a16="http://schemas.microsoft.com/office/drawing/2014/main" id="{E190626A-2B04-4DDF-B35B-0D7FB3006742}"/>
              </a:ext>
            </a:extLst>
          </p:cNvPr>
          <p:cNvSpPr txBox="1"/>
          <p:nvPr/>
        </p:nvSpPr>
        <p:spPr>
          <a:xfrm>
            <a:off x="2526750" y="2374336"/>
            <a:ext cx="7881450" cy="1569660"/>
          </a:xfrm>
          <a:prstGeom prst="rect">
            <a:avLst/>
          </a:prstGeom>
          <a:noFill/>
        </p:spPr>
        <p:txBody>
          <a:bodyPr wrap="square">
            <a:spAutoFit/>
          </a:bodyPr>
          <a:lstStyle/>
          <a:p>
            <a:pPr algn="ctr"/>
            <a:r>
              <a:rPr lang="el-GR" altLang="el-GR" sz="2400" b="1" dirty="0"/>
              <a:t>Λεπτομερής νοσηλευτική αξιολόγηση συγκεκριμένων συστημάτων του σώματος που σχετίζονται με το πρόβλημα που παρουσιάζει ο παιδιατρικός ασθενής. Αυτό μπορεί να περιλαμβάνει ένα ή περισσότερα συστήματα</a:t>
            </a:r>
          </a:p>
        </p:txBody>
      </p:sp>
    </p:spTree>
    <p:extLst>
      <p:ext uri="{BB962C8B-B14F-4D97-AF65-F5344CB8AC3E}">
        <p14:creationId xmlns:p14="http://schemas.microsoft.com/office/powerpoint/2010/main" val="4232667542"/>
      </p:ext>
    </p:extLst>
  </p:cSld>
  <p:clrMapOvr>
    <a:masterClrMapping/>
  </p:clrMapOvr>
  <p:transition spd="med">
    <p:pull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160577" y="713217"/>
            <a:ext cx="10058400" cy="1450757"/>
          </a:xfrm>
        </p:spPr>
        <p:txBody>
          <a:bodyPr>
            <a:normAutofit/>
          </a:bodyPr>
          <a:lstStyle/>
          <a:p>
            <a:pPr algn="ctr"/>
            <a:r>
              <a:rPr lang="el-GR" altLang="el-GR" sz="4400" b="1" spc="0" dirty="0">
                <a:ln w="22225">
                  <a:solidFill>
                    <a:schemeClr val="accent2"/>
                  </a:solidFill>
                  <a:prstDash val="solid"/>
                </a:ln>
                <a:solidFill>
                  <a:schemeClr val="accent1"/>
                </a:solidFill>
                <a:latin typeface="+mn-lt"/>
              </a:rPr>
              <a:t>Νευρολογικό σύστημα</a:t>
            </a:r>
            <a:br>
              <a:rPr lang="el-GR" altLang="el-GR" sz="4400" b="1" spc="0" dirty="0">
                <a:ln w="22225">
                  <a:solidFill>
                    <a:schemeClr val="accent2"/>
                  </a:solidFill>
                  <a:prstDash val="solid"/>
                </a:ln>
                <a:solidFill>
                  <a:schemeClr val="accent1"/>
                </a:solidFill>
                <a:latin typeface="+mn-lt"/>
              </a:rPr>
            </a:br>
            <a:endParaRPr lang="el-GR" sz="4400" b="1" spc="0" dirty="0">
              <a:ln w="22225">
                <a:solidFill>
                  <a:schemeClr val="accent2"/>
                </a:solidFill>
                <a:prstDash val="solid"/>
              </a:ln>
              <a:solidFill>
                <a:schemeClr val="accent1"/>
              </a:solidFill>
              <a:latin typeface="+mn-lt"/>
            </a:endParaRPr>
          </a:p>
        </p:txBody>
      </p:sp>
      <p:sp>
        <p:nvSpPr>
          <p:cNvPr id="15" name="Θέση περιεχομένου 14">
            <a:extLst>
              <a:ext uri="{FF2B5EF4-FFF2-40B4-BE49-F238E27FC236}">
                <a16:creationId xmlns:a16="http://schemas.microsoft.com/office/drawing/2014/main" id="{1BAEE2D5-633E-45C6-B622-3DDD77D722FA}"/>
              </a:ext>
            </a:extLst>
          </p:cNvPr>
          <p:cNvSpPr>
            <a:spLocks noGrp="1"/>
          </p:cNvSpPr>
          <p:nvPr>
            <p:ph idx="1"/>
          </p:nvPr>
        </p:nvSpPr>
        <p:spPr>
          <a:xfrm>
            <a:off x="1160577" y="1754358"/>
            <a:ext cx="10517073" cy="4023360"/>
          </a:xfrm>
        </p:spPr>
        <p:txBody>
          <a:bodyPr>
            <a:normAutofit fontScale="77500" lnSpcReduction="20000"/>
          </a:bodyPr>
          <a:lstStyle/>
          <a:p>
            <a:pPr algn="just">
              <a:defRPr/>
            </a:pPr>
            <a:r>
              <a:rPr lang="el-GR" altLang="el-GR" sz="2000" b="1" dirty="0">
                <a:solidFill>
                  <a:schemeClr val="tx1"/>
                </a:solidFill>
              </a:rPr>
              <a:t>Περιλαμβάνει λεπτομερή νοσηλευτική αξιολόγηση συγκεκριμένων συστημάτων του σώματος που σχετίζονται με το πρόβλημα που παρουσιάζει ή με άλλες τρέχουσες ανησυχίες. Αυτό μπορεί να περιλαμβάνει ένα ή περισσότερα συστήματα</a:t>
            </a:r>
            <a:endParaRPr lang="en-US" altLang="el-GR" sz="2000" b="1" dirty="0">
              <a:solidFill>
                <a:schemeClr val="tx1"/>
              </a:solidFill>
            </a:endParaRPr>
          </a:p>
          <a:p>
            <a:pPr algn="just">
              <a:buNone/>
              <a:defRPr/>
            </a:pPr>
            <a:endParaRPr lang="el-GR" altLang="el-GR" sz="2000" b="1" dirty="0">
              <a:solidFill>
                <a:schemeClr val="tx1"/>
              </a:solidFill>
            </a:endParaRPr>
          </a:p>
          <a:p>
            <a:pPr algn="just">
              <a:defRPr/>
            </a:pPr>
            <a:r>
              <a:rPr lang="el-GR" altLang="el-GR" sz="2000" b="1" dirty="0">
                <a:solidFill>
                  <a:schemeClr val="tx1"/>
                </a:solidFill>
              </a:rPr>
              <a:t>Μια περιεκτική εκτίμηση περιλαμβάνει νευρολογικές παρατηρήσεις, αξιολόγηση της αύξησης,  γνωστικής ανάπτυξης,  κινητικών δεξιοτήτων,  αισθητικής λειτουργίας και παρουσία ή όχι επιληπτικών κρίσεων. </a:t>
            </a:r>
          </a:p>
          <a:p>
            <a:pPr algn="just">
              <a:buNone/>
              <a:defRPr/>
            </a:pPr>
            <a:endParaRPr lang="en-US" altLang="el-GR" sz="2000" b="1" dirty="0">
              <a:solidFill>
                <a:schemeClr val="tx1"/>
              </a:solidFill>
            </a:endParaRPr>
          </a:p>
          <a:p>
            <a:pPr algn="just">
              <a:buNone/>
              <a:defRPr/>
            </a:pPr>
            <a:r>
              <a:rPr lang="el-GR" altLang="el-GR" sz="2000" b="1" dirty="0">
                <a:solidFill>
                  <a:schemeClr val="accent1"/>
                </a:solidFill>
              </a:rPr>
              <a:t>Αξιολογήστε: </a:t>
            </a:r>
          </a:p>
          <a:p>
            <a:pPr algn="just">
              <a:buFont typeface="Wingdings" panose="05000000000000000000" pitchFamily="2" charset="2"/>
              <a:buChar char="v"/>
              <a:defRPr/>
            </a:pPr>
            <a:r>
              <a:rPr lang="el-GR" altLang="el-GR" sz="2000" b="1" dirty="0">
                <a:solidFill>
                  <a:schemeClr val="tx1"/>
                </a:solidFill>
              </a:rPr>
              <a:t>Επίπεδο συνείδησης,  κατά πόσον ή όχι ο ασθενής είναι προσανατολισμένος  σε  πρόσωπα, τον τόπο και το χρόνο</a:t>
            </a:r>
          </a:p>
          <a:p>
            <a:pPr algn="just">
              <a:buFont typeface="Wingdings" panose="05000000000000000000" pitchFamily="2" charset="2"/>
              <a:buChar char="v"/>
              <a:defRPr/>
            </a:pPr>
            <a:r>
              <a:rPr lang="el-GR" altLang="el-GR" sz="2000" b="1" dirty="0">
                <a:solidFill>
                  <a:schemeClr val="tx1"/>
                </a:solidFill>
              </a:rPr>
              <a:t>Εάν είναι επηρεασμένες η διάθεση και η μνήμη</a:t>
            </a:r>
          </a:p>
          <a:p>
            <a:pPr algn="just">
              <a:buFont typeface="Wingdings" panose="05000000000000000000" pitchFamily="2" charset="2"/>
              <a:buChar char="v"/>
              <a:defRPr/>
            </a:pPr>
            <a:r>
              <a:rPr lang="el-GR" altLang="el-GR" sz="2000" b="1" dirty="0">
                <a:solidFill>
                  <a:schemeClr val="tx1"/>
                </a:solidFill>
              </a:rPr>
              <a:t>Εάν υπάρχει  τραύμα στο κρανίο </a:t>
            </a:r>
          </a:p>
          <a:p>
            <a:pPr algn="just">
              <a:buFont typeface="Wingdings" panose="05000000000000000000" pitchFamily="2" charset="2"/>
              <a:buChar char="v"/>
              <a:defRPr/>
            </a:pPr>
            <a:r>
              <a:rPr lang="el-GR" altLang="el-GR" sz="2000" b="1" dirty="0">
                <a:solidFill>
                  <a:schemeClr val="tx1"/>
                </a:solidFill>
              </a:rPr>
              <a:t>Περιγράψτε το  βάδισμα, την ισορροπία και το συντονισμό άνω και κάτω άκρων, </a:t>
            </a:r>
            <a:r>
              <a:rPr lang="el-GR" altLang="el-GR" sz="2000" b="1" dirty="0" err="1">
                <a:solidFill>
                  <a:schemeClr val="tx1"/>
                </a:solidFill>
              </a:rPr>
              <a:t>τενόντια</a:t>
            </a:r>
            <a:r>
              <a:rPr lang="el-GR" altLang="el-GR" sz="2000" b="1" dirty="0">
                <a:solidFill>
                  <a:schemeClr val="tx1"/>
                </a:solidFill>
              </a:rPr>
              <a:t> αντανακλαστικά και</a:t>
            </a:r>
          </a:p>
          <a:p>
            <a:pPr marL="0" indent="0" algn="just">
              <a:buNone/>
              <a:defRPr/>
            </a:pPr>
            <a:r>
              <a:rPr lang="el-GR" altLang="el-GR" sz="2000" b="1" dirty="0">
                <a:solidFill>
                  <a:schemeClr val="tx1"/>
                </a:solidFill>
              </a:rPr>
              <a:t>    αντανακλαστικό </a:t>
            </a:r>
            <a:r>
              <a:rPr lang="el-GR" altLang="el-GR" sz="2000" b="1" dirty="0" err="1">
                <a:solidFill>
                  <a:schemeClr val="tx1"/>
                </a:solidFill>
              </a:rPr>
              <a:t>Babinski</a:t>
            </a:r>
            <a:r>
              <a:rPr lang="el-GR" altLang="el-GR" sz="2000" b="1" dirty="0">
                <a:solidFill>
                  <a:schemeClr val="tx1"/>
                </a:solidFill>
              </a:rPr>
              <a:t> </a:t>
            </a:r>
          </a:p>
          <a:p>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a:t>ΤΜΗΜΑ ΝΟΣΗΛΕΥΤΙΚΗΣ  ΠΑΘΟΛΟΓΙΚΟΣ ΤΟΜΕΑΣ  ΠΑΙΔΙΑΤΡΙΚΗ ΝΟΣΗΛΕΥΤΙΚΗ</a:t>
            </a:r>
            <a:endParaRPr lang="el-GR" sz="900" dirty="0"/>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pic>
        <p:nvPicPr>
          <p:cNvPr id="3" name="Picture 5">
            <a:extLst>
              <a:ext uri="{FF2B5EF4-FFF2-40B4-BE49-F238E27FC236}">
                <a16:creationId xmlns:a16="http://schemas.microsoft.com/office/drawing/2014/main" id="{1D8148D1-BABF-DEEE-2092-623E496B6E63}"/>
              </a:ext>
            </a:extLst>
          </p:cNvPr>
          <p:cNvPicPr>
            <a:picLocks noChangeAspect="1"/>
          </p:cNvPicPr>
          <p:nvPr/>
        </p:nvPicPr>
        <p:blipFill>
          <a:blip r:embed="rId3"/>
          <a:stretch>
            <a:fillRect/>
          </a:stretch>
        </p:blipFill>
        <p:spPr>
          <a:xfrm>
            <a:off x="9178731" y="400171"/>
            <a:ext cx="2254637" cy="1178230"/>
          </a:xfrm>
          <a:prstGeom prst="rect">
            <a:avLst/>
          </a:prstGeom>
          <a:ln>
            <a:noFill/>
          </a:ln>
          <a:effectLst>
            <a:softEdge rad="112500"/>
          </a:effectLst>
        </p:spPr>
      </p:pic>
    </p:spTree>
    <p:extLst>
      <p:ext uri="{BB962C8B-B14F-4D97-AF65-F5344CB8AC3E}">
        <p14:creationId xmlns:p14="http://schemas.microsoft.com/office/powerpoint/2010/main" val="2345550036"/>
      </p:ext>
    </p:extLst>
  </p:cSld>
  <p:clrMapOvr>
    <a:masterClrMapping/>
  </p:clrMapOvr>
  <p:transition spd="med">
    <p:pull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160577" y="713217"/>
            <a:ext cx="10058400" cy="1450757"/>
          </a:xfrm>
        </p:spPr>
        <p:txBody>
          <a:bodyPr>
            <a:normAutofit/>
          </a:bodyPr>
          <a:lstStyle/>
          <a:p>
            <a:pPr algn="ctr"/>
            <a:r>
              <a:rPr lang="el-GR" altLang="el-GR" sz="4400" b="1" spc="0" dirty="0">
                <a:ln w="22225">
                  <a:solidFill>
                    <a:schemeClr val="accent2"/>
                  </a:solidFill>
                  <a:prstDash val="solid"/>
                </a:ln>
                <a:solidFill>
                  <a:schemeClr val="accent1"/>
                </a:solidFill>
                <a:latin typeface="+mn-lt"/>
                <a:cs typeface="Courier New" panose="02070309020205020404" pitchFamily="49" charset="0"/>
              </a:rPr>
              <a:t>Αναπνευστικό </a:t>
            </a:r>
            <a:br>
              <a:rPr lang="el-GR" altLang="el-GR" sz="4400" b="1" spc="0" dirty="0">
                <a:ln w="22225">
                  <a:solidFill>
                    <a:schemeClr val="accent2"/>
                  </a:solidFill>
                  <a:prstDash val="solid"/>
                </a:ln>
                <a:solidFill>
                  <a:schemeClr val="accent1"/>
                </a:solidFill>
                <a:latin typeface="+mn-lt"/>
                <a:cs typeface="Courier New" panose="02070309020205020404" pitchFamily="49" charset="0"/>
              </a:rPr>
            </a:br>
            <a:endParaRPr lang="el-GR" sz="4400" b="1" spc="0" dirty="0">
              <a:ln w="22225">
                <a:solidFill>
                  <a:schemeClr val="accent2"/>
                </a:solidFill>
                <a:prstDash val="solid"/>
              </a:ln>
              <a:solidFill>
                <a:schemeClr val="accent1"/>
              </a:solidFill>
              <a:latin typeface="+mn-lt"/>
            </a:endParaRPr>
          </a:p>
        </p:txBody>
      </p:sp>
      <p:sp>
        <p:nvSpPr>
          <p:cNvPr id="15" name="Θέση περιεχομένου 14">
            <a:extLst>
              <a:ext uri="{FF2B5EF4-FFF2-40B4-BE49-F238E27FC236}">
                <a16:creationId xmlns:a16="http://schemas.microsoft.com/office/drawing/2014/main" id="{1BAEE2D5-633E-45C6-B622-3DDD77D722FA}"/>
              </a:ext>
            </a:extLst>
          </p:cNvPr>
          <p:cNvSpPr>
            <a:spLocks noGrp="1"/>
          </p:cNvSpPr>
          <p:nvPr>
            <p:ph idx="1"/>
          </p:nvPr>
        </p:nvSpPr>
        <p:spPr>
          <a:xfrm>
            <a:off x="542925" y="1768136"/>
            <a:ext cx="10934700" cy="4619429"/>
          </a:xfrm>
          <a:ln>
            <a:solidFill>
              <a:schemeClr val="accent2"/>
            </a:solidFill>
          </a:ln>
        </p:spPr>
        <p:txBody>
          <a:bodyPr>
            <a:normAutofit lnSpcReduction="10000"/>
          </a:bodyPr>
          <a:lstStyle/>
          <a:p>
            <a:pPr>
              <a:defRPr/>
            </a:pPr>
            <a:r>
              <a:rPr lang="el-GR" altLang="el-GR" sz="1700" b="1" dirty="0">
                <a:solidFill>
                  <a:schemeClr val="tx1"/>
                </a:solidFill>
                <a:latin typeface="Calibri" panose="020F0502020204030204" pitchFamily="34" charset="0"/>
                <a:cs typeface="Calibri" panose="020F0502020204030204" pitchFamily="34" charset="0"/>
              </a:rPr>
              <a:t>Οι ασθένειες του αναπνευστικού συστήματος είναι αρκετά συχνές στην παιδική ηλικία ενώ πολλές άλλες καταστάσεις μπορούν επίσης να προκαλέσουν αναπνευστική δυσχέρεια </a:t>
            </a:r>
            <a:r>
              <a:rPr lang="en-US" altLang="el-GR" sz="1700" b="1" dirty="0">
                <a:solidFill>
                  <a:schemeClr val="tx1"/>
                </a:solidFill>
                <a:latin typeface="Calibri" panose="020F0502020204030204" pitchFamily="34" charset="0"/>
                <a:cs typeface="Calibri" panose="020F0502020204030204" pitchFamily="34" charset="0"/>
              </a:rPr>
              <a:t>.</a:t>
            </a:r>
            <a:r>
              <a:rPr lang="el-GR" altLang="el-GR" sz="1700" b="1" dirty="0">
                <a:solidFill>
                  <a:schemeClr val="tx1"/>
                </a:solidFill>
                <a:latin typeface="Calibri" panose="020F0502020204030204" pitchFamily="34" charset="0"/>
                <a:cs typeface="Calibri" panose="020F0502020204030204" pitchFamily="34" charset="0"/>
              </a:rPr>
              <a:t>Η αναπνευστική αξιολόγηση περιλαμβάνει:</a:t>
            </a:r>
          </a:p>
          <a:p>
            <a:pPr>
              <a:buNone/>
              <a:defRPr/>
            </a:pPr>
            <a:r>
              <a:rPr lang="el-GR" altLang="el-GR" sz="1700" b="1" dirty="0">
                <a:solidFill>
                  <a:schemeClr val="accent1"/>
                </a:solidFill>
                <a:latin typeface="Calibri" panose="020F0502020204030204" pitchFamily="34" charset="0"/>
                <a:cs typeface="Calibri" panose="020F0502020204030204" pitchFamily="34" charset="0"/>
              </a:rPr>
              <a:t>Αξιολογήστε: </a:t>
            </a:r>
          </a:p>
          <a:p>
            <a:pPr>
              <a:buFont typeface="Wingdings" panose="05000000000000000000" pitchFamily="2" charset="2"/>
              <a:buChar char="v"/>
              <a:defRPr/>
            </a:pPr>
            <a:r>
              <a:rPr lang="el-GR" altLang="el-GR" sz="1700" b="1" dirty="0">
                <a:solidFill>
                  <a:schemeClr val="tx1"/>
                </a:solidFill>
                <a:latin typeface="Calibri" panose="020F0502020204030204" pitchFamily="34" charset="0"/>
                <a:cs typeface="Calibri" panose="020F0502020204030204" pitchFamily="34" charset="0"/>
              </a:rPr>
              <a:t>Ενημερωθείτε για την έναρξη + διάρκεια των συμπτωμάτων βήχα / δύσπνοια</a:t>
            </a:r>
          </a:p>
          <a:p>
            <a:pPr>
              <a:buFont typeface="Wingdings" panose="05000000000000000000" pitchFamily="2" charset="2"/>
              <a:buChar char="v"/>
              <a:defRPr/>
            </a:pPr>
            <a:r>
              <a:rPr lang="el-GR" altLang="el-GR" sz="1700" b="1" dirty="0">
                <a:solidFill>
                  <a:schemeClr val="tx1"/>
                </a:solidFill>
                <a:latin typeface="Calibri" panose="020F0502020204030204" pitchFamily="34" charset="0"/>
                <a:cs typeface="Calibri" panose="020F0502020204030204" pitchFamily="34" charset="0"/>
              </a:rPr>
              <a:t>Ενημερωθείτε για αιτιολογικούς παράγοντες (σκόνη / αεροζόλ / γύρη)</a:t>
            </a:r>
          </a:p>
          <a:p>
            <a:pPr>
              <a:buFont typeface="Wingdings" panose="05000000000000000000" pitchFamily="2" charset="2"/>
              <a:buChar char="v"/>
              <a:defRPr/>
            </a:pPr>
            <a:r>
              <a:rPr lang="el-GR" altLang="el-GR" sz="1700" b="1" dirty="0">
                <a:solidFill>
                  <a:schemeClr val="tx1"/>
                </a:solidFill>
                <a:latin typeface="Calibri" panose="020F0502020204030204" pitchFamily="34" charset="0"/>
                <a:cs typeface="Calibri" panose="020F0502020204030204" pitchFamily="34" charset="0"/>
              </a:rPr>
              <a:t>Παρατηρήστε τη γενική εμφάνιση του παιδιού: επίπεδο συνείδησης και ικανότητα προσανατολισμού, επίπεδο</a:t>
            </a:r>
          </a:p>
          <a:p>
            <a:pPr marL="0" indent="0">
              <a:buNone/>
              <a:defRPr/>
            </a:pPr>
            <a:r>
              <a:rPr lang="el-GR" altLang="el-GR" sz="1700" b="1" dirty="0">
                <a:solidFill>
                  <a:schemeClr val="tx1"/>
                </a:solidFill>
                <a:latin typeface="Calibri" panose="020F0502020204030204" pitchFamily="34" charset="0"/>
                <a:cs typeface="Calibri" panose="020F0502020204030204" pitchFamily="34" charset="0"/>
              </a:rPr>
              <a:t>     δραστηριότητας/υπερκινητικό/ ληθαργικό/ευερέθιστο </a:t>
            </a:r>
          </a:p>
          <a:p>
            <a:pPr>
              <a:buFont typeface="Wingdings" panose="05000000000000000000" pitchFamily="2" charset="2"/>
              <a:buChar char="v"/>
              <a:defRPr/>
            </a:pPr>
            <a:r>
              <a:rPr lang="el-GR" altLang="el-GR" sz="1700" b="1" dirty="0">
                <a:solidFill>
                  <a:schemeClr val="tx1"/>
                </a:solidFill>
                <a:latin typeface="Calibri" panose="020F0502020204030204" pitchFamily="34" charset="0"/>
                <a:cs typeface="Calibri" panose="020F0502020204030204" pitchFamily="34" charset="0"/>
              </a:rPr>
              <a:t>Παρατηρήστε το χρώμα (κεντρικά και περιφερικά): ροδαλό, ωχρό, </a:t>
            </a:r>
            <a:r>
              <a:rPr lang="el-GR" altLang="el-GR" sz="1700" b="1" dirty="0" err="1">
                <a:solidFill>
                  <a:schemeClr val="tx1"/>
                </a:solidFill>
                <a:latin typeface="Calibri" panose="020F0502020204030204" pitchFamily="34" charset="0"/>
                <a:cs typeface="Calibri" panose="020F0502020204030204" pitchFamily="34" charset="0"/>
              </a:rPr>
              <a:t>κυανωτικό</a:t>
            </a:r>
            <a:endParaRPr lang="el-GR" altLang="el-GR" sz="1700" b="1"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v"/>
              <a:defRPr/>
            </a:pPr>
            <a:r>
              <a:rPr lang="el-GR" altLang="el-GR" sz="1700" b="1" dirty="0">
                <a:solidFill>
                  <a:schemeClr val="tx1"/>
                </a:solidFill>
                <a:latin typeface="Calibri" panose="020F0502020204030204" pitchFamily="34" charset="0"/>
                <a:cs typeface="Calibri" panose="020F0502020204030204" pitchFamily="34" charset="0"/>
              </a:rPr>
              <a:t>Παρατηρήστε  την αναπνευστική συχνότητα, τον αριθμό, τον ρυθμό, το  βάθος και την προσπάθεια αναπνοής (ρηχή,</a:t>
            </a:r>
          </a:p>
          <a:p>
            <a:pPr marL="0" indent="0">
              <a:buNone/>
              <a:defRPr/>
            </a:pPr>
            <a:r>
              <a:rPr lang="el-GR" altLang="el-GR" sz="1700" b="1" dirty="0">
                <a:solidFill>
                  <a:schemeClr val="tx1"/>
                </a:solidFill>
                <a:latin typeface="Calibri" panose="020F0502020204030204" pitchFamily="34" charset="0"/>
                <a:cs typeface="Calibri" panose="020F0502020204030204" pitchFamily="34" charset="0"/>
              </a:rPr>
              <a:t>      κανονική ή βαθιά)</a:t>
            </a:r>
          </a:p>
          <a:p>
            <a:pPr>
              <a:buFont typeface="Wingdings" panose="05000000000000000000" pitchFamily="2" charset="2"/>
              <a:buChar char="v"/>
              <a:defRPr/>
            </a:pPr>
            <a:r>
              <a:rPr lang="el-GR" altLang="el-GR" sz="1700" b="1" dirty="0">
                <a:solidFill>
                  <a:schemeClr val="tx1"/>
                </a:solidFill>
                <a:latin typeface="Calibri" panose="020F0502020204030204" pitchFamily="34" charset="0"/>
                <a:cs typeface="Calibri" panose="020F0502020204030204" pitchFamily="34" charset="0"/>
              </a:rPr>
              <a:t>Παρατηρήστε την αναπνευστική προσπάθεια (ήπια, μέτρια, σοβαρή αναπνευστική διαταραχή/δύσπνοια)</a:t>
            </a:r>
          </a:p>
          <a:p>
            <a:pPr>
              <a:buFont typeface="Wingdings" panose="05000000000000000000" pitchFamily="2" charset="2"/>
              <a:buChar char="v"/>
              <a:defRPr/>
            </a:pPr>
            <a:r>
              <a:rPr lang="el-GR" altLang="el-GR" sz="1700" b="1" dirty="0">
                <a:solidFill>
                  <a:schemeClr val="tx1"/>
                </a:solidFill>
                <a:latin typeface="Calibri" panose="020F0502020204030204" pitchFamily="34" charset="0"/>
                <a:cs typeface="Calibri" panose="020F0502020204030204" pitchFamily="34" charset="0"/>
              </a:rPr>
              <a:t>Παρατηρήστε για χρήση  επικουρικών μυών (</a:t>
            </a:r>
            <a:r>
              <a:rPr lang="el-GR" altLang="el-GR" sz="1700" b="1" dirty="0" err="1">
                <a:solidFill>
                  <a:schemeClr val="tx1"/>
                </a:solidFill>
                <a:latin typeface="Calibri" panose="020F0502020204030204" pitchFamily="34" charset="0"/>
                <a:cs typeface="Calibri" panose="020F0502020204030204" pitchFamily="34" charset="0"/>
              </a:rPr>
              <a:t>εισολκές</a:t>
            </a:r>
            <a:r>
              <a:rPr lang="el-GR" altLang="el-GR" sz="1700" b="1" dirty="0">
                <a:solidFill>
                  <a:schemeClr val="tx1"/>
                </a:solidFill>
                <a:latin typeface="Calibri" panose="020F0502020204030204" pitchFamily="34" charset="0"/>
                <a:cs typeface="Calibri" panose="020F0502020204030204" pitchFamily="34" charset="0"/>
              </a:rPr>
              <a:t>)</a:t>
            </a:r>
          </a:p>
          <a:p>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Tree>
    <p:extLst>
      <p:ext uri="{BB962C8B-B14F-4D97-AF65-F5344CB8AC3E}">
        <p14:creationId xmlns:p14="http://schemas.microsoft.com/office/powerpoint/2010/main" val="4069365821"/>
      </p:ext>
    </p:extLst>
  </p:cSld>
  <p:clrMapOvr>
    <a:masterClrMapping/>
  </p:clrMapOvr>
  <p:transition spd="med">
    <p:pull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6" descr="Εικόνα που περιέχει άτομο&#10;&#10;Περιγραφή που δημιουργήθηκε αυτόματα">
            <a:extLst>
              <a:ext uri="{FF2B5EF4-FFF2-40B4-BE49-F238E27FC236}">
                <a16:creationId xmlns:a16="http://schemas.microsoft.com/office/drawing/2014/main" id="{DDF350EC-5CD5-9472-C9E2-696663044B6C}"/>
              </a:ext>
            </a:extLst>
          </p:cNvPr>
          <p:cNvPicPr>
            <a:picLocks noChangeAspect="1"/>
          </p:cNvPicPr>
          <p:nvPr/>
        </p:nvPicPr>
        <p:blipFill>
          <a:blip r:embed="rId2"/>
          <a:stretch>
            <a:fillRect/>
          </a:stretch>
        </p:blipFill>
        <p:spPr>
          <a:xfrm>
            <a:off x="624664" y="321733"/>
            <a:ext cx="3781776" cy="2269066"/>
          </a:xfrm>
          <a:prstGeom prst="rect">
            <a:avLst/>
          </a:prstGeom>
        </p:spPr>
      </p:pic>
      <p:sp>
        <p:nvSpPr>
          <p:cNvPr id="10" name="Rectangle 9">
            <a:extLst>
              <a:ext uri="{FF2B5EF4-FFF2-40B4-BE49-F238E27FC236}">
                <a16:creationId xmlns:a16="http://schemas.microsoft.com/office/drawing/2014/main" id="{94E1CBB2-207D-4AB2-9FE1-BB3DFB5F5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8347" y="-1"/>
            <a:ext cx="2981737" cy="2590799"/>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0" descr="Qr code&#10;&#10;Description automatically generated">
            <a:extLst>
              <a:ext uri="{FF2B5EF4-FFF2-40B4-BE49-F238E27FC236}">
                <a16:creationId xmlns:a16="http://schemas.microsoft.com/office/drawing/2014/main" id="{4FF93FC1-D397-1D9D-4A3A-77B3E9F9F43D}"/>
              </a:ext>
            </a:extLst>
          </p:cNvPr>
          <p:cNvPicPr>
            <a:picLocks noChangeAspect="1"/>
          </p:cNvPicPr>
          <p:nvPr/>
        </p:nvPicPr>
        <p:blipFill>
          <a:blip r:embed="rId3"/>
          <a:stretch>
            <a:fillRect/>
          </a:stretch>
        </p:blipFill>
        <p:spPr>
          <a:xfrm>
            <a:off x="3953162" y="3006496"/>
            <a:ext cx="3385159" cy="3385159"/>
          </a:xfrm>
          <a:prstGeom prst="rect">
            <a:avLst/>
          </a:prstGeom>
        </p:spPr>
      </p:pic>
      <p:pic>
        <p:nvPicPr>
          <p:cNvPr id="4" name="Picture 3" descr="Qr code&#10;&#10;Description automatically generated">
            <a:extLst>
              <a:ext uri="{FF2B5EF4-FFF2-40B4-BE49-F238E27FC236}">
                <a16:creationId xmlns:a16="http://schemas.microsoft.com/office/drawing/2014/main" id="{53F14F1A-B880-E83C-AF37-16386C0DC3A9}"/>
              </a:ext>
            </a:extLst>
          </p:cNvPr>
          <p:cNvPicPr>
            <a:picLocks noChangeAspect="1"/>
          </p:cNvPicPr>
          <p:nvPr/>
        </p:nvPicPr>
        <p:blipFill>
          <a:blip r:embed="rId4"/>
          <a:stretch>
            <a:fillRect/>
          </a:stretch>
        </p:blipFill>
        <p:spPr>
          <a:xfrm>
            <a:off x="8175686" y="678621"/>
            <a:ext cx="3244943" cy="3244943"/>
          </a:xfrm>
          <a:prstGeom prst="rect">
            <a:avLst/>
          </a:prstGeom>
        </p:spPr>
      </p:pic>
      <p:sp>
        <p:nvSpPr>
          <p:cNvPr id="12" name="Rectangle 11">
            <a:extLst>
              <a:ext uri="{FF2B5EF4-FFF2-40B4-BE49-F238E27FC236}">
                <a16:creationId xmlns:a16="http://schemas.microsoft.com/office/drawing/2014/main" id="{7B7C8768-C0E6-4BF8-9262-74D645629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97165"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63FAF9-ACC5-4257-A431-AB2FCFD5C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2928"/>
            <a:ext cx="79552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842A57-5543-489A-8D76-ECB59F25A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6496"/>
            <a:ext cx="3380433" cy="3851503"/>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B5AB787-5A1E-418D-8980-5F3361C6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5760" y="4508919"/>
            <a:ext cx="420624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866557"/>
      </p:ext>
    </p:extLst>
  </p:cSld>
  <p:clrMapOvr>
    <a:masterClrMapping/>
  </p:clrMapOvr>
  <p:transition spd="med">
    <p:pull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160577" y="713217"/>
            <a:ext cx="10058400" cy="1450757"/>
          </a:xfrm>
        </p:spPr>
        <p:txBody>
          <a:bodyPr>
            <a:normAutofit/>
          </a:bodyPr>
          <a:lstStyle/>
          <a:p>
            <a:pPr algn="ctr"/>
            <a:r>
              <a:rPr lang="el-GR" altLang="el-GR" sz="4400" b="1" spc="0" dirty="0">
                <a:ln w="22225">
                  <a:solidFill>
                    <a:schemeClr val="accent2"/>
                  </a:solidFill>
                  <a:prstDash val="solid"/>
                </a:ln>
                <a:solidFill>
                  <a:schemeClr val="accent1"/>
                </a:solidFill>
                <a:latin typeface="+mn-lt"/>
                <a:cs typeface="Courier New" panose="02070309020205020404" pitchFamily="49" charset="0"/>
              </a:rPr>
              <a:t>Αναπνευστικό </a:t>
            </a:r>
            <a:br>
              <a:rPr lang="el-GR" altLang="el-GR" sz="4400" b="1" spc="0" dirty="0">
                <a:ln w="22225">
                  <a:solidFill>
                    <a:schemeClr val="accent2"/>
                  </a:solidFill>
                  <a:prstDash val="solid"/>
                </a:ln>
                <a:solidFill>
                  <a:schemeClr val="accent1"/>
                </a:solidFill>
                <a:latin typeface="+mn-lt"/>
                <a:cs typeface="Courier New" panose="02070309020205020404" pitchFamily="49" charset="0"/>
              </a:rPr>
            </a:br>
            <a:endParaRPr lang="el-GR" sz="4400" b="1" spc="0" dirty="0">
              <a:ln w="22225">
                <a:solidFill>
                  <a:schemeClr val="accent2"/>
                </a:solidFill>
                <a:prstDash val="solid"/>
              </a:ln>
              <a:solidFill>
                <a:schemeClr val="accent1"/>
              </a:solidFill>
              <a:latin typeface="+mn-lt"/>
            </a:endParaRPr>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
        <p:nvSpPr>
          <p:cNvPr id="13" name="TextBox 12">
            <a:extLst>
              <a:ext uri="{FF2B5EF4-FFF2-40B4-BE49-F238E27FC236}">
                <a16:creationId xmlns:a16="http://schemas.microsoft.com/office/drawing/2014/main" id="{F21B6D89-90D2-439D-87D6-B4A0FC245BA1}"/>
              </a:ext>
            </a:extLst>
          </p:cNvPr>
          <p:cNvSpPr txBox="1"/>
          <p:nvPr/>
        </p:nvSpPr>
        <p:spPr>
          <a:xfrm>
            <a:off x="1258402" y="1824692"/>
            <a:ext cx="9581047" cy="4278094"/>
          </a:xfrm>
          <a:prstGeom prst="rect">
            <a:avLst/>
          </a:prstGeom>
          <a:noFill/>
          <a:ln>
            <a:noFill/>
          </a:ln>
        </p:spPr>
        <p:txBody>
          <a:bodyPr wrap="square">
            <a:spAutoFit/>
          </a:bodyPr>
          <a:lstStyle/>
          <a:p>
            <a:pPr marL="285750" indent="-285750">
              <a:buClr>
                <a:schemeClr val="accent1"/>
              </a:buClr>
              <a:buFont typeface="Wingdings" panose="05000000000000000000" pitchFamily="2" charset="2"/>
              <a:buChar char="v"/>
              <a:defRPr/>
            </a:pPr>
            <a:r>
              <a:rPr lang="el-GR" altLang="el-GR" sz="1600" b="1" dirty="0">
                <a:latin typeface="Calibri" panose="020F0502020204030204" pitchFamily="34" charset="0"/>
                <a:ea typeface="Cambria Math" pitchFamily="18" charset="0"/>
                <a:cs typeface="Calibri" panose="020F0502020204030204" pitchFamily="34" charset="0"/>
              </a:rPr>
              <a:t>Παρατηρήστε το σχήμα, τη συμμετρία και τυχόν παραμορφώσεις του θώρακα</a:t>
            </a:r>
          </a:p>
          <a:p>
            <a:pPr marL="285750" indent="-285750">
              <a:buClr>
                <a:schemeClr val="accent1"/>
              </a:buClr>
              <a:buFont typeface="Wingdings" panose="05000000000000000000" pitchFamily="2" charset="2"/>
              <a:buChar char="v"/>
              <a:defRPr/>
            </a:pPr>
            <a:endParaRPr lang="el-GR" altLang="el-GR" sz="1600" b="1" dirty="0">
              <a:latin typeface="Calibri" panose="020F0502020204030204" pitchFamily="34" charset="0"/>
              <a:ea typeface="Cambria Math" pitchFamily="18" charset="0"/>
              <a:cs typeface="Calibri" panose="020F0502020204030204" pitchFamily="34" charset="0"/>
            </a:endParaRPr>
          </a:p>
          <a:p>
            <a:pPr marL="285750" indent="-285750">
              <a:buClr>
                <a:schemeClr val="accent1"/>
              </a:buClr>
              <a:buFont typeface="Wingdings" panose="05000000000000000000" pitchFamily="2" charset="2"/>
              <a:buChar char="v"/>
              <a:defRPr/>
            </a:pPr>
            <a:r>
              <a:rPr lang="el-GR" altLang="el-GR" sz="1600" b="1" dirty="0">
                <a:latin typeface="Calibri" panose="020F0502020204030204" pitchFamily="34" charset="0"/>
                <a:ea typeface="Cambria Math" pitchFamily="18" charset="0"/>
                <a:cs typeface="Calibri" panose="020F0502020204030204" pitchFamily="34" charset="0"/>
              </a:rPr>
              <a:t>Παρατηρήστε  για </a:t>
            </a:r>
            <a:r>
              <a:rPr lang="el-GR" altLang="el-GR" sz="1600" b="1" dirty="0" err="1">
                <a:latin typeface="Calibri" panose="020F0502020204030204" pitchFamily="34" charset="0"/>
                <a:ea typeface="Cambria Math" pitchFamily="18" charset="0"/>
                <a:cs typeface="Calibri" panose="020F0502020204030204" pitchFamily="34" charset="0"/>
              </a:rPr>
              <a:t>αναπέταση</a:t>
            </a:r>
            <a:r>
              <a:rPr lang="el-GR" altLang="el-GR" sz="1600" b="1" dirty="0">
                <a:latin typeface="Calibri" panose="020F0502020204030204" pitchFamily="34" charset="0"/>
                <a:ea typeface="Cambria Math" pitchFamily="18" charset="0"/>
                <a:cs typeface="Calibri" panose="020F0502020204030204" pitchFamily="34" charset="0"/>
              </a:rPr>
              <a:t> ρινικών χοανών </a:t>
            </a:r>
          </a:p>
          <a:p>
            <a:pPr marL="285750" indent="-285750">
              <a:buClr>
                <a:schemeClr val="accent1"/>
              </a:buClr>
              <a:buFont typeface="Wingdings" panose="05000000000000000000" pitchFamily="2" charset="2"/>
              <a:buChar char="v"/>
              <a:defRPr/>
            </a:pPr>
            <a:endParaRPr lang="el-GR" altLang="el-GR" sz="1600" b="1" dirty="0">
              <a:latin typeface="Calibri" panose="020F0502020204030204" pitchFamily="34" charset="0"/>
              <a:ea typeface="Cambria Math" pitchFamily="18" charset="0"/>
              <a:cs typeface="Calibri" panose="020F0502020204030204" pitchFamily="34" charset="0"/>
            </a:endParaRPr>
          </a:p>
          <a:p>
            <a:pPr marL="285750" indent="-285750">
              <a:buClr>
                <a:schemeClr val="accent1"/>
              </a:buClr>
              <a:buFont typeface="Wingdings" panose="05000000000000000000" pitchFamily="2" charset="2"/>
              <a:buChar char="v"/>
              <a:defRPr/>
            </a:pPr>
            <a:r>
              <a:rPr lang="el-GR" altLang="el-GR" sz="1600" b="1" dirty="0">
                <a:latin typeface="Calibri" panose="020F0502020204030204" pitchFamily="34" charset="0"/>
                <a:ea typeface="Cambria Math" pitchFamily="18" charset="0"/>
                <a:cs typeface="Calibri" panose="020F0502020204030204" pitchFamily="34" charset="0"/>
              </a:rPr>
              <a:t>Παρατηρήστε  για  αναπνευστικούς ήχους </a:t>
            </a:r>
          </a:p>
          <a:p>
            <a:pPr marL="285750" indent="-285750">
              <a:buClr>
                <a:schemeClr val="accent1"/>
              </a:buClr>
              <a:buFont typeface="Wingdings" panose="05000000000000000000" pitchFamily="2" charset="2"/>
              <a:buChar char="v"/>
              <a:defRPr/>
            </a:pPr>
            <a:endParaRPr lang="el-GR" altLang="el-GR" sz="1600" b="1" dirty="0">
              <a:latin typeface="Calibri" panose="020F0502020204030204" pitchFamily="34" charset="0"/>
              <a:ea typeface="Cambria Math" pitchFamily="18" charset="0"/>
              <a:cs typeface="Calibri" panose="020F0502020204030204" pitchFamily="34" charset="0"/>
            </a:endParaRPr>
          </a:p>
          <a:p>
            <a:pPr marL="285750" indent="-285750">
              <a:buClr>
                <a:schemeClr val="accent1"/>
              </a:buClr>
              <a:buFont typeface="Wingdings" panose="05000000000000000000" pitchFamily="2" charset="2"/>
              <a:buChar char="v"/>
              <a:defRPr/>
            </a:pPr>
            <a:r>
              <a:rPr lang="el-GR" altLang="el-GR" sz="1600" b="1" dirty="0">
                <a:latin typeface="Calibri" panose="020F0502020204030204" pitchFamily="34" charset="0"/>
                <a:ea typeface="Cambria Math" pitchFamily="18" charset="0"/>
                <a:cs typeface="Calibri" panose="020F0502020204030204" pitchFamily="34" charset="0"/>
              </a:rPr>
              <a:t>Παρακολουθήστε τον κορεσμό οξυγόνου, βεβαιωθείτε ότι δεν έκανε χρήση οξυγόνου κατά τη στιγμή της εξέτασης και τον χρόνο τριχοειδικής </a:t>
            </a:r>
            <a:r>
              <a:rPr lang="el-GR" altLang="el-GR" sz="1600" b="1" dirty="0" err="1">
                <a:latin typeface="Calibri" panose="020F0502020204030204" pitchFamily="34" charset="0"/>
                <a:ea typeface="Cambria Math" pitchFamily="18" charset="0"/>
                <a:cs typeface="Calibri" panose="020F0502020204030204" pitchFamily="34" charset="0"/>
              </a:rPr>
              <a:t>επαναπλήρωσης</a:t>
            </a:r>
            <a:r>
              <a:rPr lang="el-GR" altLang="el-GR" sz="1600" b="1" dirty="0">
                <a:latin typeface="Calibri" panose="020F0502020204030204" pitchFamily="34" charset="0"/>
                <a:ea typeface="Cambria Math" pitchFamily="18" charset="0"/>
                <a:cs typeface="Calibri" panose="020F0502020204030204" pitchFamily="34" charset="0"/>
              </a:rPr>
              <a:t> </a:t>
            </a:r>
          </a:p>
          <a:p>
            <a:pPr marL="285750" indent="-285750">
              <a:buClr>
                <a:schemeClr val="accent1"/>
              </a:buClr>
              <a:buFont typeface="Wingdings" panose="05000000000000000000" pitchFamily="2" charset="2"/>
              <a:buChar char="v"/>
              <a:defRPr/>
            </a:pPr>
            <a:endParaRPr lang="el-GR" altLang="el-GR" sz="1600" b="1" dirty="0">
              <a:latin typeface="Calibri" panose="020F0502020204030204" pitchFamily="34" charset="0"/>
              <a:ea typeface="Cambria Math" pitchFamily="18" charset="0"/>
              <a:cs typeface="Calibri" panose="020F0502020204030204" pitchFamily="34" charset="0"/>
            </a:endParaRPr>
          </a:p>
          <a:p>
            <a:pPr marL="285750" indent="-285750">
              <a:buClr>
                <a:schemeClr val="accent1"/>
              </a:buClr>
              <a:buFont typeface="Wingdings" panose="05000000000000000000" pitchFamily="2" charset="2"/>
              <a:buChar char="v"/>
              <a:defRPr/>
            </a:pPr>
            <a:r>
              <a:rPr lang="el-GR" altLang="el-GR" sz="1600" b="1" dirty="0">
                <a:latin typeface="Calibri" panose="020F0502020204030204" pitchFamily="34" charset="0"/>
                <a:ea typeface="Cambria Math" pitchFamily="18" charset="0"/>
                <a:cs typeface="Calibri" panose="020F0502020204030204" pitchFamily="34" charset="0"/>
              </a:rPr>
              <a:t>Παρατηρήστε  για  οποιοδήποτε πόνο ή ευαισθησία στην περιοχή του θώρακα</a:t>
            </a:r>
          </a:p>
          <a:p>
            <a:pPr marL="285750" indent="-285750">
              <a:buClr>
                <a:schemeClr val="accent1"/>
              </a:buClr>
              <a:buFont typeface="Wingdings" panose="05000000000000000000" pitchFamily="2" charset="2"/>
              <a:buChar char="v"/>
              <a:defRPr/>
            </a:pPr>
            <a:endParaRPr lang="el-GR" altLang="el-GR" sz="1600" b="1" dirty="0">
              <a:latin typeface="Calibri" panose="020F0502020204030204" pitchFamily="34" charset="0"/>
              <a:ea typeface="Cambria Math" pitchFamily="18" charset="0"/>
              <a:cs typeface="Calibri" panose="020F0502020204030204" pitchFamily="34" charset="0"/>
            </a:endParaRPr>
          </a:p>
          <a:p>
            <a:pPr marL="285750" indent="-285750">
              <a:buClr>
                <a:schemeClr val="accent1"/>
              </a:buClr>
              <a:buFont typeface="Wingdings" panose="05000000000000000000" pitchFamily="2" charset="2"/>
              <a:buChar char="v"/>
              <a:defRPr/>
            </a:pPr>
            <a:r>
              <a:rPr lang="el-GR" altLang="el-GR" sz="1600" b="1" dirty="0">
                <a:latin typeface="Calibri" panose="020F0502020204030204" pitchFamily="34" charset="0"/>
                <a:ea typeface="Cambria Math" pitchFamily="18" charset="0"/>
                <a:cs typeface="Calibri" panose="020F0502020204030204" pitchFamily="34" charset="0"/>
              </a:rPr>
              <a:t>Παρατηρήστε  για  την ποσότητα, το χρώμα, τη συνοχή και την οσμή των πτυέλων</a:t>
            </a:r>
          </a:p>
          <a:p>
            <a:pPr marL="285750" indent="-285750">
              <a:buClr>
                <a:schemeClr val="accent1"/>
              </a:buClr>
              <a:buFont typeface="Wingdings" panose="05000000000000000000" pitchFamily="2" charset="2"/>
              <a:buChar char="v"/>
              <a:defRPr/>
            </a:pPr>
            <a:endParaRPr lang="el-GR" altLang="el-GR" sz="1600" b="1" dirty="0">
              <a:latin typeface="Calibri" panose="020F0502020204030204" pitchFamily="34" charset="0"/>
              <a:ea typeface="Cambria Math" pitchFamily="18" charset="0"/>
              <a:cs typeface="Calibri" panose="020F0502020204030204" pitchFamily="34" charset="0"/>
            </a:endParaRPr>
          </a:p>
          <a:p>
            <a:pPr marL="285750" indent="-285750">
              <a:buClr>
                <a:schemeClr val="accent1"/>
              </a:buClr>
              <a:buFont typeface="Wingdings" panose="05000000000000000000" pitchFamily="2" charset="2"/>
              <a:buChar char="v"/>
              <a:defRPr/>
            </a:pPr>
            <a:r>
              <a:rPr lang="el-GR" altLang="el-GR" sz="1600" b="1" dirty="0">
                <a:latin typeface="Calibri" panose="020F0502020204030204" pitchFamily="34" charset="0"/>
                <a:ea typeface="Cambria Math" pitchFamily="18" charset="0"/>
                <a:cs typeface="Calibri" panose="020F0502020204030204" pitchFamily="34" charset="0"/>
              </a:rPr>
              <a:t>Ακροαστείτε την αναπνοή.  Περιγράψτε την ποιότητα των ήχων αναπνοής και ευρήματα  παθολογικών αναπνευστικών  ήχων</a:t>
            </a:r>
          </a:p>
          <a:p>
            <a:pPr marL="285750" indent="-285750">
              <a:buClr>
                <a:schemeClr val="accent1"/>
              </a:buClr>
              <a:buFont typeface="Wingdings" panose="05000000000000000000" pitchFamily="2" charset="2"/>
              <a:buChar char="v"/>
              <a:defRPr/>
            </a:pPr>
            <a:endParaRPr lang="el-GR" altLang="el-GR" sz="1600" b="1" dirty="0">
              <a:latin typeface="Calibri" panose="020F0502020204030204" pitchFamily="34" charset="0"/>
              <a:ea typeface="Cambria Math" pitchFamily="18" charset="0"/>
              <a:cs typeface="Calibri" panose="020F0502020204030204" pitchFamily="34" charset="0"/>
            </a:endParaRPr>
          </a:p>
          <a:p>
            <a:pPr marL="285750" indent="-285750">
              <a:buClr>
                <a:schemeClr val="accent1"/>
              </a:buClr>
              <a:buFont typeface="Wingdings" panose="05000000000000000000" pitchFamily="2" charset="2"/>
              <a:buChar char="v"/>
              <a:defRPr/>
            </a:pPr>
            <a:r>
              <a:rPr lang="el-GR" altLang="el-GR" sz="1600" b="1" dirty="0">
                <a:latin typeface="Calibri" panose="020F0502020204030204" pitchFamily="34" charset="0"/>
                <a:ea typeface="Cambria Math" pitchFamily="18" charset="0"/>
                <a:cs typeface="Calibri" panose="020F0502020204030204" pitchFamily="34" charset="0"/>
              </a:rPr>
              <a:t>Ψηλαφήστε τον θώρακα (όρια επέκτασης του θώρακα)</a:t>
            </a:r>
          </a:p>
        </p:txBody>
      </p:sp>
    </p:spTree>
    <p:extLst>
      <p:ext uri="{BB962C8B-B14F-4D97-AF65-F5344CB8AC3E}">
        <p14:creationId xmlns:p14="http://schemas.microsoft.com/office/powerpoint/2010/main" val="1632993349"/>
      </p:ext>
    </p:extLst>
  </p:cSld>
  <p:clrMapOvr>
    <a:masterClrMapping/>
  </p:clrMapOvr>
  <p:transition spd="med">
    <p:pull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268730" y="48204"/>
            <a:ext cx="10058400" cy="1450757"/>
          </a:xfrm>
        </p:spPr>
        <p:txBody>
          <a:bodyPr>
            <a:normAutofit/>
          </a:bodyPr>
          <a:lstStyle/>
          <a:p>
            <a:pPr algn="ctr"/>
            <a:r>
              <a:rPr lang="el-GR" sz="4400" b="1" spc="0" dirty="0">
                <a:ln w="22225">
                  <a:solidFill>
                    <a:schemeClr val="accent2"/>
                  </a:solidFill>
                  <a:prstDash val="solid"/>
                </a:ln>
                <a:solidFill>
                  <a:schemeClr val="accent1"/>
                </a:solidFill>
                <a:latin typeface="+mn-lt"/>
              </a:rPr>
              <a:t>Καρδιαγγειακό </a:t>
            </a:r>
          </a:p>
        </p:txBody>
      </p:sp>
      <p:sp>
        <p:nvSpPr>
          <p:cNvPr id="15" name="Θέση περιεχομένου 14">
            <a:extLst>
              <a:ext uri="{FF2B5EF4-FFF2-40B4-BE49-F238E27FC236}">
                <a16:creationId xmlns:a16="http://schemas.microsoft.com/office/drawing/2014/main" id="{1BAEE2D5-633E-45C6-B622-3DDD77D722FA}"/>
              </a:ext>
            </a:extLst>
          </p:cNvPr>
          <p:cNvSpPr>
            <a:spLocks noGrp="1"/>
          </p:cNvSpPr>
          <p:nvPr>
            <p:ph idx="1"/>
          </p:nvPr>
        </p:nvSpPr>
        <p:spPr>
          <a:xfrm>
            <a:off x="1268729" y="1860812"/>
            <a:ext cx="10456545" cy="4023360"/>
          </a:xfrm>
        </p:spPr>
        <p:txBody>
          <a:bodyPr>
            <a:normAutofit/>
          </a:bodyPr>
          <a:lstStyle/>
          <a:p>
            <a:pPr marL="91440" marR="0" lvl="0" indent="-91440" algn="l" defTabSz="914400" rtl="0" eaLnBrk="1" fontAlgn="auto" latinLnBrk="0" hangingPunct="1">
              <a:lnSpc>
                <a:spcPct val="90000"/>
              </a:lnSpc>
              <a:spcBef>
                <a:spcPts val="1200"/>
              </a:spcBef>
              <a:spcAft>
                <a:spcPts val="200"/>
              </a:spcAft>
              <a:buClr>
                <a:srgbClr val="F6DEEB"/>
              </a:buClr>
              <a:buSzPct val="100000"/>
              <a:buFont typeface="Calibri" panose="020F0502020204030204" pitchFamily="34" charset="0"/>
              <a:buNone/>
              <a:tabLst/>
              <a:defRPr/>
            </a:pPr>
            <a:br>
              <a:rPr kumimoji="0" lang="el-GR" altLang="el-GR" sz="1900" b="1" i="0" u="none" strike="noStrike" kern="1200" cap="none" spc="0" normalizeH="0" baseline="0" noProof="0" dirty="0">
                <a:ln>
                  <a:noFill/>
                </a:ln>
                <a:solidFill>
                  <a:schemeClr val="tx1"/>
                </a:solidFill>
                <a:effectLst/>
                <a:uLnTx/>
                <a:uFillTx/>
                <a:ea typeface="+mn-ea"/>
                <a:cs typeface="+mn-cs"/>
              </a:rPr>
            </a:br>
            <a:r>
              <a:rPr kumimoji="0" lang="el-GR" altLang="el-GR" sz="1900" b="1" i="0" u="none" strike="noStrike" kern="1200" cap="none" spc="0" normalizeH="0" baseline="0" noProof="0" dirty="0">
                <a:ln>
                  <a:noFill/>
                </a:ln>
                <a:solidFill>
                  <a:schemeClr val="tx1"/>
                </a:solidFill>
                <a:effectLst/>
                <a:uLnTx/>
                <a:uFillTx/>
                <a:ea typeface="+mn-ea"/>
                <a:cs typeface="+mn-cs"/>
              </a:rPr>
              <a:t>Η αξιολόγηση του καρδιαγγειακού συστήματος αξιολογεί την επάρκεια της καρδιακής εξόδου και παροχής αίματος. </a:t>
            </a:r>
          </a:p>
          <a:p>
            <a:pPr marR="0" lvl="0" algn="l" defTabSz="914400" rtl="0" eaLnBrk="1" fontAlgn="auto" latinLnBrk="0" hangingPunct="1">
              <a:lnSpc>
                <a:spcPct val="90000"/>
              </a:lnSpc>
              <a:spcBef>
                <a:spcPts val="1200"/>
              </a:spcBef>
              <a:spcAft>
                <a:spcPts val="200"/>
              </a:spcAft>
              <a:buSzPct val="100000"/>
              <a:buFont typeface="Wingdings" panose="05000000000000000000" pitchFamily="2" charset="2"/>
              <a:buChar char="Ø"/>
              <a:tabLst/>
              <a:defRPr/>
            </a:pPr>
            <a:r>
              <a:rPr kumimoji="0" lang="el-GR" altLang="el-GR" sz="1900" b="1" i="0" u="none" strike="noStrike" kern="1200" cap="none" spc="0" normalizeH="0" baseline="0" noProof="0" dirty="0">
                <a:ln>
                  <a:noFill/>
                </a:ln>
                <a:solidFill>
                  <a:schemeClr val="tx1"/>
                </a:solidFill>
                <a:effectLst/>
                <a:uLnTx/>
                <a:uFillTx/>
                <a:ea typeface="+mn-ea"/>
                <a:cs typeface="+mn-cs"/>
              </a:rPr>
              <a:t>Παρατηρήστε το χρώμα,  τη θερμοκρασία  και τη  </a:t>
            </a:r>
            <a:r>
              <a:rPr kumimoji="0" lang="el-GR" altLang="el-GR" sz="1900" b="1" i="0" u="none" strike="noStrike" kern="1200" cap="none" spc="0" normalizeH="0" baseline="0" noProof="0" dirty="0" err="1">
                <a:ln>
                  <a:noFill/>
                </a:ln>
                <a:solidFill>
                  <a:schemeClr val="tx1"/>
                </a:solidFill>
                <a:effectLst/>
                <a:uLnTx/>
                <a:uFillTx/>
                <a:ea typeface="+mn-ea"/>
                <a:cs typeface="+mn-cs"/>
              </a:rPr>
              <a:t>σπαργή</a:t>
            </a:r>
            <a:r>
              <a:rPr kumimoji="0" lang="el-GR" altLang="el-GR" sz="1900" b="1" i="0" u="none" strike="noStrike" kern="1200" cap="none" spc="0" normalizeH="0" baseline="0" noProof="0" dirty="0">
                <a:ln>
                  <a:noFill/>
                </a:ln>
                <a:solidFill>
                  <a:schemeClr val="tx1"/>
                </a:solidFill>
                <a:effectLst/>
                <a:uLnTx/>
                <a:uFillTx/>
                <a:ea typeface="+mn-ea"/>
                <a:cs typeface="+mn-cs"/>
              </a:rPr>
              <a:t> του δέρματος</a:t>
            </a:r>
          </a:p>
          <a:p>
            <a:pPr marR="0" lvl="0" algn="l" defTabSz="914400" rtl="0" eaLnBrk="1" fontAlgn="auto" latinLnBrk="0" hangingPunct="1">
              <a:lnSpc>
                <a:spcPct val="90000"/>
              </a:lnSpc>
              <a:spcBef>
                <a:spcPts val="1200"/>
              </a:spcBef>
              <a:spcAft>
                <a:spcPts val="200"/>
              </a:spcAft>
              <a:buSzPct val="100000"/>
              <a:buFont typeface="Wingdings" panose="05000000000000000000" pitchFamily="2" charset="2"/>
              <a:buChar char="Ø"/>
              <a:tabLst/>
              <a:defRPr/>
            </a:pPr>
            <a:r>
              <a:rPr kumimoji="0" lang="el-GR" altLang="el-GR" sz="1900" b="1" i="0" u="none" strike="noStrike" kern="1200" cap="none" spc="0" normalizeH="0" baseline="0" noProof="0" dirty="0">
                <a:ln>
                  <a:noFill/>
                </a:ln>
                <a:solidFill>
                  <a:schemeClr val="tx1"/>
                </a:solidFill>
                <a:effectLst/>
                <a:uLnTx/>
                <a:uFillTx/>
                <a:ea typeface="+mn-ea"/>
                <a:cs typeface="+mn-cs"/>
              </a:rPr>
              <a:t>Παρατηρήστε για παρουσία κυάνωσης (νύχια και γύρω από το στόμα)</a:t>
            </a:r>
          </a:p>
          <a:p>
            <a:pPr marR="0" lvl="0" algn="l" defTabSz="914400" rtl="0" eaLnBrk="1" fontAlgn="auto" latinLnBrk="0" hangingPunct="1">
              <a:lnSpc>
                <a:spcPct val="90000"/>
              </a:lnSpc>
              <a:spcBef>
                <a:spcPts val="1200"/>
              </a:spcBef>
              <a:spcAft>
                <a:spcPts val="200"/>
              </a:spcAft>
              <a:buSzPct val="100000"/>
              <a:buFont typeface="Wingdings" panose="05000000000000000000" pitchFamily="2" charset="2"/>
              <a:buChar char="Ø"/>
              <a:tabLst/>
              <a:defRPr/>
            </a:pPr>
            <a:r>
              <a:rPr kumimoji="0" lang="el-GR" altLang="el-GR" sz="1900" b="1" i="0" u="none" strike="noStrike" kern="1200" cap="none" spc="0" normalizeH="0" baseline="0" noProof="0" dirty="0">
                <a:ln>
                  <a:noFill/>
                </a:ln>
                <a:solidFill>
                  <a:schemeClr val="tx1"/>
                </a:solidFill>
                <a:effectLst/>
                <a:uLnTx/>
                <a:uFillTx/>
                <a:ea typeface="+mn-ea"/>
                <a:cs typeface="+mn-cs"/>
              </a:rPr>
              <a:t>Παρατηρήστε το ρυθμό καρδιακής  συχνότητας</a:t>
            </a:r>
          </a:p>
          <a:p>
            <a:pPr marR="0" lvl="0" algn="l" defTabSz="914400" rtl="0" eaLnBrk="1" fontAlgn="auto" latinLnBrk="0" hangingPunct="1">
              <a:lnSpc>
                <a:spcPct val="90000"/>
              </a:lnSpc>
              <a:spcBef>
                <a:spcPts val="1200"/>
              </a:spcBef>
              <a:spcAft>
                <a:spcPts val="200"/>
              </a:spcAft>
              <a:buSzPct val="100000"/>
              <a:buFont typeface="Wingdings" panose="05000000000000000000" pitchFamily="2" charset="2"/>
              <a:buChar char="Ø"/>
              <a:tabLst/>
              <a:defRPr/>
            </a:pPr>
            <a:r>
              <a:rPr kumimoji="0" lang="el-GR" altLang="el-GR" sz="1900" b="1" i="0" u="none" strike="noStrike" kern="1200" cap="none" spc="0" normalizeH="0" baseline="0" noProof="0" dirty="0">
                <a:ln>
                  <a:noFill/>
                </a:ln>
                <a:solidFill>
                  <a:schemeClr val="tx1"/>
                </a:solidFill>
                <a:effectLst/>
                <a:uLnTx/>
                <a:uFillTx/>
                <a:ea typeface="+mn-ea"/>
                <a:cs typeface="+mn-cs"/>
              </a:rPr>
              <a:t>Παρατηρήστε τις </a:t>
            </a:r>
            <a:r>
              <a:rPr kumimoji="0" lang="el-GR" altLang="el-GR" sz="1900" b="1" i="0" u="none" strike="noStrike" kern="1200" cap="none" spc="0" normalizeH="0" baseline="0" noProof="0" dirty="0" err="1">
                <a:ln>
                  <a:noFill/>
                </a:ln>
                <a:solidFill>
                  <a:schemeClr val="tx1"/>
                </a:solidFill>
                <a:effectLst/>
                <a:uLnTx/>
                <a:uFillTx/>
                <a:ea typeface="+mn-ea"/>
                <a:cs typeface="+mn-cs"/>
              </a:rPr>
              <a:t>σφύξεις</a:t>
            </a:r>
            <a:r>
              <a:rPr kumimoji="0" lang="el-GR" altLang="el-GR" sz="1900" b="1" i="0" u="none" strike="noStrike" kern="1200" cap="none" spc="0" normalizeH="0" baseline="0" noProof="0" dirty="0">
                <a:ln>
                  <a:noFill/>
                </a:ln>
                <a:solidFill>
                  <a:schemeClr val="tx1"/>
                </a:solidFill>
                <a:effectLst/>
                <a:uLnTx/>
                <a:uFillTx/>
                <a:ea typeface="+mn-ea"/>
                <a:cs typeface="+mn-cs"/>
              </a:rPr>
              <a:t> κεντρικά και περιφερικά </a:t>
            </a:r>
          </a:p>
          <a:p>
            <a:pPr marR="0" lvl="0" algn="l" defTabSz="914400" rtl="0" eaLnBrk="1" fontAlgn="auto" latinLnBrk="0" hangingPunct="1">
              <a:lnSpc>
                <a:spcPct val="90000"/>
              </a:lnSpc>
              <a:spcBef>
                <a:spcPts val="1200"/>
              </a:spcBef>
              <a:spcAft>
                <a:spcPts val="200"/>
              </a:spcAft>
              <a:buSzPct val="100000"/>
              <a:buFont typeface="Wingdings" panose="05000000000000000000" pitchFamily="2" charset="2"/>
              <a:buChar char="Ø"/>
              <a:tabLst/>
              <a:defRPr/>
            </a:pPr>
            <a:r>
              <a:rPr kumimoji="0" lang="el-GR" altLang="el-GR" sz="1900" b="1" i="0" u="none" strike="noStrike" kern="1200" cap="none" spc="0" normalizeH="0" baseline="0" noProof="0" dirty="0">
                <a:ln>
                  <a:noFill/>
                </a:ln>
                <a:solidFill>
                  <a:schemeClr val="tx1"/>
                </a:solidFill>
                <a:effectLst/>
                <a:uLnTx/>
                <a:uFillTx/>
                <a:ea typeface="+mn-ea"/>
                <a:cs typeface="+mn-cs"/>
              </a:rPr>
              <a:t> Παρατηρήστε την αρτηριακή πίεση </a:t>
            </a:r>
          </a:p>
          <a:p>
            <a:pPr marR="0" lvl="0" algn="l" defTabSz="914400" rtl="0" eaLnBrk="1" fontAlgn="auto" latinLnBrk="0" hangingPunct="1">
              <a:lnSpc>
                <a:spcPct val="90000"/>
              </a:lnSpc>
              <a:spcBef>
                <a:spcPts val="1200"/>
              </a:spcBef>
              <a:spcAft>
                <a:spcPts val="200"/>
              </a:spcAft>
              <a:buSzPct val="100000"/>
              <a:buFont typeface="Wingdings" panose="05000000000000000000" pitchFamily="2" charset="2"/>
              <a:buChar char="Ø"/>
              <a:tabLst/>
              <a:defRPr/>
            </a:pPr>
            <a:r>
              <a:rPr kumimoji="0" lang="el-GR" altLang="el-GR" sz="1900" b="1" i="0" u="none" strike="noStrike" kern="1200" cap="none" spc="0" normalizeH="0" baseline="0" noProof="0" dirty="0">
                <a:ln>
                  <a:noFill/>
                </a:ln>
                <a:solidFill>
                  <a:schemeClr val="tx1"/>
                </a:solidFill>
                <a:effectLst/>
                <a:uLnTx/>
                <a:uFillTx/>
                <a:ea typeface="+mn-ea"/>
                <a:cs typeface="+mn-cs"/>
              </a:rPr>
              <a:t>Παρατηρήστε τον χρόνο τριχοειδικής </a:t>
            </a:r>
            <a:r>
              <a:rPr kumimoji="0" lang="el-GR" altLang="el-GR" sz="1900" b="1" i="0" u="none" strike="noStrike" kern="1200" cap="none" spc="0" normalizeH="0" baseline="0" noProof="0" dirty="0" err="1">
                <a:ln>
                  <a:noFill/>
                </a:ln>
                <a:solidFill>
                  <a:schemeClr val="tx1"/>
                </a:solidFill>
                <a:effectLst/>
                <a:uLnTx/>
                <a:uFillTx/>
                <a:ea typeface="+mn-ea"/>
                <a:cs typeface="+mn-cs"/>
              </a:rPr>
              <a:t>επαναπλήρωσης</a:t>
            </a:r>
            <a:r>
              <a:rPr kumimoji="0" lang="el-GR" altLang="el-GR" sz="1900" b="1" i="0" u="none" strike="noStrike" kern="1200" cap="none" spc="0" normalizeH="0" baseline="0" noProof="0" dirty="0">
                <a:ln>
                  <a:noFill/>
                </a:ln>
                <a:solidFill>
                  <a:schemeClr val="tx1"/>
                </a:solidFill>
                <a:effectLst/>
                <a:uLnTx/>
                <a:uFillTx/>
                <a:ea typeface="+mn-ea"/>
                <a:cs typeface="+mn-cs"/>
              </a:rPr>
              <a:t> (CRT): γρήγορος (&lt;2 δευτερόλεπτα) ή αργό &gt; 2</a:t>
            </a:r>
          </a:p>
          <a:p>
            <a:pPr marL="0" marR="0" lvl="0" indent="0" algn="l" defTabSz="914400" rtl="0" eaLnBrk="1" fontAlgn="auto" latinLnBrk="0" hangingPunct="1">
              <a:lnSpc>
                <a:spcPct val="90000"/>
              </a:lnSpc>
              <a:spcBef>
                <a:spcPts val="1200"/>
              </a:spcBef>
              <a:spcAft>
                <a:spcPts val="200"/>
              </a:spcAft>
              <a:buSzPct val="100000"/>
              <a:buNone/>
              <a:tabLst/>
              <a:defRPr/>
            </a:pPr>
            <a:r>
              <a:rPr lang="el-GR" altLang="el-GR" sz="1900" b="1" dirty="0">
                <a:solidFill>
                  <a:schemeClr val="tx1"/>
                </a:solidFill>
              </a:rPr>
              <a:t>   </a:t>
            </a:r>
            <a:r>
              <a:rPr kumimoji="0" lang="el-GR" altLang="el-GR" sz="1900" b="1" i="0" u="none" strike="noStrike" kern="1200" cap="none" spc="0" normalizeH="0" baseline="0" noProof="0" dirty="0">
                <a:ln>
                  <a:noFill/>
                </a:ln>
                <a:solidFill>
                  <a:schemeClr val="tx1"/>
                </a:solidFill>
                <a:effectLst/>
                <a:uLnTx/>
                <a:uFillTx/>
                <a:ea typeface="+mn-ea"/>
                <a:cs typeface="+mn-cs"/>
              </a:rPr>
              <a:t> </a:t>
            </a:r>
            <a:r>
              <a:rPr kumimoji="0" lang="en-US" altLang="el-GR" sz="1900" b="1" i="0" u="none" strike="noStrike" kern="1200" cap="none" spc="0" normalizeH="0" baseline="0" noProof="0" dirty="0">
                <a:ln>
                  <a:noFill/>
                </a:ln>
                <a:solidFill>
                  <a:schemeClr val="tx1"/>
                </a:solidFill>
                <a:effectLst/>
                <a:uLnTx/>
                <a:uFillTx/>
                <a:ea typeface="+mn-ea"/>
                <a:cs typeface="+mn-cs"/>
              </a:rPr>
              <a:t>sec </a:t>
            </a:r>
            <a:endParaRPr kumimoji="0" lang="el-GR" altLang="el-GR" sz="1900" b="1" i="0" u="none" strike="noStrike" kern="1200" cap="none" spc="0" normalizeH="0" baseline="0" noProof="0" dirty="0">
              <a:ln>
                <a:noFill/>
              </a:ln>
              <a:solidFill>
                <a:schemeClr val="tx1"/>
              </a:solidFill>
              <a:effectLst/>
              <a:uLnTx/>
              <a:uFillTx/>
              <a:ea typeface="+mn-ea"/>
              <a:cs typeface="+mn-cs"/>
            </a:endParaRPr>
          </a:p>
          <a:p>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Tree>
    <p:extLst>
      <p:ext uri="{BB962C8B-B14F-4D97-AF65-F5344CB8AC3E}">
        <p14:creationId xmlns:p14="http://schemas.microsoft.com/office/powerpoint/2010/main" val="3911419382"/>
      </p:ext>
    </p:extLst>
  </p:cSld>
  <p:clrMapOvr>
    <a:masterClrMapping/>
  </p:clrMapOvr>
  <p:transition spd="med">
    <p:pull dir="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C07DA0-7F46-4C18-A505-27591F4AB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12921BCB-E6D8-6B5D-D85F-01BB4F6DF3FA}"/>
              </a:ext>
            </a:extLst>
          </p:cNvPr>
          <p:cNvPicPr>
            <a:picLocks noChangeAspect="1"/>
          </p:cNvPicPr>
          <p:nvPr/>
        </p:nvPicPr>
        <p:blipFill rotWithShape="1">
          <a:blip r:embed="rId2"/>
          <a:srcRect l="16745" r="41309" b="1"/>
          <a:stretch/>
        </p:blipFill>
        <p:spPr>
          <a:xfrm>
            <a:off x="668866" y="556261"/>
            <a:ext cx="10786533" cy="5571066"/>
          </a:xfrm>
          <a:prstGeom prst="rect">
            <a:avLst/>
          </a:prstGeom>
        </p:spPr>
      </p:pic>
      <p:sp>
        <p:nvSpPr>
          <p:cNvPr id="2" name="Θέση υποσέλιδου 1">
            <a:extLst>
              <a:ext uri="{FF2B5EF4-FFF2-40B4-BE49-F238E27FC236}">
                <a16:creationId xmlns:a16="http://schemas.microsoft.com/office/drawing/2014/main" id="{9A6F3E2B-98A1-F58D-D955-28FACA915D32}"/>
              </a:ext>
            </a:extLst>
          </p:cNvPr>
          <p:cNvSpPr>
            <a:spLocks noGrp="1"/>
          </p:cNvSpPr>
          <p:nvPr>
            <p:ph type="ftr" sz="quarter" idx="11"/>
          </p:nvPr>
        </p:nvSpPr>
        <p:spPr>
          <a:xfrm>
            <a:off x="3686185" y="6459785"/>
            <a:ext cx="4822804" cy="365125"/>
          </a:xfrm>
        </p:spPr>
        <p:txBody>
          <a:bodyPr>
            <a:normAutofit/>
          </a:bodyPr>
          <a:lstStyle/>
          <a:p>
            <a:pPr>
              <a:lnSpc>
                <a:spcPct val="90000"/>
              </a:lnSpc>
              <a:spcAft>
                <a:spcPts val="600"/>
              </a:spcAft>
            </a:pPr>
            <a:r>
              <a:rPr lang="el-GR" dirty="0">
                <a:solidFill>
                  <a:schemeClr val="tx1">
                    <a:lumMod val="50000"/>
                    <a:lumOff val="50000"/>
                  </a:schemeClr>
                </a:solidFill>
              </a:rPr>
              <a:t>ΠΡΟΗΓΜΕΝΗ ΠΑΙΔΙΑΤΡΙΚΗ ΝΟΣΗΛΕΥΤΙΚΗ ΕΚΤΙΜΗΣΗ ΚΑΙ ΔΙΑΧΕΙΡΙΣΗ ΟΞΕΟΣ ΚΑΙ ΧΡΟΝΙΟΥ ΠΑΙΔΙΑΤΡΙΚΟΥ ΠΟΝΟΥ</a:t>
            </a:r>
          </a:p>
        </p:txBody>
      </p:sp>
    </p:spTree>
    <p:extLst>
      <p:ext uri="{BB962C8B-B14F-4D97-AF65-F5344CB8AC3E}">
        <p14:creationId xmlns:p14="http://schemas.microsoft.com/office/powerpoint/2010/main" val="1167745076"/>
      </p:ext>
    </p:extLst>
  </p:cSld>
  <p:clrMapOvr>
    <a:masterClrMapping/>
  </p:clrMapOvr>
  <p:transition spd="med">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 Θέση περιεχομένου">
            <a:extLst>
              <a:ext uri="{FF2B5EF4-FFF2-40B4-BE49-F238E27FC236}">
                <a16:creationId xmlns:a16="http://schemas.microsoft.com/office/drawing/2014/main" id="{D52AA7AE-66F6-47BE-8514-7629348A1EBC}"/>
              </a:ext>
            </a:extLst>
          </p:cNvPr>
          <p:cNvSpPr txBox="1">
            <a:spLocks/>
          </p:cNvSpPr>
          <p:nvPr/>
        </p:nvSpPr>
        <p:spPr bwMode="auto">
          <a:xfrm>
            <a:off x="1278194" y="1770179"/>
            <a:ext cx="996991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130000"/>
              </a:lnSpc>
              <a:buClr>
                <a:schemeClr val="accent1"/>
              </a:buClr>
              <a:buFont typeface="Wingdings" panose="05000000000000000000" pitchFamily="2" charset="2"/>
              <a:buChar char="v"/>
            </a:pPr>
            <a:r>
              <a:rPr lang="el-GR" altLang="el-GR" sz="1600" b="1" dirty="0">
                <a:latin typeface="+mn-lt"/>
                <a:ea typeface="Kozuka Gothic Pro B"/>
                <a:cs typeface="Courier New" panose="02070309020205020404" pitchFamily="49" charset="0"/>
              </a:rPr>
              <a:t>Στην έναρξη κάθε βάρδιας</a:t>
            </a:r>
          </a:p>
          <a:p>
            <a:pPr>
              <a:lnSpc>
                <a:spcPct val="130000"/>
              </a:lnSpc>
              <a:buClr>
                <a:schemeClr val="accent1"/>
              </a:buClr>
              <a:buFont typeface="Wingdings" panose="05000000000000000000" pitchFamily="2" charset="2"/>
              <a:buChar char="v"/>
            </a:pPr>
            <a:endParaRPr lang="el-GR" altLang="el-GR" sz="1600" b="1" dirty="0">
              <a:latin typeface="+mn-lt"/>
              <a:ea typeface="Kozuka Gothic Pro B"/>
              <a:cs typeface="Courier New" panose="02070309020205020404" pitchFamily="49" charset="0"/>
            </a:endParaRPr>
          </a:p>
          <a:p>
            <a:pPr>
              <a:lnSpc>
                <a:spcPct val="130000"/>
              </a:lnSpc>
              <a:buClr>
                <a:schemeClr val="accent1"/>
              </a:buClr>
              <a:buFont typeface="Wingdings" panose="05000000000000000000" pitchFamily="2" charset="2"/>
              <a:buChar char="v"/>
            </a:pPr>
            <a:r>
              <a:rPr lang="el-GR" altLang="el-GR" sz="1600" b="1" dirty="0">
                <a:latin typeface="+mn-lt"/>
                <a:ea typeface="Kozuka Gothic Pro B"/>
                <a:cs typeface="Courier New" panose="02070309020205020404" pitchFamily="49" charset="0"/>
              </a:rPr>
              <a:t>Στην πρώτη επαφή με το παιδί</a:t>
            </a:r>
          </a:p>
          <a:p>
            <a:pPr>
              <a:lnSpc>
                <a:spcPct val="130000"/>
              </a:lnSpc>
              <a:buClr>
                <a:schemeClr val="accent1"/>
              </a:buClr>
              <a:buFont typeface="Wingdings" panose="05000000000000000000" pitchFamily="2" charset="2"/>
              <a:buChar char="v"/>
            </a:pPr>
            <a:endParaRPr lang="el-GR" altLang="el-GR" sz="1600" b="1" dirty="0">
              <a:latin typeface="+mn-lt"/>
              <a:ea typeface="Kozuka Gothic Pro B"/>
              <a:cs typeface="Courier New" panose="02070309020205020404" pitchFamily="49" charset="0"/>
            </a:endParaRPr>
          </a:p>
          <a:p>
            <a:pPr>
              <a:lnSpc>
                <a:spcPct val="130000"/>
              </a:lnSpc>
              <a:buClr>
                <a:schemeClr val="accent1"/>
              </a:buClr>
              <a:buFont typeface="Wingdings" panose="05000000000000000000" pitchFamily="2" charset="2"/>
              <a:buChar char="v"/>
            </a:pPr>
            <a:r>
              <a:rPr lang="el-GR" altLang="el-GR" sz="1600" b="1" dirty="0">
                <a:latin typeface="+mn-lt"/>
                <a:ea typeface="Kozuka Gothic Pro B"/>
                <a:cs typeface="Courier New" panose="02070309020205020404" pitchFamily="49" charset="0"/>
              </a:rPr>
              <a:t>Σε κάθε περίσταση φροντίδας του ασθενούς</a:t>
            </a:r>
          </a:p>
          <a:p>
            <a:pPr>
              <a:lnSpc>
                <a:spcPct val="130000"/>
              </a:lnSpc>
              <a:buClr>
                <a:schemeClr val="accent1"/>
              </a:buClr>
              <a:buFont typeface="Wingdings" panose="05000000000000000000" pitchFamily="2" charset="2"/>
              <a:buChar char="v"/>
            </a:pPr>
            <a:endParaRPr lang="el-GR" altLang="el-GR" sz="1600" b="1" dirty="0">
              <a:latin typeface="+mn-lt"/>
              <a:ea typeface="Kozuka Gothic Pro B"/>
              <a:cs typeface="Courier New" panose="02070309020205020404" pitchFamily="49" charset="0"/>
            </a:endParaRPr>
          </a:p>
          <a:p>
            <a:pPr>
              <a:lnSpc>
                <a:spcPct val="130000"/>
              </a:lnSpc>
              <a:buClr>
                <a:schemeClr val="accent1"/>
              </a:buClr>
              <a:buFont typeface="Wingdings" panose="05000000000000000000" pitchFamily="2" charset="2"/>
              <a:buChar char="v"/>
            </a:pPr>
            <a:r>
              <a:rPr lang="el-GR" altLang="el-GR" sz="1600" b="1" dirty="0">
                <a:latin typeface="+mn-lt"/>
                <a:ea typeface="Kozuka Gothic Pro B"/>
                <a:cs typeface="Courier New" panose="02070309020205020404" pitchFamily="49" charset="0"/>
              </a:rPr>
              <a:t>Σε κάθε κλήση του ασθενούς</a:t>
            </a:r>
          </a:p>
          <a:p>
            <a:pPr>
              <a:lnSpc>
                <a:spcPct val="130000"/>
              </a:lnSpc>
              <a:buClr>
                <a:schemeClr val="accent1"/>
              </a:buClr>
              <a:buFont typeface="Wingdings" panose="05000000000000000000" pitchFamily="2" charset="2"/>
              <a:buChar char="v"/>
            </a:pPr>
            <a:endParaRPr lang="el-GR" altLang="el-GR" sz="1600" b="1" dirty="0">
              <a:latin typeface="+mn-lt"/>
              <a:ea typeface="Kozuka Gothic Pro B"/>
              <a:cs typeface="Courier New" panose="02070309020205020404" pitchFamily="49" charset="0"/>
            </a:endParaRPr>
          </a:p>
          <a:p>
            <a:pPr>
              <a:lnSpc>
                <a:spcPct val="130000"/>
              </a:lnSpc>
              <a:buClr>
                <a:schemeClr val="accent1"/>
              </a:buClr>
              <a:buFont typeface="Wingdings" panose="05000000000000000000" pitchFamily="2" charset="2"/>
              <a:buChar char="v"/>
            </a:pPr>
            <a:r>
              <a:rPr lang="el-GR" altLang="el-GR" sz="1600" b="1" dirty="0">
                <a:latin typeface="+mn-lt"/>
                <a:ea typeface="Kozuka Gothic Pro B"/>
                <a:cs typeface="Courier New" panose="02070309020205020404" pitchFamily="49" charset="0"/>
              </a:rPr>
              <a:t>Σε επιδείνωση της γενικής κατάστασης </a:t>
            </a:r>
          </a:p>
        </p:txBody>
      </p:sp>
      <p:sp>
        <p:nvSpPr>
          <p:cNvPr id="6147" name="1 - Τίτλος">
            <a:extLst>
              <a:ext uri="{FF2B5EF4-FFF2-40B4-BE49-F238E27FC236}">
                <a16:creationId xmlns:a16="http://schemas.microsoft.com/office/drawing/2014/main" id="{261A9521-8096-4043-8899-308D415F1008}"/>
              </a:ext>
            </a:extLst>
          </p:cNvPr>
          <p:cNvSpPr>
            <a:spLocks noGrp="1"/>
          </p:cNvSpPr>
          <p:nvPr>
            <p:ph type="title"/>
          </p:nvPr>
        </p:nvSpPr>
        <p:spPr>
          <a:xfrm>
            <a:off x="1601153" y="1155340"/>
            <a:ext cx="8069263" cy="1058863"/>
          </a:xfrm>
        </p:spPr>
        <p:txBody>
          <a:bodyPr>
            <a:noAutofit/>
          </a:bodyPr>
          <a:lstStyle/>
          <a:p>
            <a:pPr algn="ctr"/>
            <a:r>
              <a:rPr lang="el-GR" altLang="el-GR" sz="4400" b="1" spc="0" dirty="0">
                <a:ln w="22225">
                  <a:solidFill>
                    <a:schemeClr val="accent2"/>
                  </a:solidFill>
                  <a:prstDash val="solid"/>
                </a:ln>
                <a:solidFill>
                  <a:schemeClr val="accent1"/>
                </a:solidFill>
                <a:latin typeface="+mn-lt"/>
                <a:ea typeface="Kozuka Gothic Pro B"/>
                <a:cs typeface="Courier New" panose="02070309020205020404" pitchFamily="49" charset="0"/>
              </a:rPr>
              <a:t>Πότε πραγματοποιείται;</a:t>
            </a:r>
            <a:br>
              <a:rPr lang="el-GR" altLang="el-GR" sz="4400" b="1" spc="0" dirty="0">
                <a:ln w="22225">
                  <a:solidFill>
                    <a:schemeClr val="accent2"/>
                  </a:solidFill>
                  <a:prstDash val="solid"/>
                </a:ln>
                <a:solidFill>
                  <a:schemeClr val="accent1"/>
                </a:solidFill>
                <a:latin typeface="+mn-lt"/>
                <a:ea typeface="Kozuka Gothic Pro B"/>
                <a:cs typeface="Courier New" panose="02070309020205020404" pitchFamily="49" charset="0"/>
              </a:rPr>
            </a:br>
            <a:endParaRPr lang="el-GR" altLang="el-GR" sz="4400" b="1" spc="0" dirty="0">
              <a:ln w="22225">
                <a:solidFill>
                  <a:schemeClr val="accent2"/>
                </a:solidFill>
                <a:prstDash val="solid"/>
              </a:ln>
              <a:solidFill>
                <a:schemeClr val="accent1"/>
              </a:solidFill>
              <a:latin typeface="+mn-lt"/>
              <a:ea typeface="Kozuka Gothic Pro B"/>
              <a:cs typeface="Courier New" panose="02070309020205020404" pitchFamily="49" charset="0"/>
            </a:endParaRPr>
          </a:p>
        </p:txBody>
      </p:sp>
      <p:sp>
        <p:nvSpPr>
          <p:cNvPr id="9" name="9 - Ορθογώνιο">
            <a:extLst>
              <a:ext uri="{FF2B5EF4-FFF2-40B4-BE49-F238E27FC236}">
                <a16:creationId xmlns:a16="http://schemas.microsoft.com/office/drawing/2014/main" id="{E9A02034-396C-4F30-B84B-8E70009C70BF}"/>
              </a:ext>
            </a:extLst>
          </p:cNvPr>
          <p:cNvSpPr>
            <a:spLocks noChangeArrowheads="1"/>
          </p:cNvSpPr>
          <p:nvPr/>
        </p:nvSpPr>
        <p:spPr bwMode="auto">
          <a:xfrm>
            <a:off x="698091" y="4034093"/>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p:txBody>
      </p:sp>
      <p:pic>
        <p:nvPicPr>
          <p:cNvPr id="6" name="Εικόνα 5">
            <a:extLst>
              <a:ext uri="{FF2B5EF4-FFF2-40B4-BE49-F238E27FC236}">
                <a16:creationId xmlns:a16="http://schemas.microsoft.com/office/drawing/2014/main" id="{65A474A8-0721-4C1C-B9C2-88D475DA355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7" name="TextBox 6">
            <a:extLst>
              <a:ext uri="{FF2B5EF4-FFF2-40B4-BE49-F238E27FC236}">
                <a16:creationId xmlns:a16="http://schemas.microsoft.com/office/drawing/2014/main" id="{0803AB44-24F3-4748-A804-46AB7AC78FC7}"/>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Tree>
    <p:extLst>
      <p:ext uri="{BB962C8B-B14F-4D97-AF65-F5344CB8AC3E}">
        <p14:creationId xmlns:p14="http://schemas.microsoft.com/office/powerpoint/2010/main" val="251324185"/>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268730" y="48204"/>
            <a:ext cx="10058400" cy="1450757"/>
          </a:xfrm>
        </p:spPr>
        <p:txBody>
          <a:bodyPr>
            <a:normAutofit/>
          </a:bodyPr>
          <a:lstStyle/>
          <a:p>
            <a:pPr algn="ctr"/>
            <a:r>
              <a:rPr lang="el-GR" sz="4400" b="1" spc="0" dirty="0">
                <a:ln w="22225">
                  <a:solidFill>
                    <a:schemeClr val="accent2"/>
                  </a:solidFill>
                  <a:prstDash val="solid"/>
                </a:ln>
                <a:solidFill>
                  <a:schemeClr val="accent1"/>
                </a:solidFill>
                <a:latin typeface="+mn-lt"/>
              </a:rPr>
              <a:t>Καρδιαγγειακό </a:t>
            </a:r>
          </a:p>
        </p:txBody>
      </p:sp>
      <p:sp>
        <p:nvSpPr>
          <p:cNvPr id="15" name="Θέση περιεχομένου 14">
            <a:extLst>
              <a:ext uri="{FF2B5EF4-FFF2-40B4-BE49-F238E27FC236}">
                <a16:creationId xmlns:a16="http://schemas.microsoft.com/office/drawing/2014/main" id="{1BAEE2D5-633E-45C6-B622-3DDD77D722FA}"/>
              </a:ext>
            </a:extLst>
          </p:cNvPr>
          <p:cNvSpPr>
            <a:spLocks noGrp="1"/>
          </p:cNvSpPr>
          <p:nvPr>
            <p:ph idx="1"/>
          </p:nvPr>
        </p:nvSpPr>
        <p:spPr>
          <a:xfrm>
            <a:off x="1268730" y="1860812"/>
            <a:ext cx="10427970" cy="4023360"/>
          </a:xfrm>
        </p:spPr>
        <p:txBody>
          <a:bodyPr>
            <a:normAutofit/>
          </a:bodyPr>
          <a:lstStyle/>
          <a:p>
            <a:pPr marR="0" lvl="0" algn="l" defTabSz="914400" rtl="0" eaLnBrk="1" fontAlgn="auto" latinLnBrk="0" hangingPunct="1">
              <a:lnSpc>
                <a:spcPct val="90000"/>
              </a:lnSpc>
              <a:spcBef>
                <a:spcPts val="1200"/>
              </a:spcBef>
              <a:spcAft>
                <a:spcPts val="200"/>
              </a:spcAft>
              <a:buSzPct val="100000"/>
              <a:buFont typeface="Wingdings" panose="05000000000000000000" pitchFamily="2" charset="2"/>
              <a:buChar char="v"/>
              <a:tabLst/>
              <a:defRPr/>
            </a:pPr>
            <a:r>
              <a:rPr kumimoji="0" lang="el-GR" altLang="el-GR" sz="1800" b="1" i="0" u="none" strike="noStrike" kern="1200" cap="none" spc="0" normalizeH="0" baseline="0" noProof="0" dirty="0">
                <a:ln>
                  <a:noFill/>
                </a:ln>
                <a:solidFill>
                  <a:schemeClr val="tx1"/>
                </a:solidFill>
                <a:effectLst/>
                <a:uLnTx/>
                <a:uFillTx/>
                <a:ea typeface="+mn-ea"/>
                <a:cs typeface="+mn-cs"/>
              </a:rPr>
              <a:t>Παρατηρήστε για παρουσία οιδήματος (κεντρικά ή / και περιφερειακά)</a:t>
            </a:r>
          </a:p>
          <a:p>
            <a:pPr marR="0" lvl="0" algn="l" defTabSz="914400" rtl="0" eaLnBrk="1" fontAlgn="auto" latinLnBrk="0" hangingPunct="1">
              <a:lnSpc>
                <a:spcPct val="90000"/>
              </a:lnSpc>
              <a:spcBef>
                <a:spcPts val="1200"/>
              </a:spcBef>
              <a:spcAft>
                <a:spcPts val="200"/>
              </a:spcAft>
              <a:buSzPct val="100000"/>
              <a:buFont typeface="Wingdings" panose="05000000000000000000" pitchFamily="2" charset="2"/>
              <a:buChar char="v"/>
              <a:tabLst/>
              <a:defRPr/>
            </a:pPr>
            <a:r>
              <a:rPr kumimoji="0" lang="el-GR" altLang="el-GR" sz="1800" b="1" i="0" u="none" strike="noStrike" kern="1200" cap="none" spc="0" normalizeH="0" baseline="0" noProof="0" dirty="0">
                <a:ln>
                  <a:noFill/>
                </a:ln>
                <a:solidFill>
                  <a:schemeClr val="tx1"/>
                </a:solidFill>
                <a:effectLst/>
                <a:uLnTx/>
                <a:uFillTx/>
                <a:ea typeface="+mn-ea"/>
                <a:cs typeface="+mn-cs"/>
              </a:rPr>
              <a:t>Παρατηρήστε την παραγωγή ούρων &lt;1 </a:t>
            </a:r>
            <a:r>
              <a:rPr kumimoji="0" lang="el-GR" altLang="el-GR" sz="1800" b="1" i="0" u="none" strike="noStrike" kern="1200" cap="none" spc="0" normalizeH="0" baseline="0" noProof="0" dirty="0" err="1">
                <a:ln>
                  <a:noFill/>
                </a:ln>
                <a:solidFill>
                  <a:schemeClr val="tx1"/>
                </a:solidFill>
                <a:effectLst/>
                <a:uLnTx/>
                <a:uFillTx/>
                <a:ea typeface="+mn-ea"/>
                <a:cs typeface="+mn-cs"/>
              </a:rPr>
              <a:t>ml</a:t>
            </a:r>
            <a:r>
              <a:rPr kumimoji="0" lang="el-GR" altLang="el-GR" sz="1800" b="1" i="0" u="none" strike="noStrike" kern="1200" cap="none" spc="0" normalizeH="0" baseline="0" noProof="0" dirty="0">
                <a:ln>
                  <a:noFill/>
                </a:ln>
                <a:solidFill>
                  <a:schemeClr val="tx1"/>
                </a:solidFill>
                <a:effectLst/>
                <a:uLnTx/>
                <a:uFillTx/>
                <a:ea typeface="+mn-ea"/>
                <a:cs typeface="+mn-cs"/>
              </a:rPr>
              <a:t> / </a:t>
            </a:r>
            <a:r>
              <a:rPr kumimoji="0" lang="el-GR" altLang="el-GR" sz="1800" b="1" i="0" u="none" strike="noStrike" kern="1200" cap="none" spc="0" normalizeH="0" baseline="0" noProof="0" dirty="0" err="1">
                <a:ln>
                  <a:noFill/>
                </a:ln>
                <a:solidFill>
                  <a:schemeClr val="tx1"/>
                </a:solidFill>
                <a:effectLst/>
                <a:uLnTx/>
                <a:uFillTx/>
                <a:ea typeface="+mn-ea"/>
                <a:cs typeface="+mn-cs"/>
              </a:rPr>
              <a:t>kg</a:t>
            </a:r>
            <a:r>
              <a:rPr kumimoji="0" lang="el-GR" altLang="el-GR" sz="1800" b="1" i="0" u="none" strike="noStrike" kern="1200" cap="none" spc="0" normalizeH="0" baseline="0" noProof="0" dirty="0">
                <a:ln>
                  <a:noFill/>
                </a:ln>
                <a:solidFill>
                  <a:schemeClr val="tx1"/>
                </a:solidFill>
                <a:effectLst/>
                <a:uLnTx/>
                <a:uFillTx/>
                <a:ea typeface="+mn-ea"/>
                <a:cs typeface="+mn-cs"/>
              </a:rPr>
              <a:t> / </a:t>
            </a:r>
            <a:r>
              <a:rPr kumimoji="0" lang="el-GR" altLang="el-GR" sz="1800" b="1" i="0" u="none" strike="noStrike" kern="1200" cap="none" spc="0" normalizeH="0" baseline="0" noProof="0" dirty="0" err="1">
                <a:ln>
                  <a:noFill/>
                </a:ln>
                <a:solidFill>
                  <a:schemeClr val="tx1"/>
                </a:solidFill>
                <a:effectLst/>
                <a:uLnTx/>
                <a:uFillTx/>
                <a:ea typeface="+mn-ea"/>
                <a:cs typeface="+mn-cs"/>
              </a:rPr>
              <a:t>hr</a:t>
            </a:r>
            <a:r>
              <a:rPr kumimoji="0" lang="el-GR" altLang="el-GR" sz="1800" b="1" i="0" u="none" strike="noStrike" kern="1200" cap="none" spc="0" normalizeH="0" baseline="0" noProof="0" dirty="0">
                <a:ln>
                  <a:noFill/>
                </a:ln>
                <a:solidFill>
                  <a:schemeClr val="tx1"/>
                </a:solidFill>
                <a:effectLst/>
                <a:uLnTx/>
                <a:uFillTx/>
                <a:ea typeface="+mn-ea"/>
                <a:cs typeface="+mn-cs"/>
              </a:rPr>
              <a:t> </a:t>
            </a:r>
          </a:p>
          <a:p>
            <a:pPr marR="0" lvl="0" algn="l" defTabSz="914400" rtl="0" eaLnBrk="1" fontAlgn="auto" latinLnBrk="0" hangingPunct="1">
              <a:lnSpc>
                <a:spcPct val="90000"/>
              </a:lnSpc>
              <a:spcBef>
                <a:spcPts val="1200"/>
              </a:spcBef>
              <a:spcAft>
                <a:spcPts val="200"/>
              </a:spcAft>
              <a:buSzPct val="100000"/>
              <a:buFont typeface="Wingdings" panose="05000000000000000000" pitchFamily="2" charset="2"/>
              <a:buChar char="v"/>
              <a:tabLst/>
              <a:defRPr/>
            </a:pPr>
            <a:r>
              <a:rPr kumimoji="0" lang="el-GR" altLang="el-GR" sz="1800" b="1" i="0" u="none" strike="noStrike" kern="1200" cap="none" spc="0" normalizeH="0" baseline="0" noProof="0" dirty="0">
                <a:ln>
                  <a:noFill/>
                </a:ln>
                <a:solidFill>
                  <a:schemeClr val="tx1"/>
                </a:solidFill>
                <a:effectLst/>
                <a:uLnTx/>
                <a:uFillTx/>
                <a:ea typeface="+mn-ea"/>
                <a:cs typeface="+mn-cs"/>
              </a:rPr>
              <a:t>Παρατηρήστε το επίπεδο ενυδάτωσης: δέρματος, βλεννογόνου του στόματος και πρόσθια πηγή σε νεογνά</a:t>
            </a:r>
          </a:p>
          <a:p>
            <a:pPr marL="0" marR="0" lvl="0" indent="0" algn="l" defTabSz="914400" rtl="0" eaLnBrk="1" fontAlgn="auto" latinLnBrk="0" hangingPunct="1">
              <a:lnSpc>
                <a:spcPct val="90000"/>
              </a:lnSpc>
              <a:spcBef>
                <a:spcPts val="1200"/>
              </a:spcBef>
              <a:spcAft>
                <a:spcPts val="200"/>
              </a:spcAft>
              <a:buSzPct val="100000"/>
              <a:buNone/>
              <a:tabLst/>
              <a:defRPr/>
            </a:pPr>
            <a:r>
              <a:rPr lang="el-GR" altLang="el-GR" sz="1800" b="1" dirty="0">
                <a:solidFill>
                  <a:schemeClr val="tx1"/>
                </a:solidFill>
              </a:rPr>
              <a:t>    </a:t>
            </a:r>
            <a:r>
              <a:rPr kumimoji="0" lang="el-GR" altLang="el-GR" sz="1800" b="1" i="0" u="none" strike="noStrike" kern="1200" cap="none" spc="0" normalizeH="0" baseline="0" noProof="0" dirty="0">
                <a:ln>
                  <a:noFill/>
                </a:ln>
                <a:solidFill>
                  <a:schemeClr val="tx1"/>
                </a:solidFill>
                <a:effectLst/>
                <a:uLnTx/>
                <a:uFillTx/>
                <a:ea typeface="+mn-ea"/>
                <a:cs typeface="+mn-cs"/>
              </a:rPr>
              <a:t> και βρέφη</a:t>
            </a:r>
          </a:p>
          <a:p>
            <a:pPr marR="0" lvl="0" algn="l" defTabSz="914400" rtl="0" eaLnBrk="1" fontAlgn="auto" latinLnBrk="0" hangingPunct="1">
              <a:lnSpc>
                <a:spcPct val="90000"/>
              </a:lnSpc>
              <a:spcBef>
                <a:spcPts val="1200"/>
              </a:spcBef>
              <a:spcAft>
                <a:spcPts val="200"/>
              </a:spcAft>
              <a:buSzPct val="100000"/>
              <a:buFont typeface="Wingdings" panose="05000000000000000000" pitchFamily="2" charset="2"/>
              <a:buChar char="v"/>
              <a:tabLst/>
              <a:defRPr/>
            </a:pPr>
            <a:r>
              <a:rPr kumimoji="0" lang="el-GR" altLang="el-GR" sz="1800" b="1" i="0" u="none" strike="noStrike" kern="1200" cap="none" spc="0" normalizeH="0" baseline="0" noProof="0" dirty="0">
                <a:ln>
                  <a:noFill/>
                </a:ln>
                <a:solidFill>
                  <a:schemeClr val="tx1"/>
                </a:solidFill>
                <a:effectLst/>
                <a:uLnTx/>
                <a:uFillTx/>
                <a:ea typeface="+mn-ea"/>
                <a:cs typeface="+mn-cs"/>
              </a:rPr>
              <a:t>Ψηλαφήστε κεντρικούς και περιφερειακούς παλμούς για ρυθμό, αριθμό και όγκο και τυχόν πρόσθετους</a:t>
            </a:r>
          </a:p>
          <a:p>
            <a:pPr marL="0" marR="0" lvl="0" indent="0" algn="l" defTabSz="914400" rtl="0" eaLnBrk="1" fontAlgn="auto" latinLnBrk="0" hangingPunct="1">
              <a:lnSpc>
                <a:spcPct val="90000"/>
              </a:lnSpc>
              <a:spcBef>
                <a:spcPts val="1200"/>
              </a:spcBef>
              <a:spcAft>
                <a:spcPts val="200"/>
              </a:spcAft>
              <a:buSzPct val="100000"/>
              <a:buNone/>
              <a:tabLst/>
              <a:defRPr/>
            </a:pPr>
            <a:r>
              <a:rPr lang="el-GR" altLang="el-GR" sz="1800" b="1" dirty="0">
                <a:solidFill>
                  <a:schemeClr val="tx1"/>
                </a:solidFill>
              </a:rPr>
              <a:t>   </a:t>
            </a:r>
            <a:r>
              <a:rPr kumimoji="0" lang="el-GR" altLang="el-GR" sz="1800" b="1" i="0" u="none" strike="noStrike" kern="1200" cap="none" spc="0" normalizeH="0" baseline="0" noProof="0" dirty="0">
                <a:ln>
                  <a:noFill/>
                </a:ln>
                <a:solidFill>
                  <a:schemeClr val="tx1"/>
                </a:solidFill>
                <a:effectLst/>
                <a:uLnTx/>
                <a:uFillTx/>
                <a:ea typeface="+mn-ea"/>
                <a:cs typeface="+mn-cs"/>
              </a:rPr>
              <a:t> ήχους όπως φυσήματα</a:t>
            </a:r>
          </a:p>
          <a:p>
            <a:pPr marR="0" lvl="0" algn="l" defTabSz="914400" rtl="0" eaLnBrk="1" fontAlgn="auto" latinLnBrk="0" hangingPunct="1">
              <a:lnSpc>
                <a:spcPct val="90000"/>
              </a:lnSpc>
              <a:spcBef>
                <a:spcPts val="1200"/>
              </a:spcBef>
              <a:spcAft>
                <a:spcPts val="200"/>
              </a:spcAft>
              <a:buSzPct val="100000"/>
              <a:buFont typeface="Wingdings" panose="05000000000000000000" pitchFamily="2" charset="2"/>
              <a:buChar char="v"/>
              <a:tabLst/>
              <a:defRPr/>
            </a:pPr>
            <a:r>
              <a:rPr kumimoji="0" lang="el-GR" altLang="el-GR" sz="1800" b="1" i="0" u="none" strike="noStrike" kern="1200" cap="none" spc="0" normalizeH="0" baseline="0" noProof="0" dirty="0">
                <a:ln>
                  <a:noFill/>
                </a:ln>
                <a:solidFill>
                  <a:schemeClr val="tx1"/>
                </a:solidFill>
                <a:effectLst/>
                <a:uLnTx/>
                <a:uFillTx/>
                <a:ea typeface="+mn-ea"/>
                <a:cs typeface="+mn-cs"/>
              </a:rPr>
              <a:t>Ακροαστείτε καρδιακούς ήχους και συγκρίνετε με καρδιακή συχνότητα (ο ρυθμός και ο ρυθμός θα πρέπει</a:t>
            </a:r>
          </a:p>
          <a:p>
            <a:pPr marL="0" marR="0" lvl="0" indent="0" algn="l" defTabSz="914400" rtl="0" eaLnBrk="1" fontAlgn="auto" latinLnBrk="0" hangingPunct="1">
              <a:lnSpc>
                <a:spcPct val="90000"/>
              </a:lnSpc>
              <a:spcBef>
                <a:spcPts val="1200"/>
              </a:spcBef>
              <a:spcAft>
                <a:spcPts val="200"/>
              </a:spcAft>
              <a:buSzPct val="100000"/>
              <a:buNone/>
              <a:tabLst/>
              <a:defRPr/>
            </a:pPr>
            <a:r>
              <a:rPr lang="el-GR" altLang="el-GR" sz="1800" b="1" dirty="0">
                <a:solidFill>
                  <a:schemeClr val="tx1"/>
                </a:solidFill>
              </a:rPr>
              <a:t>   </a:t>
            </a:r>
            <a:r>
              <a:rPr kumimoji="0" lang="el-GR" altLang="el-GR" sz="1800" b="1" i="0" u="none" strike="noStrike" kern="1200" cap="none" spc="0" normalizeH="0" baseline="0" noProof="0" dirty="0">
                <a:ln>
                  <a:noFill/>
                </a:ln>
                <a:solidFill>
                  <a:schemeClr val="tx1"/>
                </a:solidFill>
                <a:effectLst/>
                <a:uLnTx/>
                <a:uFillTx/>
                <a:ea typeface="+mn-ea"/>
                <a:cs typeface="+mn-cs"/>
              </a:rPr>
              <a:t> να είναι παρόμοιοι)</a:t>
            </a:r>
          </a:p>
          <a:p>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Tree>
    <p:extLst>
      <p:ext uri="{BB962C8B-B14F-4D97-AF65-F5344CB8AC3E}">
        <p14:creationId xmlns:p14="http://schemas.microsoft.com/office/powerpoint/2010/main" val="1120449418"/>
      </p:ext>
    </p:extLst>
  </p:cSld>
  <p:clrMapOvr>
    <a:masterClrMapping/>
  </p:clrMapOvr>
  <p:transition spd="med">
    <p:pull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160577" y="713217"/>
            <a:ext cx="10058400" cy="1450757"/>
          </a:xfrm>
        </p:spPr>
        <p:txBody>
          <a:bodyPr>
            <a:normAutofit/>
          </a:bodyPr>
          <a:lstStyle/>
          <a:p>
            <a:pPr algn="ctr"/>
            <a:r>
              <a:rPr lang="el-GR" altLang="el-GR" sz="4400" b="1" spc="0" dirty="0">
                <a:ln w="22225">
                  <a:solidFill>
                    <a:schemeClr val="accent2"/>
                  </a:solidFill>
                  <a:prstDash val="solid"/>
                </a:ln>
                <a:solidFill>
                  <a:schemeClr val="accent1"/>
                </a:solidFill>
                <a:latin typeface="+mn-lt"/>
                <a:cs typeface="Courier New" panose="02070309020205020404" pitchFamily="49" charset="0"/>
              </a:rPr>
              <a:t>Γαστρεντερικό </a:t>
            </a:r>
            <a:br>
              <a:rPr lang="el-GR" altLang="el-GR" sz="4400" b="1" spc="0" dirty="0">
                <a:ln w="22225">
                  <a:solidFill>
                    <a:schemeClr val="accent2"/>
                  </a:solidFill>
                  <a:prstDash val="solid"/>
                </a:ln>
                <a:solidFill>
                  <a:schemeClr val="accent1"/>
                </a:solidFill>
                <a:latin typeface="+mn-lt"/>
                <a:cs typeface="Courier New" panose="02070309020205020404" pitchFamily="49" charset="0"/>
              </a:rPr>
            </a:br>
            <a:endParaRPr lang="el-GR" sz="4400" b="1" spc="0" dirty="0">
              <a:ln w="22225">
                <a:solidFill>
                  <a:schemeClr val="accent2"/>
                </a:solidFill>
                <a:prstDash val="solid"/>
              </a:ln>
              <a:solidFill>
                <a:schemeClr val="accent1"/>
              </a:solidFill>
              <a:latin typeface="+mn-lt"/>
            </a:endParaRPr>
          </a:p>
        </p:txBody>
      </p:sp>
      <p:sp>
        <p:nvSpPr>
          <p:cNvPr id="15" name="Θέση περιεχομένου 14">
            <a:extLst>
              <a:ext uri="{FF2B5EF4-FFF2-40B4-BE49-F238E27FC236}">
                <a16:creationId xmlns:a16="http://schemas.microsoft.com/office/drawing/2014/main" id="{1BAEE2D5-633E-45C6-B622-3DDD77D722FA}"/>
              </a:ext>
            </a:extLst>
          </p:cNvPr>
          <p:cNvSpPr>
            <a:spLocks noGrp="1"/>
          </p:cNvSpPr>
          <p:nvPr>
            <p:ph idx="1"/>
          </p:nvPr>
        </p:nvSpPr>
        <p:spPr>
          <a:xfrm>
            <a:off x="607165" y="1670050"/>
            <a:ext cx="10611812" cy="4571718"/>
          </a:xfrm>
          <a:ln>
            <a:noFill/>
          </a:ln>
        </p:spPr>
        <p:txBody>
          <a:bodyPr>
            <a:noAutofit/>
          </a:bodyPr>
          <a:lstStyle/>
          <a:p>
            <a:pPr algn="just">
              <a:defRPr/>
            </a:pPr>
            <a:r>
              <a:rPr lang="el-GR" altLang="el-GR" sz="1800" b="1" dirty="0">
                <a:solidFill>
                  <a:schemeClr val="tx1"/>
                </a:solidFill>
                <a:latin typeface="Calibri" pitchFamily="34" charset="0"/>
              </a:rPr>
              <a:t>Η αξιολόγηση θα περιλαμβάνει την παρατήρηση, την ακρόαση και ψηλάφηση της κοιλίας για τον εντοπισμό ορατών ανωμαλιών. Επίσης την ακρόαση ήχων του εντέρου και αξιολόγηση της έντασης τους. Βεβαιωθείτε ότι το στομάχι δεν είναι γεμάτο κατά την αξιολόγηση, καθώς αυτό μπορεί να προκαλέσει εμετό.</a:t>
            </a:r>
          </a:p>
          <a:p>
            <a:pPr algn="just">
              <a:buFont typeface="Wingdings" panose="05000000000000000000" pitchFamily="2" charset="2"/>
              <a:buChar char="v"/>
              <a:defRPr/>
            </a:pPr>
            <a:r>
              <a:rPr lang="el-GR" altLang="el-GR" sz="1800" b="1" dirty="0">
                <a:solidFill>
                  <a:schemeClr val="tx1"/>
                </a:solidFill>
                <a:latin typeface="Calibri" pitchFamily="34" charset="0"/>
              </a:rPr>
              <a:t>Ενημερωθείτε για τη διατροφή (τύπος τροφής / συνήθειες /δυσκολίες π.χ. TPN, γάλα, αλλεργίες/</a:t>
            </a:r>
          </a:p>
          <a:p>
            <a:pPr marL="0" indent="0" algn="just">
              <a:buNone/>
              <a:defRPr/>
            </a:pPr>
            <a:r>
              <a:rPr lang="el-GR" altLang="el-GR" sz="1800" b="1" dirty="0">
                <a:solidFill>
                  <a:schemeClr val="tx1"/>
                </a:solidFill>
                <a:latin typeface="Calibri" pitchFamily="34" charset="0"/>
              </a:rPr>
              <a:t>    δυσανεξίες στη διατροφή)</a:t>
            </a:r>
          </a:p>
          <a:p>
            <a:pPr algn="just">
              <a:buFont typeface="Wingdings" panose="05000000000000000000" pitchFamily="2" charset="2"/>
              <a:buChar char="v"/>
              <a:defRPr/>
            </a:pPr>
            <a:r>
              <a:rPr lang="el-GR" altLang="el-GR" sz="1800" b="1" dirty="0">
                <a:solidFill>
                  <a:schemeClr val="tx1"/>
                </a:solidFill>
                <a:latin typeface="Calibri" pitchFamily="34" charset="0"/>
              </a:rPr>
              <a:t>Ενημερωθείτε για τις κενώσεις του εντέρου  (συχνότητα, χρώμα, αιμορραγία)</a:t>
            </a:r>
          </a:p>
          <a:p>
            <a:pPr algn="just">
              <a:buFont typeface="Wingdings" panose="05000000000000000000" pitchFamily="2" charset="2"/>
              <a:buChar char="v"/>
              <a:defRPr/>
            </a:pPr>
            <a:endParaRPr lang="el-GR" altLang="el-GR" sz="1800" b="1" dirty="0">
              <a:solidFill>
                <a:schemeClr val="tx1"/>
              </a:solidFill>
              <a:latin typeface="Calibri" pitchFamily="34" charset="0"/>
            </a:endParaRPr>
          </a:p>
          <a:p>
            <a:pPr algn="just">
              <a:buFont typeface="Wingdings" panose="05000000000000000000" pitchFamily="2" charset="2"/>
              <a:buChar char="v"/>
              <a:defRPr/>
            </a:pPr>
            <a:r>
              <a:rPr lang="el-GR" altLang="el-GR" sz="1800" b="1" dirty="0">
                <a:solidFill>
                  <a:schemeClr val="tx1"/>
                </a:solidFill>
                <a:latin typeface="Calibri" pitchFamily="34" charset="0"/>
              </a:rPr>
              <a:t>Ενημερωθείτε για παρουσία πόνος, κράμπας, ναυτίας, εμέτου (συχνότητα, χρώμα, αιμορραγία, συχνότητα)</a:t>
            </a:r>
          </a:p>
          <a:p>
            <a:pPr algn="just">
              <a:buFont typeface="Wingdings" panose="05000000000000000000" pitchFamily="2" charset="2"/>
              <a:buChar char="v"/>
              <a:defRPr/>
            </a:pPr>
            <a:endParaRPr lang="el-GR" altLang="el-GR" sz="1800" b="1" dirty="0">
              <a:solidFill>
                <a:schemeClr val="tx1"/>
              </a:solidFill>
              <a:latin typeface="Calibri" pitchFamily="34" charset="0"/>
            </a:endParaRPr>
          </a:p>
          <a:p>
            <a:pPr algn="just">
              <a:buFont typeface="Wingdings" panose="05000000000000000000" pitchFamily="2" charset="2"/>
              <a:buChar char="v"/>
              <a:defRPr/>
            </a:pPr>
            <a:r>
              <a:rPr lang="el-GR" altLang="el-GR" sz="1800" b="1" dirty="0">
                <a:solidFill>
                  <a:schemeClr val="tx1"/>
                </a:solidFill>
                <a:latin typeface="Calibri" pitchFamily="34" charset="0"/>
              </a:rPr>
              <a:t>Ενημερωθείτε για παρουσία στοματίτιδας</a:t>
            </a:r>
          </a:p>
          <a:p>
            <a:pPr algn="just">
              <a:buFont typeface="Wingdings" panose="05000000000000000000" pitchFamily="2" charset="2"/>
              <a:buChar char="v"/>
              <a:defRPr/>
            </a:pPr>
            <a:endParaRPr lang="el-GR" altLang="el-GR" sz="1800" b="1" dirty="0">
              <a:solidFill>
                <a:schemeClr val="tx1"/>
              </a:solidFill>
              <a:latin typeface="Calibri" pitchFamily="34" charset="0"/>
            </a:endParaRPr>
          </a:p>
          <a:p>
            <a:pPr algn="just">
              <a:buFont typeface="Wingdings" panose="05000000000000000000" pitchFamily="2" charset="2"/>
              <a:buChar char="v"/>
              <a:defRPr/>
            </a:pPr>
            <a:r>
              <a:rPr lang="el-GR" altLang="el-GR" sz="1800" b="1" dirty="0">
                <a:solidFill>
                  <a:schemeClr val="tx1"/>
                </a:solidFill>
                <a:latin typeface="Calibri" pitchFamily="34" charset="0"/>
              </a:rPr>
              <a:t>Ενημερωθείτε για NGT / NJT / PEG / PEJ</a:t>
            </a:r>
          </a:p>
          <a:p>
            <a:pPr algn="just">
              <a:buFont typeface="Wingdings" panose="05000000000000000000" pitchFamily="2" charset="2"/>
              <a:buChar char="v"/>
              <a:defRPr/>
            </a:pPr>
            <a:endParaRPr lang="el-GR" altLang="el-GR" sz="1800" b="1" dirty="0">
              <a:latin typeface="Calibri" pitchFamily="34" charset="0"/>
            </a:endParaRPr>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Tree>
    <p:extLst>
      <p:ext uri="{BB962C8B-B14F-4D97-AF65-F5344CB8AC3E}">
        <p14:creationId xmlns:p14="http://schemas.microsoft.com/office/powerpoint/2010/main" val="713243249"/>
      </p:ext>
    </p:extLst>
  </p:cSld>
  <p:clrMapOvr>
    <a:masterClrMapping/>
  </p:clrMapOvr>
  <p:transition spd="med">
    <p:pull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08D1DD97-A400-45CA-AFDD-50D9F3926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
            <a:ext cx="768096" cy="6221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a:extLst>
              <a:ext uri="{FF2B5EF4-FFF2-40B4-BE49-F238E27FC236}">
                <a16:creationId xmlns:a16="http://schemas.microsoft.com/office/drawing/2014/main" id="{0C028997-FD87-AECB-201F-EA8B478E681B}"/>
              </a:ext>
            </a:extLst>
          </p:cNvPr>
          <p:cNvPicPr>
            <a:picLocks noChangeAspect="1"/>
          </p:cNvPicPr>
          <p:nvPr/>
        </p:nvPicPr>
        <p:blipFill rotWithShape="1">
          <a:blip r:embed="rId2"/>
          <a:srcRect t="9730" b="25611"/>
          <a:stretch/>
        </p:blipFill>
        <p:spPr>
          <a:xfrm>
            <a:off x="6088089" y="3264090"/>
            <a:ext cx="6103911" cy="2957250"/>
          </a:xfrm>
          <a:prstGeom prst="rect">
            <a:avLst/>
          </a:prstGeom>
        </p:spPr>
      </p:pic>
      <p:pic>
        <p:nvPicPr>
          <p:cNvPr id="3" name="Picture 6">
            <a:extLst>
              <a:ext uri="{FF2B5EF4-FFF2-40B4-BE49-F238E27FC236}">
                <a16:creationId xmlns:a16="http://schemas.microsoft.com/office/drawing/2014/main" id="{0253CC46-B3BC-8D53-95DC-23BB55E234FA}"/>
              </a:ext>
            </a:extLst>
          </p:cNvPr>
          <p:cNvPicPr>
            <a:picLocks noChangeAspect="1"/>
          </p:cNvPicPr>
          <p:nvPr/>
        </p:nvPicPr>
        <p:blipFill rotWithShape="1">
          <a:blip r:embed="rId3"/>
          <a:srcRect r="2" b="6731"/>
          <a:stretch/>
        </p:blipFill>
        <p:spPr>
          <a:xfrm>
            <a:off x="926036" y="9"/>
            <a:ext cx="727991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16" name="Rectangle 10">
            <a:extLst>
              <a:ext uri="{FF2B5EF4-FFF2-40B4-BE49-F238E27FC236}">
                <a16:creationId xmlns:a16="http://schemas.microsoft.com/office/drawing/2014/main" id="{D04A82B4-1788-4161-90CE-D286F79B1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41417" y="1"/>
            <a:ext cx="3850583" cy="311698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A2A339-30F2-44AF-A8FD-0812F517F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6036" y="4069422"/>
            <a:ext cx="5001186" cy="21519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0E22F31-5339-4C0C-9306-1FB2AAE86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0D104D45-72E3-4F72-8494-4401DA964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Θέση υποσέλιδου 1">
            <a:extLst>
              <a:ext uri="{FF2B5EF4-FFF2-40B4-BE49-F238E27FC236}">
                <a16:creationId xmlns:a16="http://schemas.microsoft.com/office/drawing/2014/main" id="{9530E285-B081-0E65-6C93-E4B95D360CAD}"/>
              </a:ext>
            </a:extLst>
          </p:cNvPr>
          <p:cNvSpPr>
            <a:spLocks noGrp="1"/>
          </p:cNvSpPr>
          <p:nvPr>
            <p:ph type="ftr" sz="quarter" idx="11"/>
          </p:nvPr>
        </p:nvSpPr>
        <p:spPr>
          <a:xfrm>
            <a:off x="3686185" y="6459785"/>
            <a:ext cx="4822804" cy="365125"/>
          </a:xfrm>
        </p:spPr>
        <p:txBody>
          <a:bodyPr>
            <a:normAutofit/>
          </a:bodyPr>
          <a:lstStyle/>
          <a:p>
            <a:pPr>
              <a:lnSpc>
                <a:spcPct val="90000"/>
              </a:lnSpc>
              <a:spcAft>
                <a:spcPts val="600"/>
              </a:spcAft>
            </a:pPr>
            <a:r>
              <a:rPr lang="el-GR"/>
              <a:t>ΠΡΟΗΓΜΕΝΗ ΠΑΙΔΙΑΤΡΙΚΗ ΝΟΣΗΛΕΥΤΙΚΗ ΕΚΤΙΜΗΣΗ ΚΑΙ ΔΙΑΧΕΙΡΙΣΗ ΟΞΕΟΣ ΚΑΙ ΧΡΟΝΙΟΥ ΠΑΙΔΙΑΤΡΙΚΟΥ ΠΟΝΟΥ</a:t>
            </a:r>
          </a:p>
        </p:txBody>
      </p:sp>
    </p:spTree>
    <p:extLst>
      <p:ext uri="{BB962C8B-B14F-4D97-AF65-F5344CB8AC3E}">
        <p14:creationId xmlns:p14="http://schemas.microsoft.com/office/powerpoint/2010/main" val="2380043105"/>
      </p:ext>
    </p:extLst>
  </p:cSld>
  <p:clrMapOvr>
    <a:masterClrMapping/>
  </p:clrMapOvr>
  <p:transition spd="med">
    <p:pull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160577" y="713217"/>
            <a:ext cx="10058400" cy="1450757"/>
          </a:xfrm>
        </p:spPr>
        <p:txBody>
          <a:bodyPr>
            <a:normAutofit/>
          </a:bodyPr>
          <a:lstStyle/>
          <a:p>
            <a:pPr algn="ctr"/>
            <a:r>
              <a:rPr lang="el-GR" altLang="el-GR" sz="4400" b="1" spc="0" dirty="0">
                <a:ln w="22225">
                  <a:solidFill>
                    <a:schemeClr val="accent2"/>
                  </a:solidFill>
                  <a:prstDash val="solid"/>
                </a:ln>
                <a:solidFill>
                  <a:schemeClr val="accent1"/>
                </a:solidFill>
                <a:latin typeface="+mn-lt"/>
                <a:cs typeface="Courier New" panose="02070309020205020404" pitchFamily="49" charset="0"/>
              </a:rPr>
              <a:t>Γαστρεντερικό </a:t>
            </a:r>
            <a:br>
              <a:rPr lang="el-GR" altLang="el-GR" sz="4400" b="1" spc="0" dirty="0">
                <a:ln w="22225">
                  <a:solidFill>
                    <a:schemeClr val="accent2"/>
                  </a:solidFill>
                  <a:prstDash val="solid"/>
                </a:ln>
                <a:solidFill>
                  <a:schemeClr val="accent1"/>
                </a:solidFill>
                <a:latin typeface="+mn-lt"/>
                <a:cs typeface="Courier New" panose="02070309020205020404" pitchFamily="49" charset="0"/>
              </a:rPr>
            </a:br>
            <a:endParaRPr lang="el-GR" sz="4400" b="1" spc="0" dirty="0">
              <a:ln w="22225">
                <a:solidFill>
                  <a:schemeClr val="accent2"/>
                </a:solidFill>
                <a:prstDash val="solid"/>
              </a:ln>
              <a:solidFill>
                <a:schemeClr val="accent1"/>
              </a:solidFill>
              <a:latin typeface="+mn-lt"/>
            </a:endParaRPr>
          </a:p>
        </p:txBody>
      </p:sp>
      <p:sp>
        <p:nvSpPr>
          <p:cNvPr id="15" name="Θέση περιεχομένου 14">
            <a:extLst>
              <a:ext uri="{FF2B5EF4-FFF2-40B4-BE49-F238E27FC236}">
                <a16:creationId xmlns:a16="http://schemas.microsoft.com/office/drawing/2014/main" id="{1BAEE2D5-633E-45C6-B622-3DDD77D722FA}"/>
              </a:ext>
            </a:extLst>
          </p:cNvPr>
          <p:cNvSpPr>
            <a:spLocks noGrp="1"/>
          </p:cNvSpPr>
          <p:nvPr>
            <p:ph idx="1"/>
          </p:nvPr>
        </p:nvSpPr>
        <p:spPr>
          <a:xfrm>
            <a:off x="607165" y="1803400"/>
            <a:ext cx="10611812" cy="4571718"/>
          </a:xfrm>
          <a:ln>
            <a:noFill/>
          </a:ln>
        </p:spPr>
        <p:txBody>
          <a:bodyPr>
            <a:noAutofit/>
          </a:bodyPr>
          <a:lstStyle/>
          <a:p>
            <a:pPr algn="just">
              <a:buFont typeface="Wingdings" panose="05000000000000000000" pitchFamily="2" charset="2"/>
              <a:buChar char="v"/>
              <a:defRPr/>
            </a:pPr>
            <a:r>
              <a:rPr lang="el-GR" altLang="el-GR" sz="1600" b="1" dirty="0">
                <a:solidFill>
                  <a:schemeClr val="tx1"/>
                </a:solidFill>
                <a:latin typeface="Calibri" pitchFamily="34" charset="0"/>
              </a:rPr>
              <a:t>Παρατηρείστε το σχήμα / συμμετρία της κοιλιάς (επίπεδη, στρογγυλεμένη, διασταλμένη, σκαφοειδής)</a:t>
            </a:r>
          </a:p>
          <a:p>
            <a:pPr algn="just">
              <a:buFont typeface="Wingdings" panose="05000000000000000000" pitchFamily="2" charset="2"/>
              <a:buChar char="v"/>
              <a:defRPr/>
            </a:pPr>
            <a:endParaRPr lang="el-GR" altLang="el-GR" sz="1600" b="1" dirty="0">
              <a:solidFill>
                <a:schemeClr val="tx1"/>
              </a:solidFill>
              <a:latin typeface="Calibri" pitchFamily="34" charset="0"/>
            </a:endParaRPr>
          </a:p>
          <a:p>
            <a:pPr algn="just">
              <a:buFont typeface="Wingdings" panose="05000000000000000000" pitchFamily="2" charset="2"/>
              <a:buChar char="v"/>
              <a:defRPr/>
            </a:pPr>
            <a:r>
              <a:rPr lang="el-GR" altLang="el-GR" sz="1600" b="1" dirty="0">
                <a:solidFill>
                  <a:schemeClr val="tx1"/>
                </a:solidFill>
                <a:latin typeface="Calibri" pitchFamily="34" charset="0"/>
              </a:rPr>
              <a:t>Παρατηρείστε το περίγραμμα της κοιλιάς (ομαλή, αλλοιώσεις, δυσμορφίες, παλιές ή νέες ουλές)</a:t>
            </a:r>
          </a:p>
          <a:p>
            <a:pPr algn="just">
              <a:buFont typeface="Wingdings" panose="05000000000000000000" pitchFamily="2" charset="2"/>
              <a:buChar char="v"/>
              <a:defRPr/>
            </a:pPr>
            <a:endParaRPr lang="el-GR" altLang="el-GR" sz="1600" b="1" dirty="0">
              <a:solidFill>
                <a:schemeClr val="tx1"/>
              </a:solidFill>
              <a:latin typeface="Calibri" pitchFamily="34" charset="0"/>
            </a:endParaRPr>
          </a:p>
          <a:p>
            <a:pPr algn="just">
              <a:buFont typeface="Wingdings" panose="05000000000000000000" pitchFamily="2" charset="2"/>
              <a:buChar char="v"/>
              <a:defRPr/>
            </a:pPr>
            <a:r>
              <a:rPr lang="el-GR" altLang="el-GR" sz="1600" b="1" dirty="0">
                <a:solidFill>
                  <a:schemeClr val="tx1"/>
                </a:solidFill>
                <a:latin typeface="Calibri" pitchFamily="34" charset="0"/>
              </a:rPr>
              <a:t>Παρατηρείστε τον ομφαλό (διογκώσεις, ουλές, τρυπήματα).Σε νεογνά παρατηρήστε για ερυθρότητα, φλεγμονή,</a:t>
            </a:r>
          </a:p>
          <a:p>
            <a:pPr marL="0" indent="0" algn="just">
              <a:buNone/>
              <a:defRPr/>
            </a:pPr>
            <a:r>
              <a:rPr lang="el-GR" altLang="el-GR" sz="1600" b="1" dirty="0">
                <a:solidFill>
                  <a:schemeClr val="tx1"/>
                </a:solidFill>
                <a:latin typeface="Calibri" pitchFamily="34" charset="0"/>
              </a:rPr>
              <a:t>    απόρριψη</a:t>
            </a:r>
          </a:p>
          <a:p>
            <a:pPr marL="0" indent="0" algn="just">
              <a:buNone/>
              <a:defRPr/>
            </a:pPr>
            <a:endParaRPr lang="el-GR" altLang="el-GR" sz="1600" b="1" dirty="0">
              <a:solidFill>
                <a:schemeClr val="tx1"/>
              </a:solidFill>
              <a:latin typeface="Calibri" pitchFamily="34" charset="0"/>
            </a:endParaRPr>
          </a:p>
          <a:p>
            <a:pPr algn="just">
              <a:buFont typeface="Wingdings" panose="05000000000000000000" pitchFamily="2" charset="2"/>
              <a:buChar char="v"/>
              <a:defRPr/>
            </a:pPr>
            <a:r>
              <a:rPr lang="el-GR" altLang="el-GR" sz="1600" b="1" dirty="0">
                <a:solidFill>
                  <a:schemeClr val="tx1"/>
                </a:solidFill>
                <a:latin typeface="Calibri" pitchFamily="34" charset="0"/>
              </a:rPr>
              <a:t>Παρατηρείστε θέση </a:t>
            </a:r>
            <a:r>
              <a:rPr lang="el-GR" altLang="el-GR" sz="1600" b="1" dirty="0" err="1">
                <a:solidFill>
                  <a:schemeClr val="tx1"/>
                </a:solidFill>
                <a:latin typeface="Calibri" pitchFamily="34" charset="0"/>
              </a:rPr>
              <a:t>στομίας</a:t>
            </a:r>
            <a:r>
              <a:rPr lang="el-GR" altLang="el-GR" sz="1600" b="1" dirty="0">
                <a:solidFill>
                  <a:schemeClr val="tx1"/>
                </a:solidFill>
                <a:latin typeface="Calibri" pitchFamily="34" charset="0"/>
              </a:rPr>
              <a:t> εάν υπάρχει (σχήμα επίστρωσης / συχνότητα και συνέπεια της παραγωγής)</a:t>
            </a:r>
          </a:p>
          <a:p>
            <a:pPr algn="just">
              <a:buFont typeface="Wingdings" panose="05000000000000000000" pitchFamily="2" charset="2"/>
              <a:buChar char="v"/>
              <a:defRPr/>
            </a:pPr>
            <a:endParaRPr lang="el-GR" altLang="el-GR" sz="1600" b="1" dirty="0">
              <a:solidFill>
                <a:schemeClr val="tx1"/>
              </a:solidFill>
              <a:latin typeface="Calibri" pitchFamily="34" charset="0"/>
            </a:endParaRPr>
          </a:p>
          <a:p>
            <a:pPr algn="just">
              <a:buFont typeface="Wingdings" panose="05000000000000000000" pitchFamily="2" charset="2"/>
              <a:buChar char="v"/>
              <a:defRPr/>
            </a:pPr>
            <a:r>
              <a:rPr lang="el-GR" altLang="el-GR" sz="1600" b="1" dirty="0">
                <a:solidFill>
                  <a:schemeClr val="tx1"/>
                </a:solidFill>
                <a:latin typeface="Calibri" pitchFamily="34" charset="0"/>
              </a:rPr>
              <a:t> Παρατηρείστε το χρώμα του δέρματος πάνω από την κοιλιά και τυχόν σημάδια, εξανθήματα ή αλλοιώσεις</a:t>
            </a:r>
          </a:p>
          <a:p>
            <a:pPr algn="just">
              <a:buFont typeface="Wingdings" panose="05000000000000000000" pitchFamily="2" charset="2"/>
              <a:buChar char="v"/>
              <a:defRPr/>
            </a:pPr>
            <a:endParaRPr lang="el-GR" altLang="el-GR" sz="1600" b="1" dirty="0">
              <a:latin typeface="Calibri" pitchFamily="34" charset="0"/>
            </a:endParaRPr>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Tree>
    <p:extLst>
      <p:ext uri="{BB962C8B-B14F-4D97-AF65-F5344CB8AC3E}">
        <p14:creationId xmlns:p14="http://schemas.microsoft.com/office/powerpoint/2010/main" val="1170501392"/>
      </p:ext>
    </p:extLst>
  </p:cSld>
  <p:clrMapOvr>
    <a:masterClrMapping/>
  </p:clrMapOvr>
  <p:transition spd="med">
    <p:pull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160577" y="713217"/>
            <a:ext cx="10058400" cy="1450757"/>
          </a:xfrm>
        </p:spPr>
        <p:txBody>
          <a:bodyPr>
            <a:normAutofit/>
          </a:bodyPr>
          <a:lstStyle/>
          <a:p>
            <a:pPr algn="ctr"/>
            <a:r>
              <a:rPr lang="el-GR" altLang="el-GR" sz="4400" b="1" spc="0" dirty="0">
                <a:ln w="22225">
                  <a:solidFill>
                    <a:schemeClr val="accent2"/>
                  </a:solidFill>
                  <a:prstDash val="solid"/>
                </a:ln>
                <a:solidFill>
                  <a:schemeClr val="accent1"/>
                </a:solidFill>
                <a:latin typeface="+mn-lt"/>
                <a:cs typeface="Courier New" panose="02070309020205020404" pitchFamily="49" charset="0"/>
              </a:rPr>
              <a:t>Νεφρικό </a:t>
            </a:r>
            <a:br>
              <a:rPr lang="el-GR" altLang="el-GR" sz="4400" b="1" spc="0" dirty="0">
                <a:ln w="22225">
                  <a:solidFill>
                    <a:schemeClr val="accent2"/>
                  </a:solidFill>
                  <a:prstDash val="solid"/>
                </a:ln>
                <a:solidFill>
                  <a:schemeClr val="accent1"/>
                </a:solidFill>
                <a:latin typeface="+mn-lt"/>
                <a:cs typeface="Courier New" panose="02070309020205020404" pitchFamily="49" charset="0"/>
              </a:rPr>
            </a:br>
            <a:endParaRPr lang="el-GR" sz="4400" b="1" spc="0" dirty="0">
              <a:ln w="22225">
                <a:solidFill>
                  <a:schemeClr val="accent2"/>
                </a:solidFill>
                <a:prstDash val="solid"/>
              </a:ln>
              <a:solidFill>
                <a:schemeClr val="accent1"/>
              </a:solidFill>
              <a:latin typeface="+mn-lt"/>
            </a:endParaRPr>
          </a:p>
        </p:txBody>
      </p:sp>
      <p:sp>
        <p:nvSpPr>
          <p:cNvPr id="15" name="Θέση περιεχομένου 14">
            <a:extLst>
              <a:ext uri="{FF2B5EF4-FFF2-40B4-BE49-F238E27FC236}">
                <a16:creationId xmlns:a16="http://schemas.microsoft.com/office/drawing/2014/main" id="{1BAEE2D5-633E-45C6-B622-3DDD77D722FA}"/>
              </a:ext>
            </a:extLst>
          </p:cNvPr>
          <p:cNvSpPr>
            <a:spLocks noGrp="1"/>
          </p:cNvSpPr>
          <p:nvPr>
            <p:ph idx="1"/>
          </p:nvPr>
        </p:nvSpPr>
        <p:spPr>
          <a:xfrm>
            <a:off x="1160576" y="2030427"/>
            <a:ext cx="10536123" cy="4023360"/>
          </a:xfrm>
        </p:spPr>
        <p:txBody>
          <a:bodyPr>
            <a:normAutofit/>
          </a:bodyPr>
          <a:lstStyle/>
          <a:p>
            <a:r>
              <a:rPr lang="el-GR" altLang="el-GR" sz="1700" b="1" dirty="0">
                <a:solidFill>
                  <a:schemeClr val="tx1"/>
                </a:solidFill>
              </a:rPr>
              <a:t>Η αξιολόγηση του νεφρικού συστήματος περιλαμβάνει όλες τις πτυχές της αποβολής του ουροποιητικού συστήματος:</a:t>
            </a:r>
          </a:p>
          <a:p>
            <a:pPr>
              <a:buFont typeface="Wingdings" panose="05000000000000000000" pitchFamily="2" charset="2"/>
              <a:buChar char="v"/>
            </a:pPr>
            <a:r>
              <a:rPr lang="el-GR" altLang="el-GR" sz="1700" b="1" dirty="0">
                <a:solidFill>
                  <a:schemeClr val="tx1"/>
                </a:solidFill>
              </a:rPr>
              <a:t>Πρότυπο ούρησης, ακράτεια, συχνότητα, δυσουρία</a:t>
            </a:r>
          </a:p>
          <a:p>
            <a:pPr>
              <a:buFont typeface="Wingdings" panose="05000000000000000000" pitchFamily="2" charset="2"/>
              <a:buChar char="v"/>
            </a:pPr>
            <a:r>
              <a:rPr lang="el-GR" altLang="el-GR" sz="1700" b="1" dirty="0">
                <a:solidFill>
                  <a:schemeClr val="tx1"/>
                </a:solidFill>
              </a:rPr>
              <a:t>Κατάσταση ενυδάτωσης, συμπεριλαμβανομένης της ισορροπίας υγρών, και του βάρους σώματος</a:t>
            </a:r>
          </a:p>
          <a:p>
            <a:pPr>
              <a:buFont typeface="Wingdings" panose="05000000000000000000" pitchFamily="2" charset="2"/>
              <a:buChar char="v"/>
            </a:pPr>
            <a:r>
              <a:rPr lang="el-GR" altLang="el-GR" sz="1700" b="1" dirty="0">
                <a:solidFill>
                  <a:schemeClr val="tx1"/>
                </a:solidFill>
              </a:rPr>
              <a:t>Ανάπτυξη και διατροφή, περιορισμοί διατροφής ή υγρών</a:t>
            </a:r>
          </a:p>
          <a:p>
            <a:pPr>
              <a:buFont typeface="Wingdings" panose="05000000000000000000" pitchFamily="2" charset="2"/>
              <a:buChar char="v"/>
            </a:pPr>
            <a:r>
              <a:rPr lang="el-GR" altLang="el-GR" sz="1700" b="1" dirty="0">
                <a:solidFill>
                  <a:schemeClr val="tx1"/>
                </a:solidFill>
              </a:rPr>
              <a:t>Κατάσταση του δέρματος, θερμοκρασία</a:t>
            </a:r>
          </a:p>
          <a:p>
            <a:pPr>
              <a:buFont typeface="Wingdings" panose="05000000000000000000" pitchFamily="2" charset="2"/>
              <a:buChar char="v"/>
            </a:pPr>
            <a:r>
              <a:rPr lang="el-GR" altLang="el-GR" sz="1700" b="1" dirty="0">
                <a:solidFill>
                  <a:schemeClr val="tx1"/>
                </a:solidFill>
              </a:rPr>
              <a:t>Παραγωγή ούρων (κανονικά παιδιά &lt;2 ετών είναι μεταξύ 2-3ml / </a:t>
            </a:r>
            <a:r>
              <a:rPr lang="el-GR" altLang="el-GR" sz="1700" b="1" dirty="0" err="1">
                <a:solidFill>
                  <a:schemeClr val="tx1"/>
                </a:solidFill>
              </a:rPr>
              <a:t>kg</a:t>
            </a:r>
            <a:r>
              <a:rPr lang="el-GR" altLang="el-GR" sz="1700" b="1" dirty="0">
                <a:solidFill>
                  <a:schemeClr val="tx1"/>
                </a:solidFill>
              </a:rPr>
              <a:t> / </a:t>
            </a:r>
            <a:r>
              <a:rPr lang="el-GR" altLang="el-GR" sz="1700" b="1" dirty="0" err="1">
                <a:solidFill>
                  <a:schemeClr val="tx1"/>
                </a:solidFill>
              </a:rPr>
              <a:t>hr</a:t>
            </a:r>
            <a:r>
              <a:rPr lang="el-GR" altLang="el-GR" sz="1700" b="1" dirty="0">
                <a:solidFill>
                  <a:schemeClr val="tx1"/>
                </a:solidFill>
              </a:rPr>
              <a:t>, &gt; 2yrs είναι μεταξύ 0.5-1ml / </a:t>
            </a:r>
            <a:r>
              <a:rPr lang="el-GR" altLang="el-GR" sz="1700" b="1" dirty="0" err="1">
                <a:solidFill>
                  <a:schemeClr val="tx1"/>
                </a:solidFill>
              </a:rPr>
              <a:t>kg</a:t>
            </a:r>
            <a:r>
              <a:rPr lang="el-GR" altLang="el-GR" sz="1700" b="1" dirty="0">
                <a:solidFill>
                  <a:schemeClr val="tx1"/>
                </a:solidFill>
              </a:rPr>
              <a:t> / </a:t>
            </a:r>
            <a:r>
              <a:rPr lang="el-GR" altLang="el-GR" sz="1700" b="1" dirty="0" err="1">
                <a:solidFill>
                  <a:schemeClr val="tx1"/>
                </a:solidFill>
              </a:rPr>
              <a:t>hr</a:t>
            </a:r>
            <a:r>
              <a:rPr lang="el-GR" altLang="el-GR" sz="1700" b="1" dirty="0">
                <a:solidFill>
                  <a:schemeClr val="tx1"/>
                </a:solidFill>
              </a:rPr>
              <a:t>)</a:t>
            </a:r>
          </a:p>
          <a:p>
            <a:pPr>
              <a:buFont typeface="Wingdings" panose="05000000000000000000" pitchFamily="2" charset="2"/>
              <a:buChar char="v"/>
            </a:pPr>
            <a:r>
              <a:rPr lang="el-GR" altLang="el-GR" sz="1700" b="1" dirty="0">
                <a:solidFill>
                  <a:schemeClr val="tx1"/>
                </a:solidFill>
              </a:rPr>
              <a:t>Εξέταση ούρων (</a:t>
            </a:r>
            <a:r>
              <a:rPr lang="el-GR" altLang="el-GR" sz="1700" b="1" dirty="0" err="1">
                <a:solidFill>
                  <a:schemeClr val="tx1"/>
                </a:solidFill>
              </a:rPr>
              <a:t>pH</a:t>
            </a:r>
            <a:r>
              <a:rPr lang="el-GR" altLang="el-GR" sz="1700" b="1" dirty="0">
                <a:solidFill>
                  <a:schemeClr val="tx1"/>
                </a:solidFill>
              </a:rPr>
              <a:t>, κετόνες, πρωτεΐνες, αίμα, λευκοκύτταρα, ειδικό βάρος)</a:t>
            </a:r>
          </a:p>
          <a:p>
            <a:pPr>
              <a:buFont typeface="Wingdings" panose="05000000000000000000" pitchFamily="2" charset="2"/>
              <a:buChar char="v"/>
            </a:pPr>
            <a:r>
              <a:rPr lang="el-GR" altLang="el-GR" sz="1700" b="1" dirty="0">
                <a:solidFill>
                  <a:schemeClr val="tx1"/>
                </a:solidFill>
              </a:rPr>
              <a:t>Ανασκόπηση αποτελεσμάτων βιοχημικής εξέτασης αίματος, ουρίας, </a:t>
            </a:r>
            <a:r>
              <a:rPr lang="el-GR" altLang="el-GR" sz="1700" b="1" dirty="0" err="1">
                <a:solidFill>
                  <a:schemeClr val="tx1"/>
                </a:solidFill>
              </a:rPr>
              <a:t>κρεατινίνης</a:t>
            </a:r>
            <a:r>
              <a:rPr lang="el-GR" altLang="el-GR" sz="1700" b="1" dirty="0">
                <a:solidFill>
                  <a:schemeClr val="tx1"/>
                </a:solidFill>
              </a:rPr>
              <a:t>, ηλεκτρολυτών, </a:t>
            </a:r>
            <a:r>
              <a:rPr lang="el-GR" altLang="el-GR" sz="1700" b="1" dirty="0" err="1">
                <a:solidFill>
                  <a:schemeClr val="tx1"/>
                </a:solidFill>
              </a:rPr>
              <a:t>αλβουμίνης</a:t>
            </a:r>
            <a:r>
              <a:rPr lang="el-GR" altLang="el-GR" sz="1700" b="1" dirty="0">
                <a:solidFill>
                  <a:schemeClr val="tx1"/>
                </a:solidFill>
              </a:rPr>
              <a:t> και </a:t>
            </a:r>
            <a:endParaRPr lang="en-US" altLang="el-GR" sz="1700" b="1" dirty="0">
              <a:solidFill>
                <a:schemeClr val="tx1"/>
              </a:solidFill>
            </a:endParaRPr>
          </a:p>
          <a:p>
            <a:pPr>
              <a:buNone/>
            </a:pPr>
            <a:r>
              <a:rPr lang="en-US" altLang="el-GR" sz="1700" b="1" dirty="0">
                <a:solidFill>
                  <a:schemeClr val="tx1"/>
                </a:solidFill>
              </a:rPr>
              <a:t>    </a:t>
            </a:r>
            <a:r>
              <a:rPr lang="el-GR" altLang="el-GR" sz="1700" b="1" dirty="0">
                <a:solidFill>
                  <a:schemeClr val="tx1"/>
                </a:solidFill>
              </a:rPr>
              <a:t>αιμοσφαιρίνης</a:t>
            </a:r>
          </a:p>
          <a:p>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Tree>
    <p:extLst>
      <p:ext uri="{BB962C8B-B14F-4D97-AF65-F5344CB8AC3E}">
        <p14:creationId xmlns:p14="http://schemas.microsoft.com/office/powerpoint/2010/main" val="4072185097"/>
      </p:ext>
    </p:extLst>
  </p:cSld>
  <p:clrMapOvr>
    <a:masterClrMapping/>
  </p:clrMapOvr>
  <p:transition spd="med">
    <p:pull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160577" y="713217"/>
            <a:ext cx="10058400" cy="1450757"/>
          </a:xfrm>
        </p:spPr>
        <p:txBody>
          <a:bodyPr>
            <a:normAutofit/>
          </a:bodyPr>
          <a:lstStyle/>
          <a:p>
            <a:pPr algn="ctr"/>
            <a:r>
              <a:rPr lang="el-GR" altLang="el-GR" sz="4400" b="1" spc="0" dirty="0" err="1">
                <a:ln w="0"/>
                <a:solidFill>
                  <a:schemeClr val="accent1"/>
                </a:solidFill>
                <a:effectLst>
                  <a:outerShdw blurRad="38100" dist="25400" dir="5400000" algn="ctr" rotWithShape="0">
                    <a:srgbClr val="6E747A">
                      <a:alpha val="43000"/>
                    </a:srgbClr>
                  </a:outerShdw>
                </a:effectLst>
                <a:latin typeface="+mn-lt"/>
                <a:cs typeface="Courier New" panose="02070309020205020404" pitchFamily="49" charset="0"/>
              </a:rPr>
              <a:t>Μυοσκελετικό</a:t>
            </a:r>
            <a:r>
              <a:rPr lang="el-GR" altLang="el-GR" sz="4400" b="1" spc="0" dirty="0">
                <a:ln w="0"/>
                <a:solidFill>
                  <a:schemeClr val="accent1"/>
                </a:solidFill>
                <a:effectLst>
                  <a:outerShdw blurRad="38100" dist="25400" dir="5400000" algn="ctr" rotWithShape="0">
                    <a:srgbClr val="6E747A">
                      <a:alpha val="43000"/>
                    </a:srgbClr>
                  </a:outerShdw>
                </a:effectLst>
                <a:latin typeface="+mn-lt"/>
                <a:cs typeface="Courier New" panose="02070309020205020404" pitchFamily="49" charset="0"/>
              </a:rPr>
              <a:t> </a:t>
            </a:r>
            <a:br>
              <a:rPr lang="el-GR" altLang="el-GR" sz="4400" b="1" spc="0" dirty="0">
                <a:ln w="0"/>
                <a:solidFill>
                  <a:schemeClr val="accent1"/>
                </a:solidFill>
                <a:effectLst>
                  <a:outerShdw blurRad="38100" dist="25400" dir="5400000" algn="ctr" rotWithShape="0">
                    <a:srgbClr val="6E747A">
                      <a:alpha val="43000"/>
                    </a:srgbClr>
                  </a:outerShdw>
                </a:effectLst>
                <a:latin typeface="+mn-lt"/>
                <a:cs typeface="Courier New" panose="02070309020205020404" pitchFamily="49" charset="0"/>
              </a:rPr>
            </a:br>
            <a:endParaRPr lang="el-GR" sz="4400" b="1" spc="0" dirty="0">
              <a:ln w="0"/>
              <a:solidFill>
                <a:schemeClr val="accent1"/>
              </a:solidFill>
              <a:effectLst>
                <a:outerShdw blurRad="38100" dist="25400" dir="5400000" algn="ctr" rotWithShape="0">
                  <a:srgbClr val="6E747A">
                    <a:alpha val="43000"/>
                  </a:srgbClr>
                </a:outerShdw>
              </a:effectLst>
              <a:latin typeface="+mn-lt"/>
            </a:endParaRPr>
          </a:p>
        </p:txBody>
      </p:sp>
      <p:sp>
        <p:nvSpPr>
          <p:cNvPr id="15" name="Θέση περιεχομένου 14">
            <a:extLst>
              <a:ext uri="{FF2B5EF4-FFF2-40B4-BE49-F238E27FC236}">
                <a16:creationId xmlns:a16="http://schemas.microsoft.com/office/drawing/2014/main" id="{1BAEE2D5-633E-45C6-B622-3DDD77D722FA}"/>
              </a:ext>
            </a:extLst>
          </p:cNvPr>
          <p:cNvSpPr>
            <a:spLocks noGrp="1"/>
          </p:cNvSpPr>
          <p:nvPr>
            <p:ph idx="1"/>
          </p:nvPr>
        </p:nvSpPr>
        <p:spPr>
          <a:xfrm>
            <a:off x="1268730" y="2064871"/>
            <a:ext cx="10058400" cy="4023360"/>
          </a:xfrm>
        </p:spPr>
        <p:txBody>
          <a:bodyPr>
            <a:normAutofit lnSpcReduction="10000"/>
          </a:bodyPr>
          <a:lstStyle/>
          <a:p>
            <a:pPr>
              <a:buNone/>
              <a:defRPr/>
            </a:pPr>
            <a:r>
              <a:rPr lang="el-GR" altLang="el-GR" sz="2000" b="1" dirty="0">
                <a:solidFill>
                  <a:schemeClr val="tx1"/>
                </a:solidFill>
              </a:rPr>
              <a:t>   Μία </a:t>
            </a:r>
            <a:r>
              <a:rPr lang="el-GR" altLang="el-GR" sz="2000" b="1" dirty="0" err="1">
                <a:solidFill>
                  <a:schemeClr val="tx1"/>
                </a:solidFill>
              </a:rPr>
              <a:t>μυοσκελετική</a:t>
            </a:r>
            <a:r>
              <a:rPr lang="el-GR" altLang="el-GR" sz="2000" b="1" dirty="0">
                <a:solidFill>
                  <a:schemeClr val="tx1"/>
                </a:solidFill>
              </a:rPr>
              <a:t> αξιολόγηση μπορεί να ξεκινήσει παρατηρώντας το βρέφος / παιδί στο κρεβάτι ή καθώς μετακινούνται γύρω από το δωμάτιό τους. Να γνωρίζετε ότι κατά τη διάρκεια περιόδων ταχείας ανάπτυξης, τα παιδιά παραπονιούνται για φυσιολογικούς μυϊκούς πόνους. Κατά τη διάρκεια αυτής της αξιολόγησης τα άκρα / αρθρώσεις πρέπει να συγκρίνονται διμερώς.</a:t>
            </a:r>
          </a:p>
          <a:p>
            <a:pPr>
              <a:defRPr/>
            </a:pPr>
            <a:r>
              <a:rPr lang="el-GR" altLang="el-GR" sz="2000" b="1" dirty="0">
                <a:solidFill>
                  <a:schemeClr val="accent1"/>
                </a:solidFill>
              </a:rPr>
              <a:t>Αξιολογήστε</a:t>
            </a:r>
          </a:p>
          <a:p>
            <a:pPr>
              <a:buFont typeface="Wingdings" panose="05000000000000000000" pitchFamily="2" charset="2"/>
              <a:buChar char="v"/>
              <a:defRPr/>
            </a:pPr>
            <a:r>
              <a:rPr lang="el-GR" altLang="el-GR" sz="2000" b="1" dirty="0">
                <a:solidFill>
                  <a:schemeClr val="tx1"/>
                </a:solidFill>
              </a:rPr>
              <a:t>Τη συνολική εμφάνιση και την κινητικότητα</a:t>
            </a:r>
          </a:p>
          <a:p>
            <a:pPr>
              <a:buFont typeface="Wingdings" panose="05000000000000000000" pitchFamily="2" charset="2"/>
              <a:buChar char="v"/>
              <a:defRPr/>
            </a:pPr>
            <a:r>
              <a:rPr lang="el-GR" altLang="el-GR" sz="2000" b="1" dirty="0">
                <a:solidFill>
                  <a:schemeClr val="tx1"/>
                </a:solidFill>
              </a:rPr>
              <a:t>Τη βάδιση και τη στάση του σώματος</a:t>
            </a:r>
          </a:p>
          <a:p>
            <a:pPr>
              <a:buFont typeface="Wingdings" panose="05000000000000000000" pitchFamily="2" charset="2"/>
              <a:buChar char="v"/>
              <a:defRPr/>
            </a:pPr>
            <a:r>
              <a:rPr lang="el-GR" altLang="el-GR" sz="2000" b="1" dirty="0">
                <a:solidFill>
                  <a:schemeClr val="tx1"/>
                </a:solidFill>
              </a:rPr>
              <a:t>Τη  διαμόρφωση και το εύρος της κίνησης της σπονδυλικής στήλης</a:t>
            </a:r>
          </a:p>
          <a:p>
            <a:pPr>
              <a:buFont typeface="Wingdings" panose="05000000000000000000" pitchFamily="2" charset="2"/>
              <a:buChar char="v"/>
              <a:defRPr/>
            </a:pPr>
            <a:r>
              <a:rPr lang="el-GR" altLang="el-GR" sz="2000" b="1" dirty="0">
                <a:solidFill>
                  <a:schemeClr val="tx1"/>
                </a:solidFill>
              </a:rPr>
              <a:t>Τη μυϊκή μάζα και τη συμμετρία στα άνω και κάτω άκρα</a:t>
            </a:r>
          </a:p>
          <a:p>
            <a:pPr>
              <a:buFont typeface="Wingdings" panose="05000000000000000000" pitchFamily="2" charset="2"/>
              <a:buChar char="v"/>
              <a:defRPr/>
            </a:pPr>
            <a:r>
              <a:rPr lang="el-GR" altLang="el-GR" sz="2000" b="1" dirty="0">
                <a:solidFill>
                  <a:schemeClr val="tx1"/>
                </a:solidFill>
              </a:rPr>
              <a:t>Τη μυϊκή ανάπτυξη και εύρος κίνησης των  αρθρώσεων </a:t>
            </a:r>
          </a:p>
          <a:p>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Tree>
    <p:extLst>
      <p:ext uri="{BB962C8B-B14F-4D97-AF65-F5344CB8AC3E}">
        <p14:creationId xmlns:p14="http://schemas.microsoft.com/office/powerpoint/2010/main" val="2293593395"/>
      </p:ext>
    </p:extLst>
  </p:cSld>
  <p:clrMapOvr>
    <a:masterClrMapping/>
  </p:clrMapOvr>
  <p:transition spd="med">
    <p:pull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160577" y="713217"/>
            <a:ext cx="10058400" cy="1450757"/>
          </a:xfrm>
        </p:spPr>
        <p:txBody>
          <a:bodyPr>
            <a:normAutofit/>
          </a:bodyPr>
          <a:lstStyle/>
          <a:p>
            <a:pPr algn="ctr"/>
            <a:r>
              <a:rPr lang="el-GR" altLang="el-GR" sz="4400" b="1" spc="0" dirty="0" err="1">
                <a:ln w="0"/>
                <a:solidFill>
                  <a:schemeClr val="accent1"/>
                </a:solidFill>
                <a:effectLst>
                  <a:outerShdw blurRad="38100" dist="25400" dir="5400000" algn="ctr" rotWithShape="0">
                    <a:srgbClr val="6E747A">
                      <a:alpha val="43000"/>
                    </a:srgbClr>
                  </a:outerShdw>
                </a:effectLst>
                <a:latin typeface="+mn-lt"/>
                <a:cs typeface="Courier New" panose="02070309020205020404" pitchFamily="49" charset="0"/>
              </a:rPr>
              <a:t>Μυοσκελετικό</a:t>
            </a:r>
            <a:r>
              <a:rPr lang="el-GR" altLang="el-GR" sz="4400" b="1" spc="0" dirty="0">
                <a:ln w="0"/>
                <a:solidFill>
                  <a:schemeClr val="accent1"/>
                </a:solidFill>
                <a:effectLst>
                  <a:outerShdw blurRad="38100" dist="25400" dir="5400000" algn="ctr" rotWithShape="0">
                    <a:srgbClr val="6E747A">
                      <a:alpha val="43000"/>
                    </a:srgbClr>
                  </a:outerShdw>
                </a:effectLst>
                <a:latin typeface="+mn-lt"/>
                <a:cs typeface="Courier New" panose="02070309020205020404" pitchFamily="49" charset="0"/>
              </a:rPr>
              <a:t> </a:t>
            </a:r>
            <a:br>
              <a:rPr lang="el-GR" altLang="el-GR" sz="4400" b="1" spc="0" dirty="0">
                <a:ln w="0"/>
                <a:solidFill>
                  <a:schemeClr val="accent1"/>
                </a:solidFill>
                <a:effectLst>
                  <a:outerShdw blurRad="38100" dist="25400" dir="5400000" algn="ctr" rotWithShape="0">
                    <a:srgbClr val="6E747A">
                      <a:alpha val="43000"/>
                    </a:srgbClr>
                  </a:outerShdw>
                </a:effectLst>
                <a:latin typeface="+mn-lt"/>
                <a:cs typeface="Courier New" panose="02070309020205020404" pitchFamily="49" charset="0"/>
              </a:rPr>
            </a:br>
            <a:endParaRPr lang="el-GR" sz="4400" b="1" spc="0" dirty="0">
              <a:ln w="0"/>
              <a:solidFill>
                <a:schemeClr val="accent1"/>
              </a:solidFill>
              <a:effectLst>
                <a:outerShdw blurRad="38100" dist="25400" dir="5400000" algn="ctr" rotWithShape="0">
                  <a:srgbClr val="6E747A">
                    <a:alpha val="43000"/>
                  </a:srgbClr>
                </a:outerShdw>
              </a:effectLst>
              <a:latin typeface="+mn-lt"/>
            </a:endParaRPr>
          </a:p>
        </p:txBody>
      </p:sp>
      <p:sp>
        <p:nvSpPr>
          <p:cNvPr id="15" name="Θέση περιεχομένου 14">
            <a:extLst>
              <a:ext uri="{FF2B5EF4-FFF2-40B4-BE49-F238E27FC236}">
                <a16:creationId xmlns:a16="http://schemas.microsoft.com/office/drawing/2014/main" id="{1BAEE2D5-633E-45C6-B622-3DDD77D722FA}"/>
              </a:ext>
            </a:extLst>
          </p:cNvPr>
          <p:cNvSpPr>
            <a:spLocks noGrp="1"/>
          </p:cNvSpPr>
          <p:nvPr>
            <p:ph idx="1"/>
          </p:nvPr>
        </p:nvSpPr>
        <p:spPr>
          <a:xfrm>
            <a:off x="1268730" y="2064871"/>
            <a:ext cx="10058400" cy="4023360"/>
          </a:xfrm>
        </p:spPr>
        <p:txBody>
          <a:bodyPr>
            <a:normAutofit/>
          </a:bodyPr>
          <a:lstStyle/>
          <a:p>
            <a:pPr>
              <a:buFont typeface="Wingdings" panose="05000000000000000000" pitchFamily="2" charset="2"/>
              <a:buChar char="v"/>
              <a:defRPr/>
            </a:pPr>
            <a:r>
              <a:rPr lang="el-GR" altLang="el-GR" sz="2000" b="1" dirty="0">
                <a:solidFill>
                  <a:schemeClr val="tx1"/>
                </a:solidFill>
              </a:rPr>
              <a:t>Για τα βρέφη, το αντανακλαστικό </a:t>
            </a:r>
            <a:r>
              <a:rPr lang="el-GR" altLang="el-GR" sz="2000" b="1" dirty="0" err="1">
                <a:solidFill>
                  <a:schemeClr val="tx1"/>
                </a:solidFill>
              </a:rPr>
              <a:t>Moro</a:t>
            </a:r>
            <a:r>
              <a:rPr lang="el-GR" altLang="el-GR" sz="2000" b="1" dirty="0">
                <a:solidFill>
                  <a:schemeClr val="tx1"/>
                </a:solidFill>
              </a:rPr>
              <a:t> </a:t>
            </a:r>
          </a:p>
          <a:p>
            <a:pPr>
              <a:buFont typeface="Wingdings" panose="05000000000000000000" pitchFamily="2" charset="2"/>
              <a:buChar char="v"/>
              <a:defRPr/>
            </a:pPr>
            <a:endParaRPr lang="el-GR" altLang="el-GR" sz="2000" b="1" dirty="0">
              <a:solidFill>
                <a:schemeClr val="tx1"/>
              </a:solidFill>
            </a:endParaRPr>
          </a:p>
          <a:p>
            <a:pPr>
              <a:buFont typeface="Wingdings" panose="05000000000000000000" pitchFamily="2" charset="2"/>
              <a:buChar char="v"/>
              <a:defRPr/>
            </a:pPr>
            <a:r>
              <a:rPr lang="el-GR" altLang="el-GR" sz="2000" b="1" dirty="0">
                <a:solidFill>
                  <a:schemeClr val="tx1"/>
                </a:solidFill>
              </a:rPr>
              <a:t>Κάθε πόνο, ευαισθησία, οίδημα, ή θερμότητα κοντά σε αρθρώσεις</a:t>
            </a:r>
          </a:p>
          <a:p>
            <a:pPr>
              <a:buFont typeface="Wingdings" panose="05000000000000000000" pitchFamily="2" charset="2"/>
              <a:buChar char="v"/>
              <a:defRPr/>
            </a:pPr>
            <a:endParaRPr lang="el-GR" altLang="el-GR" sz="2000" b="1" dirty="0">
              <a:solidFill>
                <a:schemeClr val="tx1"/>
              </a:solidFill>
            </a:endParaRPr>
          </a:p>
          <a:p>
            <a:pPr>
              <a:buFont typeface="Wingdings" panose="05000000000000000000" pitchFamily="2" charset="2"/>
              <a:buChar char="v"/>
              <a:defRPr/>
            </a:pPr>
            <a:r>
              <a:rPr lang="el-GR" altLang="el-GR" sz="2000" b="1" dirty="0">
                <a:solidFill>
                  <a:schemeClr val="tx1"/>
                </a:solidFill>
              </a:rPr>
              <a:t>Τον  περιφερικό παλμό</a:t>
            </a:r>
          </a:p>
          <a:p>
            <a:pPr>
              <a:buFont typeface="Wingdings" panose="05000000000000000000" pitchFamily="2" charset="2"/>
              <a:buChar char="v"/>
              <a:defRPr/>
            </a:pPr>
            <a:endParaRPr lang="el-GR" altLang="el-GR" sz="2000" b="1" dirty="0">
              <a:solidFill>
                <a:schemeClr val="tx1"/>
              </a:solidFill>
            </a:endParaRPr>
          </a:p>
          <a:p>
            <a:pPr>
              <a:buFont typeface="Wingdings" panose="05000000000000000000" pitchFamily="2" charset="2"/>
              <a:buChar char="v"/>
              <a:defRPr/>
            </a:pPr>
            <a:r>
              <a:rPr lang="el-GR" altLang="el-GR" sz="2000" b="1" dirty="0">
                <a:solidFill>
                  <a:schemeClr val="tx1"/>
                </a:solidFill>
              </a:rPr>
              <a:t>Ψηλάφηση άκρων για μυϊκή μάζα, τόνο και δύναμη ή πόνο</a:t>
            </a:r>
          </a:p>
          <a:p>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Tree>
    <p:extLst>
      <p:ext uri="{BB962C8B-B14F-4D97-AF65-F5344CB8AC3E}">
        <p14:creationId xmlns:p14="http://schemas.microsoft.com/office/powerpoint/2010/main" val="1273262445"/>
      </p:ext>
    </p:extLst>
  </p:cSld>
  <p:clrMapOvr>
    <a:masterClrMapping/>
  </p:clrMapOvr>
  <p:transition spd="med">
    <p:pull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160577" y="713217"/>
            <a:ext cx="10058400" cy="1450757"/>
          </a:xfrm>
        </p:spPr>
        <p:txBody>
          <a:bodyPr>
            <a:normAutofit/>
          </a:bodyPr>
          <a:lstStyle/>
          <a:p>
            <a:pPr algn="ctr"/>
            <a:r>
              <a:rPr lang="el-GR" altLang="el-GR" sz="4400" b="1" spc="0" dirty="0">
                <a:ln w="22225">
                  <a:solidFill>
                    <a:schemeClr val="accent2"/>
                  </a:solidFill>
                  <a:prstDash val="solid"/>
                </a:ln>
                <a:solidFill>
                  <a:schemeClr val="accent1"/>
                </a:solidFill>
                <a:latin typeface="+mn-lt"/>
                <a:cs typeface="Courier New" panose="02070309020205020404" pitchFamily="49" charset="0"/>
              </a:rPr>
              <a:t>Πρόσθετες εκτιμήσεις </a:t>
            </a:r>
            <a:br>
              <a:rPr lang="el-GR" altLang="el-GR" sz="4400" b="1" spc="0" dirty="0">
                <a:ln w="22225">
                  <a:solidFill>
                    <a:schemeClr val="accent2"/>
                  </a:solidFill>
                  <a:prstDash val="solid"/>
                </a:ln>
                <a:solidFill>
                  <a:schemeClr val="accent2">
                    <a:lumMod val="40000"/>
                    <a:lumOff val="60000"/>
                  </a:schemeClr>
                </a:solidFill>
                <a:latin typeface="+mn-lt"/>
                <a:cs typeface="Courier New" panose="02070309020205020404" pitchFamily="49" charset="0"/>
              </a:rPr>
            </a:br>
            <a:endParaRPr lang="el-GR" sz="4400" b="1" spc="0" dirty="0">
              <a:ln w="22225">
                <a:solidFill>
                  <a:schemeClr val="accent2"/>
                </a:solidFill>
                <a:prstDash val="solid"/>
              </a:ln>
              <a:solidFill>
                <a:schemeClr val="accent2">
                  <a:lumMod val="40000"/>
                  <a:lumOff val="60000"/>
                </a:schemeClr>
              </a:solidFill>
              <a:latin typeface="+mn-lt"/>
            </a:endParaRPr>
          </a:p>
        </p:txBody>
      </p:sp>
      <p:sp>
        <p:nvSpPr>
          <p:cNvPr id="15" name="Θέση περιεχομένου 14">
            <a:extLst>
              <a:ext uri="{FF2B5EF4-FFF2-40B4-BE49-F238E27FC236}">
                <a16:creationId xmlns:a16="http://schemas.microsoft.com/office/drawing/2014/main" id="{1BAEE2D5-633E-45C6-B622-3DDD77D722FA}"/>
              </a:ext>
            </a:extLst>
          </p:cNvPr>
          <p:cNvSpPr>
            <a:spLocks noGrp="1"/>
          </p:cNvSpPr>
          <p:nvPr>
            <p:ph idx="1"/>
          </p:nvPr>
        </p:nvSpPr>
        <p:spPr>
          <a:xfrm>
            <a:off x="1160577" y="1937509"/>
            <a:ext cx="9697923" cy="4282315"/>
          </a:xfrm>
          <a:ln>
            <a:noFill/>
          </a:ln>
        </p:spPr>
        <p:txBody>
          <a:bodyPr>
            <a:normAutofit fontScale="70000" lnSpcReduction="20000"/>
          </a:bodyPr>
          <a:lstStyle/>
          <a:p>
            <a:pPr>
              <a:buNone/>
              <a:defRPr/>
            </a:pPr>
            <a:r>
              <a:rPr lang="el-GR" altLang="el-GR" sz="2300" b="1" dirty="0">
                <a:solidFill>
                  <a:schemeClr val="accent1"/>
                </a:solidFill>
                <a:latin typeface="Calibri" pitchFamily="34" charset="0"/>
              </a:rPr>
              <a:t>Κεφάλι, πρόσωπο, λαιμό</a:t>
            </a:r>
          </a:p>
          <a:p>
            <a:pPr>
              <a:defRPr/>
            </a:pPr>
            <a:r>
              <a:rPr lang="el-GR" altLang="el-GR" sz="2300" b="1" dirty="0">
                <a:solidFill>
                  <a:schemeClr val="accent1"/>
                </a:solidFill>
                <a:latin typeface="Calibri" pitchFamily="34" charset="0"/>
              </a:rPr>
              <a:t>Αξιολογήστε: </a:t>
            </a:r>
          </a:p>
          <a:p>
            <a:pPr>
              <a:buFont typeface="Wingdings" panose="05000000000000000000" pitchFamily="2" charset="2"/>
              <a:buChar char="v"/>
              <a:defRPr/>
            </a:pPr>
            <a:r>
              <a:rPr lang="el-GR" altLang="el-GR" sz="2300" b="1" dirty="0">
                <a:solidFill>
                  <a:schemeClr val="tx1"/>
                </a:solidFill>
                <a:latin typeface="Calibri" pitchFamily="34" charset="0"/>
              </a:rPr>
              <a:t>Οποιοδήποτε πόνο ή ευαισθησία ψηλαφώντας το κεφάλι, το πρόσωπο και το λαιμό</a:t>
            </a:r>
          </a:p>
          <a:p>
            <a:pPr>
              <a:buFont typeface="Wingdings" panose="05000000000000000000" pitchFamily="2" charset="2"/>
              <a:buChar char="v"/>
              <a:defRPr/>
            </a:pPr>
            <a:r>
              <a:rPr lang="el-GR" altLang="el-GR" sz="2300" b="1" dirty="0">
                <a:solidFill>
                  <a:schemeClr val="tx1"/>
                </a:solidFill>
                <a:latin typeface="Calibri" pitchFamily="34" charset="0"/>
              </a:rPr>
              <a:t>Τη συμμετρία των χαρακτηριστικών</a:t>
            </a:r>
          </a:p>
          <a:p>
            <a:pPr>
              <a:buFont typeface="Wingdings" panose="05000000000000000000" pitchFamily="2" charset="2"/>
              <a:buChar char="v"/>
              <a:defRPr/>
            </a:pPr>
            <a:r>
              <a:rPr lang="el-GR" altLang="el-GR" sz="2300" b="1" dirty="0">
                <a:solidFill>
                  <a:schemeClr val="tx1"/>
                </a:solidFill>
                <a:latin typeface="Calibri" pitchFamily="34" charset="0"/>
              </a:rPr>
              <a:t>Τη διανομή των μαλλιών και σημειώστε τυχόν περιοχές τριχόπτωσης</a:t>
            </a:r>
          </a:p>
          <a:p>
            <a:pPr>
              <a:buFont typeface="Wingdings" panose="05000000000000000000" pitchFamily="2" charset="2"/>
              <a:buChar char="v"/>
              <a:defRPr/>
            </a:pPr>
            <a:r>
              <a:rPr lang="el-GR" altLang="el-GR" sz="2300" b="1" dirty="0">
                <a:solidFill>
                  <a:schemeClr val="tx1"/>
                </a:solidFill>
                <a:latin typeface="Calibri" pitchFamily="34" charset="0"/>
              </a:rPr>
              <a:t>Ακούσιες κινήσεις: όπως τρόμο, τικ ή σπασμούς</a:t>
            </a:r>
          </a:p>
          <a:p>
            <a:pPr>
              <a:buNone/>
              <a:defRPr/>
            </a:pPr>
            <a:r>
              <a:rPr lang="el-GR" altLang="el-GR" sz="2300" b="1" dirty="0">
                <a:solidFill>
                  <a:schemeClr val="accent1"/>
                </a:solidFill>
                <a:latin typeface="Calibri" pitchFamily="34" charset="0"/>
              </a:rPr>
              <a:t>Μάτια</a:t>
            </a:r>
          </a:p>
          <a:p>
            <a:pPr>
              <a:defRPr/>
            </a:pPr>
            <a:r>
              <a:rPr lang="el-GR" altLang="el-GR" sz="2300" b="1" dirty="0">
                <a:solidFill>
                  <a:schemeClr val="accent1"/>
                </a:solidFill>
                <a:latin typeface="Calibri" pitchFamily="34" charset="0"/>
              </a:rPr>
              <a:t>Αξιολογήστε: </a:t>
            </a:r>
          </a:p>
          <a:p>
            <a:pPr>
              <a:buFont typeface="Wingdings" panose="05000000000000000000" pitchFamily="2" charset="2"/>
              <a:buChar char="v"/>
              <a:defRPr/>
            </a:pPr>
            <a:r>
              <a:rPr lang="el-GR" altLang="el-GR" sz="2300" b="1" dirty="0">
                <a:solidFill>
                  <a:schemeClr val="tx1"/>
                </a:solidFill>
                <a:latin typeface="Calibri" pitchFamily="34" charset="0"/>
              </a:rPr>
              <a:t>Τη θέση των ματιών,  το χρώμα και την κατάσταση του </a:t>
            </a:r>
            <a:r>
              <a:rPr lang="el-GR" altLang="el-GR" sz="2300" b="1" dirty="0" err="1">
                <a:solidFill>
                  <a:schemeClr val="tx1"/>
                </a:solidFill>
                <a:latin typeface="Calibri" pitchFamily="34" charset="0"/>
              </a:rPr>
              <a:t>επιπεφυκότα</a:t>
            </a:r>
            <a:endParaRPr lang="el-GR" altLang="el-GR" sz="2300" b="1" dirty="0">
              <a:solidFill>
                <a:schemeClr val="tx1"/>
              </a:solidFill>
              <a:latin typeface="Calibri" pitchFamily="34" charset="0"/>
            </a:endParaRPr>
          </a:p>
          <a:p>
            <a:pPr>
              <a:buFont typeface="Wingdings" panose="05000000000000000000" pitchFamily="2" charset="2"/>
              <a:buChar char="v"/>
              <a:defRPr/>
            </a:pPr>
            <a:r>
              <a:rPr lang="el-GR" altLang="el-GR" sz="2300" b="1" dirty="0">
                <a:solidFill>
                  <a:schemeClr val="tx1"/>
                </a:solidFill>
                <a:latin typeface="Calibri" pitchFamily="34" charset="0"/>
              </a:rPr>
              <a:t>Τυχόν μαύρες κηλίδες ή σκιάσεις</a:t>
            </a:r>
          </a:p>
          <a:p>
            <a:pPr>
              <a:buFont typeface="Wingdings" panose="05000000000000000000" pitchFamily="2" charset="2"/>
              <a:buChar char="v"/>
              <a:defRPr/>
            </a:pPr>
            <a:r>
              <a:rPr lang="el-GR" altLang="el-GR" sz="2300" b="1" dirty="0">
                <a:solidFill>
                  <a:schemeClr val="tx1"/>
                </a:solidFill>
                <a:latin typeface="Calibri" pitchFamily="34" charset="0"/>
              </a:rPr>
              <a:t>Το μέγεθος και το σχήμα</a:t>
            </a:r>
          </a:p>
          <a:p>
            <a:pPr>
              <a:buFont typeface="Wingdings" panose="05000000000000000000" pitchFamily="2" charset="2"/>
              <a:buChar char="v"/>
              <a:defRPr/>
            </a:pPr>
            <a:r>
              <a:rPr lang="el-GR" altLang="el-GR" sz="2300" b="1" dirty="0">
                <a:solidFill>
                  <a:schemeClr val="tx1"/>
                </a:solidFill>
                <a:latin typeface="Calibri" pitchFamily="34" charset="0"/>
              </a:rPr>
              <a:t>Όλες τις ανωμαλίες που σχετίζονται με την απόκριση στο φως</a:t>
            </a:r>
          </a:p>
          <a:p>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Tree>
    <p:extLst>
      <p:ext uri="{BB962C8B-B14F-4D97-AF65-F5344CB8AC3E}">
        <p14:creationId xmlns:p14="http://schemas.microsoft.com/office/powerpoint/2010/main" val="1613249210"/>
      </p:ext>
    </p:extLst>
  </p:cSld>
  <p:clrMapOvr>
    <a:masterClrMapping/>
  </p:clrMapOvr>
  <p:transition spd="med">
    <p:pull dir="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059AC69-686E-F1D6-F24C-AC2C040FA918}"/>
              </a:ext>
            </a:extLst>
          </p:cNvPr>
          <p:cNvPicPr>
            <a:picLocks noChangeAspect="1"/>
          </p:cNvPicPr>
          <p:nvPr/>
        </p:nvPicPr>
        <p:blipFill>
          <a:blip r:embed="rId2"/>
          <a:stretch>
            <a:fillRect/>
          </a:stretch>
        </p:blipFill>
        <p:spPr>
          <a:xfrm>
            <a:off x="945794" y="643467"/>
            <a:ext cx="2475653" cy="2475653"/>
          </a:xfrm>
          <a:prstGeom prst="rect">
            <a:avLst/>
          </a:prstGeom>
        </p:spPr>
      </p:pic>
      <p:sp>
        <p:nvSpPr>
          <p:cNvPr id="17" name="Rectangle 16">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a:extLst>
              <a:ext uri="{FF2B5EF4-FFF2-40B4-BE49-F238E27FC236}">
                <a16:creationId xmlns:a16="http://schemas.microsoft.com/office/drawing/2014/main" id="{055FEA90-185C-0F75-DB16-136F102DC531}"/>
              </a:ext>
            </a:extLst>
          </p:cNvPr>
          <p:cNvPicPr>
            <a:picLocks noChangeAspect="1"/>
          </p:cNvPicPr>
          <p:nvPr/>
        </p:nvPicPr>
        <p:blipFill>
          <a:blip r:embed="rId3"/>
          <a:stretch>
            <a:fillRect/>
          </a:stretch>
        </p:blipFill>
        <p:spPr>
          <a:xfrm>
            <a:off x="4492667" y="650497"/>
            <a:ext cx="3030920" cy="2468623"/>
          </a:xfrm>
          <a:prstGeom prst="rect">
            <a:avLst/>
          </a:prstGeom>
        </p:spPr>
      </p:pic>
      <p:sp>
        <p:nvSpPr>
          <p:cNvPr id="19" name="Rectangle 18">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B57541A4-51DE-97CE-CFE7-E13BACCD906C}"/>
              </a:ext>
            </a:extLst>
          </p:cNvPr>
          <p:cNvPicPr>
            <a:picLocks noChangeAspect="1"/>
          </p:cNvPicPr>
          <p:nvPr/>
        </p:nvPicPr>
        <p:blipFill>
          <a:blip r:embed="rId4"/>
          <a:stretch>
            <a:fillRect/>
          </a:stretch>
        </p:blipFill>
        <p:spPr>
          <a:xfrm>
            <a:off x="8313518" y="675051"/>
            <a:ext cx="3252903" cy="2419514"/>
          </a:xfrm>
          <a:prstGeom prst="rect">
            <a:avLst/>
          </a:prstGeom>
        </p:spPr>
      </p:pic>
      <p:sp>
        <p:nvSpPr>
          <p:cNvPr id="21" name="Rectangle 20">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a:extLst>
              <a:ext uri="{FF2B5EF4-FFF2-40B4-BE49-F238E27FC236}">
                <a16:creationId xmlns:a16="http://schemas.microsoft.com/office/drawing/2014/main" id="{FE35D5DE-B45B-102F-BECF-B8FD08CFE85A}"/>
              </a:ext>
            </a:extLst>
          </p:cNvPr>
          <p:cNvPicPr>
            <a:picLocks noChangeAspect="1"/>
          </p:cNvPicPr>
          <p:nvPr/>
        </p:nvPicPr>
        <p:blipFill>
          <a:blip r:embed="rId5"/>
          <a:stretch>
            <a:fillRect/>
          </a:stretch>
        </p:blipFill>
        <p:spPr>
          <a:xfrm>
            <a:off x="1171137" y="3748194"/>
            <a:ext cx="2007767" cy="2471631"/>
          </a:xfrm>
          <a:prstGeom prst="rect">
            <a:avLst/>
          </a:prstGeom>
        </p:spPr>
      </p:pic>
      <p:sp>
        <p:nvSpPr>
          <p:cNvPr id="23" name="Rectangle 22">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361070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A8D92775-BB62-6CED-DBE1-8724C7B466AC}"/>
              </a:ext>
            </a:extLst>
          </p:cNvPr>
          <p:cNvPicPr>
            <a:picLocks noChangeAspect="1"/>
          </p:cNvPicPr>
          <p:nvPr/>
        </p:nvPicPr>
        <p:blipFill>
          <a:blip r:embed="rId6"/>
          <a:stretch>
            <a:fillRect/>
          </a:stretch>
        </p:blipFill>
        <p:spPr>
          <a:xfrm>
            <a:off x="4405433" y="4411435"/>
            <a:ext cx="3217333" cy="1215669"/>
          </a:xfrm>
          <a:prstGeom prst="rect">
            <a:avLst/>
          </a:prstGeom>
        </p:spPr>
      </p:pic>
      <p:pic>
        <p:nvPicPr>
          <p:cNvPr id="7" name="Picture 5">
            <a:extLst>
              <a:ext uri="{FF2B5EF4-FFF2-40B4-BE49-F238E27FC236}">
                <a16:creationId xmlns:a16="http://schemas.microsoft.com/office/drawing/2014/main" id="{E9034F6A-94EA-DDFC-193B-4D287F7B1F24}"/>
              </a:ext>
            </a:extLst>
          </p:cNvPr>
          <p:cNvPicPr>
            <a:picLocks noChangeAspect="1"/>
          </p:cNvPicPr>
          <p:nvPr/>
        </p:nvPicPr>
        <p:blipFill>
          <a:blip r:embed="rId7"/>
          <a:stretch>
            <a:fillRect/>
          </a:stretch>
        </p:blipFill>
        <p:spPr>
          <a:xfrm>
            <a:off x="8313518" y="4061065"/>
            <a:ext cx="3252903" cy="1852919"/>
          </a:xfrm>
          <a:prstGeom prst="rect">
            <a:avLst/>
          </a:prstGeom>
        </p:spPr>
      </p:pic>
    </p:spTree>
    <p:extLst>
      <p:ext uri="{BB962C8B-B14F-4D97-AF65-F5344CB8AC3E}">
        <p14:creationId xmlns:p14="http://schemas.microsoft.com/office/powerpoint/2010/main" val="924331782"/>
      </p:ext>
    </p:extLst>
  </p:cSld>
  <p:clrMapOvr>
    <a:masterClrMapping/>
  </p:clrMapOvr>
  <p:transition spd="med">
    <p:pull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C5CE4675-7239-F3C1-68AB-C65D9CEE5E99}"/>
              </a:ext>
            </a:extLst>
          </p:cNvPr>
          <p:cNvPicPr>
            <a:picLocks noChangeAspect="1"/>
          </p:cNvPicPr>
          <p:nvPr/>
        </p:nvPicPr>
        <p:blipFill>
          <a:blip r:embed="rId2"/>
          <a:stretch>
            <a:fillRect/>
          </a:stretch>
        </p:blipFill>
        <p:spPr>
          <a:xfrm>
            <a:off x="2733581" y="1771650"/>
            <a:ext cx="7058119" cy="3790950"/>
          </a:xfrm>
          <a:prstGeom prst="rect">
            <a:avLst/>
          </a:prstGeom>
        </p:spPr>
      </p:pic>
      <p:sp>
        <p:nvSpPr>
          <p:cNvPr id="5" name="TextBox 4">
            <a:extLst>
              <a:ext uri="{FF2B5EF4-FFF2-40B4-BE49-F238E27FC236}">
                <a16:creationId xmlns:a16="http://schemas.microsoft.com/office/drawing/2014/main" id="{28B743B8-56B3-9F44-FFB0-806CC2B2E6F0}"/>
              </a:ext>
            </a:extLst>
          </p:cNvPr>
          <p:cNvSpPr txBox="1"/>
          <p:nvPr/>
        </p:nvSpPr>
        <p:spPr>
          <a:xfrm>
            <a:off x="3048000" y="572185"/>
            <a:ext cx="6096000" cy="1446550"/>
          </a:xfrm>
          <a:prstGeom prst="rect">
            <a:avLst/>
          </a:prstGeom>
          <a:noFill/>
        </p:spPr>
        <p:txBody>
          <a:bodyPr wrap="square">
            <a:spAutoFit/>
          </a:bodyPr>
          <a:lstStyle/>
          <a:p>
            <a:pPr algn="ctr"/>
            <a:r>
              <a:rPr lang="el-GR" altLang="el-GR" sz="4400" b="1" dirty="0">
                <a:ln w="0"/>
                <a:solidFill>
                  <a:schemeClr val="accent1"/>
                </a:solidFill>
                <a:effectLst>
                  <a:outerShdw blurRad="38100" dist="25400" dir="5400000" algn="ctr" rotWithShape="0">
                    <a:srgbClr val="6E747A">
                      <a:alpha val="43000"/>
                    </a:srgbClr>
                  </a:outerShdw>
                </a:effectLst>
                <a:latin typeface="+mn-lt"/>
                <a:cs typeface="Courier New" panose="02070309020205020404" pitchFamily="49" charset="0"/>
              </a:rPr>
              <a:t>Πρόσθετες εκτιμήσεις </a:t>
            </a:r>
            <a:br>
              <a:rPr lang="el-GR" altLang="el-GR" sz="4400" b="1" dirty="0">
                <a:ln w="0"/>
                <a:solidFill>
                  <a:schemeClr val="accent1"/>
                </a:solidFill>
                <a:effectLst>
                  <a:outerShdw blurRad="38100" dist="25400" dir="5400000" algn="ctr" rotWithShape="0">
                    <a:srgbClr val="6E747A">
                      <a:alpha val="43000"/>
                    </a:srgbClr>
                  </a:outerShdw>
                </a:effectLst>
                <a:latin typeface="+mn-lt"/>
                <a:cs typeface="Courier New" panose="02070309020205020404" pitchFamily="49" charset="0"/>
              </a:rPr>
            </a:br>
            <a:endParaRPr lang="el-GR" sz="44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02244683"/>
      </p:ext>
    </p:extLst>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 Θέση περιεχομένου">
            <a:extLst>
              <a:ext uri="{FF2B5EF4-FFF2-40B4-BE49-F238E27FC236}">
                <a16:creationId xmlns:a16="http://schemas.microsoft.com/office/drawing/2014/main" id="{D52AA7AE-66F6-47BE-8514-7629348A1EBC}"/>
              </a:ext>
            </a:extLst>
          </p:cNvPr>
          <p:cNvSpPr txBox="1">
            <a:spLocks/>
          </p:cNvSpPr>
          <p:nvPr/>
        </p:nvSpPr>
        <p:spPr bwMode="auto">
          <a:xfrm>
            <a:off x="1523999" y="1943766"/>
            <a:ext cx="996991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buClr>
                <a:schemeClr val="accent1"/>
              </a:buClr>
              <a:buFont typeface="Wingdings" panose="05000000000000000000" pitchFamily="2" charset="2"/>
              <a:buChar char="v"/>
            </a:pPr>
            <a:r>
              <a:rPr lang="el-GR" altLang="el-GR" sz="1600" b="1" dirty="0">
                <a:latin typeface="+mn-lt"/>
                <a:cs typeface="Courier New" panose="02070309020205020404" pitchFamily="49" charset="0"/>
              </a:rPr>
              <a:t>Διασφάλιση ατομικότητας και απορρήτου</a:t>
            </a:r>
          </a:p>
          <a:p>
            <a:pPr algn="just">
              <a:buClr>
                <a:schemeClr val="accent1"/>
              </a:buClr>
              <a:buFont typeface="Wingdings" panose="05000000000000000000" pitchFamily="2" charset="2"/>
              <a:buChar char="v"/>
            </a:pPr>
            <a:endParaRPr lang="el-GR" altLang="el-GR" sz="1600" b="1" dirty="0">
              <a:latin typeface="+mn-lt"/>
              <a:cs typeface="Courier New" panose="02070309020205020404" pitchFamily="49" charset="0"/>
            </a:endParaRPr>
          </a:p>
          <a:p>
            <a:pPr algn="just">
              <a:buClr>
                <a:schemeClr val="accent1"/>
              </a:buClr>
              <a:buFont typeface="Wingdings" panose="05000000000000000000" pitchFamily="2" charset="2"/>
              <a:buChar char="v"/>
            </a:pPr>
            <a:r>
              <a:rPr lang="el-GR" altLang="el-GR" sz="1600" b="1" dirty="0">
                <a:latin typeface="+mn-lt"/>
                <a:cs typeface="Courier New" panose="02070309020205020404" pitchFamily="49" charset="0"/>
              </a:rPr>
              <a:t>Παροχή άνεσης και ασφάλειας στο παιδί</a:t>
            </a:r>
          </a:p>
          <a:p>
            <a:pPr algn="just">
              <a:buClr>
                <a:schemeClr val="accent1"/>
              </a:buClr>
              <a:buFont typeface="Wingdings" panose="05000000000000000000" pitchFamily="2" charset="2"/>
              <a:buChar char="v"/>
            </a:pPr>
            <a:endParaRPr lang="el-GR" altLang="el-GR" sz="1600" b="1" dirty="0">
              <a:latin typeface="+mn-lt"/>
              <a:cs typeface="Courier New" panose="02070309020205020404" pitchFamily="49" charset="0"/>
            </a:endParaRPr>
          </a:p>
          <a:p>
            <a:pPr algn="just">
              <a:buClr>
                <a:schemeClr val="accent1"/>
              </a:buClr>
              <a:buFont typeface="Wingdings" panose="05000000000000000000" pitchFamily="2" charset="2"/>
              <a:buChar char="v"/>
            </a:pPr>
            <a:r>
              <a:rPr lang="el-GR" altLang="el-GR" sz="1600" b="1" dirty="0">
                <a:latin typeface="+mn-lt"/>
                <a:cs typeface="Courier New" panose="02070309020205020404" pitchFamily="49" charset="0"/>
              </a:rPr>
              <a:t>Δημιουργία σχέσης εμπιστοσύνης μεταξύ νοσηλευτή και οικογένειας </a:t>
            </a:r>
          </a:p>
          <a:p>
            <a:pPr algn="just">
              <a:buClr>
                <a:schemeClr val="accent1"/>
              </a:buClr>
              <a:buFont typeface="Wingdings" panose="05000000000000000000" pitchFamily="2" charset="2"/>
              <a:buChar char="v"/>
            </a:pPr>
            <a:endParaRPr lang="el-GR" altLang="el-GR" sz="1600" b="1" dirty="0">
              <a:latin typeface="+mn-lt"/>
              <a:cs typeface="Courier New" panose="02070309020205020404" pitchFamily="49" charset="0"/>
            </a:endParaRPr>
          </a:p>
          <a:p>
            <a:pPr algn="just">
              <a:buClr>
                <a:schemeClr val="accent1"/>
              </a:buClr>
              <a:buFont typeface="Wingdings" panose="05000000000000000000" pitchFamily="2" charset="2"/>
              <a:buChar char="v"/>
            </a:pPr>
            <a:r>
              <a:rPr lang="el-GR" altLang="el-GR" sz="1600" b="1" dirty="0">
                <a:latin typeface="+mn-lt"/>
                <a:cs typeface="Courier New" panose="02070309020205020404" pitchFamily="49" charset="0"/>
              </a:rPr>
              <a:t>Ενημέρωση για τις παρεμβάσεις και τον τρόπο εκτέλεσης της εκτίμησης</a:t>
            </a:r>
          </a:p>
          <a:p>
            <a:pPr marL="0" indent="0" algn="just">
              <a:buClr>
                <a:schemeClr val="accent1"/>
              </a:buClr>
            </a:pPr>
            <a:endParaRPr lang="el-GR" altLang="el-GR" sz="1600" b="1" dirty="0">
              <a:latin typeface="+mn-lt"/>
              <a:cs typeface="Courier New" panose="02070309020205020404" pitchFamily="49" charset="0"/>
            </a:endParaRPr>
          </a:p>
          <a:p>
            <a:pPr algn="just">
              <a:buClr>
                <a:schemeClr val="accent1"/>
              </a:buClr>
              <a:buFont typeface="Wingdings" panose="05000000000000000000" pitchFamily="2" charset="2"/>
              <a:buChar char="v"/>
            </a:pPr>
            <a:r>
              <a:rPr lang="el-GR" altLang="el-GR" sz="1600" b="1" dirty="0">
                <a:latin typeface="+mn-lt"/>
                <a:cs typeface="Courier New" panose="02070309020205020404" pitchFamily="49" charset="0"/>
              </a:rPr>
              <a:t>Δυνατότητα στο παιδί να εκφράσει συναισθήματα και αντιδράσεις </a:t>
            </a:r>
          </a:p>
          <a:p>
            <a:pPr algn="just">
              <a:buClr>
                <a:schemeClr val="accent1"/>
              </a:buClr>
              <a:buFont typeface="Wingdings" panose="05000000000000000000" pitchFamily="2" charset="2"/>
              <a:buChar char="v"/>
            </a:pPr>
            <a:endParaRPr lang="el-GR" altLang="el-GR" sz="1600" b="1" dirty="0">
              <a:latin typeface="+mn-lt"/>
              <a:cs typeface="Courier New" panose="02070309020205020404" pitchFamily="49" charset="0"/>
            </a:endParaRPr>
          </a:p>
          <a:p>
            <a:pPr algn="just">
              <a:buClr>
                <a:schemeClr val="accent1"/>
              </a:buClr>
              <a:buFont typeface="Wingdings" panose="05000000000000000000" pitchFamily="2" charset="2"/>
              <a:buChar char="v"/>
            </a:pPr>
            <a:r>
              <a:rPr lang="el-GR" altLang="el-GR" sz="1600" b="1" dirty="0">
                <a:latin typeface="+mn-lt"/>
                <a:cs typeface="Courier New" panose="02070309020205020404" pitchFamily="49" charset="0"/>
              </a:rPr>
              <a:t>Χρήση κατάλληλων εργαλείων και βοηθημάτων όπως παιχνίδια, εικονογραφημένα έντυπα    </a:t>
            </a:r>
          </a:p>
        </p:txBody>
      </p:sp>
      <p:sp>
        <p:nvSpPr>
          <p:cNvPr id="6147" name="1 - Τίτλος">
            <a:extLst>
              <a:ext uri="{FF2B5EF4-FFF2-40B4-BE49-F238E27FC236}">
                <a16:creationId xmlns:a16="http://schemas.microsoft.com/office/drawing/2014/main" id="{261A9521-8096-4043-8899-308D415F1008}"/>
              </a:ext>
            </a:extLst>
          </p:cNvPr>
          <p:cNvSpPr>
            <a:spLocks noGrp="1"/>
          </p:cNvSpPr>
          <p:nvPr>
            <p:ph type="title"/>
          </p:nvPr>
        </p:nvSpPr>
        <p:spPr>
          <a:xfrm>
            <a:off x="1798882" y="661908"/>
            <a:ext cx="8069263" cy="1058863"/>
          </a:xfrm>
        </p:spPr>
        <p:txBody>
          <a:bodyPr>
            <a:noAutofit/>
          </a:bodyPr>
          <a:lstStyle/>
          <a:p>
            <a:pPr algn="ctr"/>
            <a:r>
              <a:rPr lang="el-GR" altLang="el-GR" sz="4400" b="1" spc="0" dirty="0">
                <a:ln w="22225">
                  <a:solidFill>
                    <a:schemeClr val="accent2"/>
                  </a:solidFill>
                  <a:prstDash val="solid"/>
                </a:ln>
                <a:solidFill>
                  <a:schemeClr val="accent1"/>
                </a:solidFill>
                <a:latin typeface="+mn-lt"/>
                <a:ea typeface="Kozuka Gothic Pro B"/>
                <a:cs typeface="Courier New" panose="02070309020205020404" pitchFamily="49" charset="0"/>
              </a:rPr>
              <a:t>Βασικές Αρχές </a:t>
            </a:r>
          </a:p>
        </p:txBody>
      </p:sp>
      <p:sp>
        <p:nvSpPr>
          <p:cNvPr id="9" name="9 - Ορθογώνιο">
            <a:extLst>
              <a:ext uri="{FF2B5EF4-FFF2-40B4-BE49-F238E27FC236}">
                <a16:creationId xmlns:a16="http://schemas.microsoft.com/office/drawing/2014/main" id="{E9A02034-396C-4F30-B84B-8E70009C70BF}"/>
              </a:ext>
            </a:extLst>
          </p:cNvPr>
          <p:cNvSpPr>
            <a:spLocks noChangeArrowheads="1"/>
          </p:cNvSpPr>
          <p:nvPr/>
        </p:nvSpPr>
        <p:spPr bwMode="auto">
          <a:xfrm>
            <a:off x="698091" y="4034093"/>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p:txBody>
      </p:sp>
      <p:pic>
        <p:nvPicPr>
          <p:cNvPr id="6" name="Εικόνα 5">
            <a:extLst>
              <a:ext uri="{FF2B5EF4-FFF2-40B4-BE49-F238E27FC236}">
                <a16:creationId xmlns:a16="http://schemas.microsoft.com/office/drawing/2014/main" id="{65A474A8-0721-4C1C-B9C2-88D475DA355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7" name="TextBox 6">
            <a:extLst>
              <a:ext uri="{FF2B5EF4-FFF2-40B4-BE49-F238E27FC236}">
                <a16:creationId xmlns:a16="http://schemas.microsoft.com/office/drawing/2014/main" id="{0803AB44-24F3-4748-A804-46AB7AC78FC7}"/>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Tree>
    <p:extLst>
      <p:ext uri="{BB962C8B-B14F-4D97-AF65-F5344CB8AC3E}">
        <p14:creationId xmlns:p14="http://schemas.microsoft.com/office/powerpoint/2010/main" val="3109415407"/>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160577" y="713217"/>
            <a:ext cx="10058400" cy="1450757"/>
          </a:xfrm>
        </p:spPr>
        <p:txBody>
          <a:bodyPr>
            <a:normAutofit/>
          </a:bodyPr>
          <a:lstStyle/>
          <a:p>
            <a:pPr algn="ctr"/>
            <a:r>
              <a:rPr lang="el-GR" altLang="el-GR" sz="4400" b="1" spc="0" dirty="0">
                <a:ln w="22225">
                  <a:solidFill>
                    <a:schemeClr val="accent2"/>
                  </a:solidFill>
                  <a:prstDash val="solid"/>
                </a:ln>
                <a:solidFill>
                  <a:schemeClr val="accent1"/>
                </a:solidFill>
                <a:latin typeface="+mn-lt"/>
                <a:cs typeface="Courier New" panose="02070309020205020404" pitchFamily="49" charset="0"/>
              </a:rPr>
              <a:t>Νοσηλευτική εκτίμηση </a:t>
            </a:r>
            <a:br>
              <a:rPr lang="el-GR" altLang="el-GR" sz="4400" b="1" spc="0" dirty="0">
                <a:ln w="22225">
                  <a:solidFill>
                    <a:schemeClr val="accent2"/>
                  </a:solidFill>
                  <a:prstDash val="solid"/>
                </a:ln>
                <a:solidFill>
                  <a:schemeClr val="accent2">
                    <a:lumMod val="40000"/>
                    <a:lumOff val="60000"/>
                  </a:schemeClr>
                </a:solidFill>
                <a:latin typeface="+mn-lt"/>
                <a:cs typeface="Courier New" panose="02070309020205020404" pitchFamily="49" charset="0"/>
              </a:rPr>
            </a:br>
            <a:endParaRPr lang="el-GR" sz="4400" b="1" spc="0" dirty="0">
              <a:ln w="22225">
                <a:solidFill>
                  <a:schemeClr val="accent2"/>
                </a:solidFill>
                <a:prstDash val="solid"/>
              </a:ln>
              <a:solidFill>
                <a:schemeClr val="accent2">
                  <a:lumMod val="40000"/>
                  <a:lumOff val="60000"/>
                </a:schemeClr>
              </a:solidFill>
              <a:latin typeface="+mn-lt"/>
            </a:endParaRPr>
          </a:p>
        </p:txBody>
      </p:sp>
      <p:sp>
        <p:nvSpPr>
          <p:cNvPr id="15" name="Θέση περιεχομένου 14">
            <a:extLst>
              <a:ext uri="{FF2B5EF4-FFF2-40B4-BE49-F238E27FC236}">
                <a16:creationId xmlns:a16="http://schemas.microsoft.com/office/drawing/2014/main" id="{1BAEE2D5-633E-45C6-B622-3DDD77D722FA}"/>
              </a:ext>
            </a:extLst>
          </p:cNvPr>
          <p:cNvSpPr>
            <a:spLocks noGrp="1"/>
          </p:cNvSpPr>
          <p:nvPr>
            <p:ph idx="1"/>
          </p:nvPr>
        </p:nvSpPr>
        <p:spPr>
          <a:xfrm>
            <a:off x="1268730" y="2064871"/>
            <a:ext cx="10058400" cy="4023360"/>
          </a:xfrm>
        </p:spPr>
        <p:txBody>
          <a:bodyPr>
            <a:normAutofit/>
          </a:bodyPr>
          <a:lstStyle/>
          <a:p>
            <a:pPr algn="just"/>
            <a:r>
              <a:rPr lang="el-GR" altLang="el-GR" sz="1800" b="1" dirty="0">
                <a:solidFill>
                  <a:schemeClr val="tx1"/>
                </a:solidFill>
              </a:rPr>
              <a:t>Στο στάδιο της νοσηλευτικής αξιολόγησης, βεβαιωθείτε ότι οι πληροφορίες που έχετε συλλέξει είναι πλήρεις, ακριβείς και τεκμηριωμένες κατάλληλα</a:t>
            </a:r>
            <a:endParaRPr lang="en-US" altLang="el-GR" sz="1800" b="1" dirty="0">
              <a:solidFill>
                <a:schemeClr val="tx1"/>
              </a:solidFill>
            </a:endParaRPr>
          </a:p>
          <a:p>
            <a:pPr algn="just"/>
            <a:endParaRPr lang="en-US" altLang="el-GR" sz="1800" b="1" dirty="0">
              <a:solidFill>
                <a:schemeClr val="tx1"/>
              </a:solidFill>
            </a:endParaRPr>
          </a:p>
          <a:p>
            <a:pPr algn="just"/>
            <a:r>
              <a:rPr lang="el-GR" altLang="el-GR" sz="1800" b="1" dirty="0">
                <a:solidFill>
                  <a:schemeClr val="tx1"/>
                </a:solidFill>
              </a:rPr>
              <a:t>Ο παιδιατρικός νοσηλευτής πρέπει να βασίζεται σε δεξιότητες κριτικής σκέψης και επίλυσης προβλημάτων για να παίρνει  κλινικές αποφάσεις και να σχεδιάσει το σχέδιο φροντίδας. Εάν εντοπιστούν τυχόν μη φυσιολογικά ευρήματα, ο νοσηλευτής πρέπει να διασφαλίσει ότι θα ληφθούν τα κατάλληλα μέτρα</a:t>
            </a:r>
            <a:endParaRPr lang="en-US" altLang="el-GR" sz="1800" b="1" dirty="0">
              <a:solidFill>
                <a:schemeClr val="tx1"/>
              </a:solidFill>
            </a:endParaRPr>
          </a:p>
          <a:p>
            <a:pPr algn="just"/>
            <a:endParaRPr lang="en-US" altLang="el-GR" sz="1800" b="1" dirty="0">
              <a:solidFill>
                <a:schemeClr val="tx1"/>
              </a:solidFill>
            </a:endParaRPr>
          </a:p>
          <a:p>
            <a:pPr algn="just"/>
            <a:r>
              <a:rPr lang="el-GR" altLang="el-GR" sz="1800" b="1" dirty="0">
                <a:solidFill>
                  <a:schemeClr val="tx1"/>
                </a:solidFill>
              </a:rPr>
              <a:t>Αυτό μπορεί να περιλαμβάνει την επικοινωνία των ευρημάτων με την ιατρική ομάδα και τον υπεύθυνο μονάδας. Οι ασθενείς πρέπει να αξιολογούνται συνεχώς για μεταβολές της κατάστασης και τα ευρήματα  αξιολογούνται τακτικά</a:t>
            </a:r>
          </a:p>
          <a:p>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Tree>
    <p:extLst>
      <p:ext uri="{BB962C8B-B14F-4D97-AF65-F5344CB8AC3E}">
        <p14:creationId xmlns:p14="http://schemas.microsoft.com/office/powerpoint/2010/main" val="2340114745"/>
      </p:ext>
    </p:extLst>
  </p:cSld>
  <p:clrMapOvr>
    <a:masterClrMapping/>
  </p:clrMapOvr>
  <p:transition spd="med">
    <p:pull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160577" y="713217"/>
            <a:ext cx="10058400" cy="1450757"/>
          </a:xfrm>
        </p:spPr>
        <p:txBody>
          <a:bodyPr>
            <a:normAutofit/>
          </a:bodyPr>
          <a:lstStyle/>
          <a:p>
            <a:pPr algn="ctr"/>
            <a:r>
              <a:rPr lang="en-US" altLang="el-GR" sz="4400" b="1" spc="0" dirty="0">
                <a:ln w="22225">
                  <a:solidFill>
                    <a:schemeClr val="accent2"/>
                  </a:solidFill>
                  <a:prstDash val="solid"/>
                </a:ln>
                <a:solidFill>
                  <a:schemeClr val="accent2">
                    <a:lumMod val="40000"/>
                    <a:lumOff val="60000"/>
                  </a:schemeClr>
                </a:solidFill>
                <a:latin typeface="+mn-lt"/>
                <a:cs typeface="Courier New" panose="02070309020205020404" pitchFamily="49" charset="0"/>
              </a:rPr>
              <a:t>Key points</a:t>
            </a:r>
            <a:br>
              <a:rPr lang="el-GR" altLang="el-GR" sz="4400" b="1" spc="0" dirty="0">
                <a:ln w="22225">
                  <a:solidFill>
                    <a:schemeClr val="accent2"/>
                  </a:solidFill>
                  <a:prstDash val="solid"/>
                </a:ln>
                <a:solidFill>
                  <a:schemeClr val="accent2">
                    <a:lumMod val="40000"/>
                    <a:lumOff val="60000"/>
                  </a:schemeClr>
                </a:solidFill>
                <a:latin typeface="+mn-lt"/>
                <a:cs typeface="Courier New" panose="02070309020205020404" pitchFamily="49" charset="0"/>
              </a:rPr>
            </a:br>
            <a:endParaRPr lang="el-GR" sz="4400" b="1" spc="0" dirty="0">
              <a:ln w="22225">
                <a:solidFill>
                  <a:schemeClr val="accent2"/>
                </a:solidFill>
                <a:prstDash val="solid"/>
              </a:ln>
              <a:solidFill>
                <a:schemeClr val="accent2">
                  <a:lumMod val="40000"/>
                  <a:lumOff val="60000"/>
                </a:schemeClr>
              </a:solidFill>
              <a:latin typeface="+mn-lt"/>
            </a:endParaRPr>
          </a:p>
        </p:txBody>
      </p:sp>
      <p:sp>
        <p:nvSpPr>
          <p:cNvPr id="15" name="Θέση περιεχομένου 14">
            <a:extLst>
              <a:ext uri="{FF2B5EF4-FFF2-40B4-BE49-F238E27FC236}">
                <a16:creationId xmlns:a16="http://schemas.microsoft.com/office/drawing/2014/main" id="{1BAEE2D5-633E-45C6-B622-3DDD77D722FA}"/>
              </a:ext>
            </a:extLst>
          </p:cNvPr>
          <p:cNvSpPr>
            <a:spLocks noGrp="1"/>
          </p:cNvSpPr>
          <p:nvPr>
            <p:ph idx="1"/>
          </p:nvPr>
        </p:nvSpPr>
        <p:spPr>
          <a:xfrm>
            <a:off x="1268730" y="1754359"/>
            <a:ext cx="10058400" cy="4390424"/>
          </a:xfrm>
        </p:spPr>
        <p:txBody>
          <a:bodyPr>
            <a:normAutofit lnSpcReduction="10000"/>
          </a:bodyPr>
          <a:lstStyle/>
          <a:p>
            <a:pPr algn="just"/>
            <a:r>
              <a:rPr lang="en-US" altLang="el-GR" sz="1600" b="1" dirty="0">
                <a:solidFill>
                  <a:schemeClr val="tx1"/>
                </a:solidFill>
                <a:ea typeface="Kozuka Mincho Pro B"/>
                <a:cs typeface="Courier New" panose="02070309020205020404" pitchFamily="49" charset="0"/>
              </a:rPr>
              <a:t> H </a:t>
            </a:r>
            <a:r>
              <a:rPr lang="el-GR" altLang="el-GR" sz="1600" b="1" dirty="0">
                <a:solidFill>
                  <a:schemeClr val="tx1"/>
                </a:solidFill>
                <a:ea typeface="Kozuka Mincho Pro B"/>
                <a:cs typeface="Courier New" panose="02070309020205020404" pitchFamily="49" charset="0"/>
              </a:rPr>
              <a:t>νοσηλευτική αξιολόγηση α</a:t>
            </a:r>
            <a:r>
              <a:rPr lang="el-GR" altLang="el-GR" sz="1600" b="1" dirty="0">
                <a:solidFill>
                  <a:schemeClr val="tx1"/>
                </a:solidFill>
                <a:latin typeface="+mn-lt"/>
                <a:ea typeface="Kozuka Mincho Pro B"/>
                <a:cs typeface="Courier New" panose="02070309020205020404" pitchFamily="49" charset="0"/>
              </a:rPr>
              <a:t>παιτεί εξειδικευμένη γνώση, εμπειρία και</a:t>
            </a:r>
            <a:r>
              <a:rPr lang="en-US" altLang="el-GR" sz="1600" b="1" dirty="0">
                <a:solidFill>
                  <a:schemeClr val="tx1"/>
                </a:solidFill>
                <a:latin typeface="+mn-lt"/>
                <a:ea typeface="Kozuka Mincho Pro B"/>
                <a:cs typeface="Courier New" panose="02070309020205020404" pitchFamily="49" charset="0"/>
              </a:rPr>
              <a:t> </a:t>
            </a:r>
            <a:r>
              <a:rPr lang="el-GR" altLang="el-GR" sz="1600" b="1" dirty="0">
                <a:solidFill>
                  <a:schemeClr val="tx1"/>
                </a:solidFill>
                <a:latin typeface="+mn-lt"/>
                <a:ea typeface="Kozuka Mincho Pro B"/>
                <a:cs typeface="Courier New" panose="02070309020205020404" pitchFamily="49" charset="0"/>
              </a:rPr>
              <a:t>κατάλληλο εξοπλισμό</a:t>
            </a:r>
          </a:p>
          <a:p>
            <a:pPr algn="just"/>
            <a:r>
              <a:rPr lang="el-GR" altLang="el-GR" sz="1600" b="1" dirty="0">
                <a:solidFill>
                  <a:schemeClr val="tx1"/>
                </a:solidFill>
              </a:rPr>
              <a:t>Εφαρμόζεται σε κάθε περίσταση που απαιτείται φροντίδα για τον ασθενή </a:t>
            </a:r>
          </a:p>
          <a:p>
            <a:pPr algn="just"/>
            <a:r>
              <a:rPr lang="el-GR" altLang="el-GR" sz="1600" b="1" dirty="0">
                <a:solidFill>
                  <a:schemeClr val="tx1"/>
                </a:solidFill>
              </a:rPr>
              <a:t>Πρέπει να εφαρμόζεται ακολουθώντας βασικές αρχές και σύμφωνα με το στάδιο ανάπτυξης του παιδιού</a:t>
            </a:r>
          </a:p>
          <a:p>
            <a:pPr marL="342900" indent="-342900" algn="just">
              <a:buFont typeface="+mj-lt"/>
              <a:buAutoNum type="arabicPeriod"/>
            </a:pPr>
            <a:r>
              <a:rPr lang="el-GR" altLang="el-GR" sz="1600" dirty="0">
                <a:ln w="0"/>
                <a:solidFill>
                  <a:schemeClr val="accent1"/>
                </a:solidFill>
                <a:effectLst>
                  <a:outerShdw blurRad="38100" dist="25400" dir="5400000" algn="ctr" rotWithShape="0">
                    <a:srgbClr val="6E747A">
                      <a:alpha val="43000"/>
                    </a:srgbClr>
                  </a:outerShdw>
                </a:effectLst>
              </a:rPr>
              <a:t>Αρχική αξιολόγηση: </a:t>
            </a:r>
            <a:r>
              <a:rPr lang="el-GR" altLang="el-GR" sz="1600" dirty="0">
                <a:ln w="0"/>
                <a:solidFill>
                  <a:schemeClr val="accent1"/>
                </a:solidFill>
                <a:effectLst>
                  <a:outerShdw blurRad="38100" dist="25400" dir="5400000" algn="ctr" rotWithShape="0">
                    <a:srgbClr val="6E747A">
                      <a:alpha val="43000"/>
                    </a:srgbClr>
                  </a:outerShdw>
                </a:effectLst>
                <a:cs typeface="Courier New" panose="02070309020205020404" pitchFamily="49" charset="0"/>
              </a:rPr>
              <a:t>Συνολική νοσηλευτική αξιολόγηση, συμπεριλαμβανομένων, της γενικής εμφάνισης, της  φυσικής εξέτασης,  της μέτρησης των ζωτικών σημείων κατά τη στιγμή της εισαγωγής και του ιστορικού του παιδιού</a:t>
            </a:r>
          </a:p>
          <a:p>
            <a:pPr marL="342900" indent="-342900" algn="just">
              <a:buFont typeface="+mj-lt"/>
              <a:buAutoNum type="arabicPeriod"/>
            </a:pPr>
            <a:r>
              <a:rPr lang="el-GR" altLang="el-GR" sz="1600" dirty="0">
                <a:ln w="0"/>
                <a:solidFill>
                  <a:schemeClr val="accent1"/>
                </a:solidFill>
                <a:effectLst>
                  <a:outerShdw blurRad="38100" dist="25400" dir="5400000" algn="ctr" rotWithShape="0">
                    <a:srgbClr val="6E747A">
                      <a:alpha val="43000"/>
                    </a:srgbClr>
                  </a:outerShdw>
                </a:effectLst>
                <a:cs typeface="Courier New" panose="02070309020205020404" pitchFamily="49" charset="0"/>
              </a:rPr>
              <a:t>Ταχεία αξιολόγηση: </a:t>
            </a:r>
            <a:r>
              <a:rPr lang="el-GR" altLang="el-GR" sz="1600" dirty="0">
                <a:ln w="0"/>
                <a:solidFill>
                  <a:schemeClr val="accent1"/>
                </a:solidFill>
                <a:effectLst>
                  <a:outerShdw blurRad="38100" dist="25400" dir="5400000" algn="ctr" rotWithShape="0">
                    <a:srgbClr val="6E747A">
                      <a:alpha val="43000"/>
                    </a:srgbClr>
                  </a:outerShdw>
                </a:effectLst>
              </a:rPr>
              <a:t>Συνοπτική νοσηλευτική αξιολόγηση κατά την έναρξη κάθε βάρδιας ή εάν η κατάσταση του παιδιατρικού ασθενούς αλλάζει οποιαδήποτε άλλη στιγμή κατά τη διάρκεια της βάρδιας</a:t>
            </a:r>
            <a:endParaRPr lang="el-GR" altLang="el-GR" sz="1600" dirty="0">
              <a:ln w="0"/>
              <a:solidFill>
                <a:schemeClr val="accent1"/>
              </a:solidFill>
              <a:effectLst>
                <a:outerShdw blurRad="38100" dist="25400" dir="5400000" algn="ctr" rotWithShape="0">
                  <a:srgbClr val="6E747A">
                    <a:alpha val="43000"/>
                  </a:srgbClr>
                </a:outerShdw>
              </a:effectLst>
              <a:cs typeface="Courier New" panose="02070309020205020404" pitchFamily="49" charset="0"/>
            </a:endParaRPr>
          </a:p>
          <a:p>
            <a:pPr marL="342900" indent="-342900" algn="just">
              <a:buFont typeface="+mj-lt"/>
              <a:buAutoNum type="arabicPeriod"/>
            </a:pPr>
            <a:r>
              <a:rPr lang="el-GR" altLang="el-GR" sz="1600" dirty="0">
                <a:ln w="0"/>
                <a:solidFill>
                  <a:schemeClr val="accent1"/>
                </a:solidFill>
                <a:effectLst>
                  <a:outerShdw blurRad="38100" dist="25400" dir="5400000" algn="ctr" rotWithShape="0">
                    <a:srgbClr val="6E747A">
                      <a:alpha val="43000"/>
                    </a:srgbClr>
                  </a:outerShdw>
                </a:effectLst>
              </a:rPr>
              <a:t>Εστιασμένη αξιολόγηση: Λεπτομερής νοσηλευτική αξιολόγηση συγκεκριμένων συστημάτων του σώματος που σχετίζονται με το πρόβλημα που παρουσιάζει ο παιδιατρικός ασθενής. Αυτό μπορεί να περιλαμβάνει ένα ή περισσότερα συστήματα</a:t>
            </a:r>
          </a:p>
          <a:p>
            <a:pPr marL="342900" indent="-342900" algn="just">
              <a:buFont typeface="+mj-lt"/>
              <a:buAutoNum type="arabicPeriod"/>
            </a:pPr>
            <a:endParaRPr lang="el-GR" altLang="el-GR" sz="1600" b="1" dirty="0">
              <a:solidFill>
                <a:schemeClr val="tx1"/>
              </a:solidFill>
            </a:endParaRPr>
          </a:p>
          <a:p>
            <a:pPr algn="just"/>
            <a:r>
              <a:rPr lang="el-GR" altLang="el-GR" sz="1600" b="1" dirty="0">
                <a:solidFill>
                  <a:schemeClr val="tx1"/>
                </a:solidFill>
              </a:rPr>
              <a:t>Ο παιδιατρικός νοσηλευτής πρέπει να βασίζεται σε δεξιότητες κριτικής σκέψης και επίλυσης προβλημάτων για να παίρνει  κλινικές αποφάσεις και να σχεδιάσει το σχέδιο φροντίδας. Εάν εντοπιστούν τυχόν μη φυσιολογικά ευρήματα, ο νοσηλευτής πρέπει να διασφαλίσει ότι θα ληφθούν τα κατάλληλα μέτρα</a:t>
            </a:r>
            <a:endParaRPr lang="en-US" altLang="el-GR" sz="1600" b="1" dirty="0">
              <a:solidFill>
                <a:schemeClr val="tx1"/>
              </a:solidFill>
            </a:endParaRPr>
          </a:p>
          <a:p>
            <a:endParaRPr lang="el-GR" altLang="el-GR" sz="1600" dirty="0"/>
          </a:p>
          <a:p>
            <a:endParaRPr lang="el-GR" sz="1600" dirty="0">
              <a:solidFill>
                <a:schemeClr val="tx1"/>
              </a:solidFill>
            </a:endParaRPr>
          </a:p>
          <a:p>
            <a:endParaRPr lang="el-GR" altLang="el-GR" sz="1600" dirty="0">
              <a:solidFill>
                <a:schemeClr val="tx1"/>
              </a:solidFill>
            </a:endParaRPr>
          </a:p>
          <a:p>
            <a:endParaRPr lang="en-US" altLang="el-GR" sz="1600" dirty="0">
              <a:solidFill>
                <a:schemeClr val="tx1"/>
              </a:solidFill>
            </a:endParaRPr>
          </a:p>
          <a:p>
            <a:endParaRPr lang="en-US" altLang="el-GR" sz="1800" dirty="0">
              <a:solidFill>
                <a:schemeClr val="tx1"/>
              </a:solidFill>
            </a:endParaRPr>
          </a:p>
          <a:p>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Tree>
    <p:extLst>
      <p:ext uri="{BB962C8B-B14F-4D97-AF65-F5344CB8AC3E}">
        <p14:creationId xmlns:p14="http://schemas.microsoft.com/office/powerpoint/2010/main" val="1212543857"/>
      </p:ext>
    </p:extLst>
  </p:cSld>
  <p:clrMapOvr>
    <a:masterClrMapping/>
  </p:clrMapOvr>
  <p:transition spd="med">
    <p:pull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8B533-390A-4626-82F3-5D0A9F07ED57}"/>
              </a:ext>
            </a:extLst>
          </p:cNvPr>
          <p:cNvSpPr>
            <a:spLocks noGrp="1"/>
          </p:cNvSpPr>
          <p:nvPr>
            <p:ph type="title"/>
          </p:nvPr>
        </p:nvSpPr>
        <p:spPr>
          <a:xfrm>
            <a:off x="1160577" y="713217"/>
            <a:ext cx="10058400" cy="1450757"/>
          </a:xfrm>
        </p:spPr>
        <p:txBody>
          <a:bodyPr>
            <a:normAutofit/>
          </a:bodyPr>
          <a:lstStyle/>
          <a:p>
            <a:pPr algn="ctr"/>
            <a:r>
              <a:rPr lang="en-US" altLang="el-GR" sz="4400" b="1" spc="0" dirty="0">
                <a:ln w="22225">
                  <a:solidFill>
                    <a:schemeClr val="accent2"/>
                  </a:solidFill>
                  <a:prstDash val="solid"/>
                </a:ln>
                <a:solidFill>
                  <a:schemeClr val="accent1"/>
                </a:solidFill>
                <a:latin typeface="+mn-lt"/>
                <a:cs typeface="Courier New" panose="02070309020205020404" pitchFamily="49" charset="0"/>
              </a:rPr>
              <a:t>Videos</a:t>
            </a:r>
            <a:br>
              <a:rPr lang="el-GR" altLang="el-GR" sz="4400" b="1" spc="0" dirty="0">
                <a:ln w="22225">
                  <a:solidFill>
                    <a:schemeClr val="accent2"/>
                  </a:solidFill>
                  <a:prstDash val="solid"/>
                </a:ln>
                <a:solidFill>
                  <a:schemeClr val="accent2">
                    <a:lumMod val="40000"/>
                    <a:lumOff val="60000"/>
                  </a:schemeClr>
                </a:solidFill>
                <a:latin typeface="+mn-lt"/>
                <a:cs typeface="Courier New" panose="02070309020205020404" pitchFamily="49" charset="0"/>
              </a:rPr>
            </a:br>
            <a:endParaRPr lang="el-GR" sz="4400" b="1" spc="0" dirty="0">
              <a:ln w="22225">
                <a:solidFill>
                  <a:schemeClr val="accent2"/>
                </a:solidFill>
                <a:prstDash val="solid"/>
              </a:ln>
              <a:solidFill>
                <a:schemeClr val="accent2">
                  <a:lumMod val="40000"/>
                  <a:lumOff val="60000"/>
                </a:schemeClr>
              </a:solidFill>
              <a:latin typeface="+mn-lt"/>
            </a:endParaRPr>
          </a:p>
        </p:txBody>
      </p:sp>
      <p:sp>
        <p:nvSpPr>
          <p:cNvPr id="15" name="Θέση περιεχομένου 14">
            <a:extLst>
              <a:ext uri="{FF2B5EF4-FFF2-40B4-BE49-F238E27FC236}">
                <a16:creationId xmlns:a16="http://schemas.microsoft.com/office/drawing/2014/main" id="{1BAEE2D5-633E-45C6-B622-3DDD77D722FA}"/>
              </a:ext>
            </a:extLst>
          </p:cNvPr>
          <p:cNvSpPr>
            <a:spLocks noGrp="1"/>
          </p:cNvSpPr>
          <p:nvPr>
            <p:ph idx="1"/>
          </p:nvPr>
        </p:nvSpPr>
        <p:spPr>
          <a:xfrm>
            <a:off x="1160577" y="2544804"/>
            <a:ext cx="10058400" cy="1295139"/>
          </a:xfrm>
        </p:spPr>
        <p:txBody>
          <a:bodyPr>
            <a:normAutofit fontScale="85000" lnSpcReduction="20000"/>
          </a:bodyPr>
          <a:lstStyle/>
          <a:p>
            <a:pPr algn="ctr"/>
            <a:r>
              <a:rPr lang="en-US" altLang="el-GR" sz="2000" dirty="0">
                <a:solidFill>
                  <a:schemeClr val="tx1">
                    <a:lumMod val="75000"/>
                    <a:lumOff val="25000"/>
                  </a:schemeClr>
                </a:solidFill>
                <a:hlinkClick r:id="rId2"/>
              </a:rPr>
              <a:t>https://www.youtube.com/watch?v=iRpt7eUZM0Y</a:t>
            </a:r>
            <a:endParaRPr lang="en-US" altLang="el-GR" sz="2000" dirty="0">
              <a:solidFill>
                <a:schemeClr val="tx1">
                  <a:lumMod val="75000"/>
                  <a:lumOff val="25000"/>
                </a:schemeClr>
              </a:solidFill>
            </a:endParaRPr>
          </a:p>
          <a:p>
            <a:pPr algn="ctr"/>
            <a:br>
              <a:rPr lang="en-US" altLang="el-GR" sz="2000" dirty="0">
                <a:solidFill>
                  <a:schemeClr val="tx1">
                    <a:lumMod val="75000"/>
                    <a:lumOff val="25000"/>
                  </a:schemeClr>
                </a:solidFill>
              </a:rPr>
            </a:br>
            <a:r>
              <a:rPr lang="en-US" altLang="el-GR" sz="2000" b="1" dirty="0">
                <a:solidFill>
                  <a:schemeClr val="tx1">
                    <a:lumMod val="75000"/>
                    <a:lumOff val="25000"/>
                  </a:schemeClr>
                </a:solidFill>
              </a:rPr>
              <a:t> </a:t>
            </a:r>
            <a:r>
              <a:rPr lang="en-US" altLang="el-GR" sz="2000" b="1" dirty="0" err="1">
                <a:solidFill>
                  <a:schemeClr val="tx1">
                    <a:lumMod val="75000"/>
                    <a:lumOff val="25000"/>
                  </a:schemeClr>
                </a:solidFill>
              </a:rPr>
              <a:t>Sandhillsnursing</a:t>
            </a:r>
            <a:r>
              <a:rPr lang="en-US" altLang="el-GR" sz="2000" b="1" dirty="0">
                <a:solidFill>
                  <a:schemeClr val="tx1">
                    <a:lumMod val="75000"/>
                    <a:lumOff val="25000"/>
                  </a:schemeClr>
                </a:solidFill>
              </a:rPr>
              <a:t> Basic Head to Toe</a:t>
            </a:r>
            <a:br>
              <a:rPr lang="en-US" altLang="el-GR" sz="2000" b="1" dirty="0">
                <a:solidFill>
                  <a:schemeClr val="tx1">
                    <a:lumMod val="75000"/>
                    <a:lumOff val="25000"/>
                  </a:schemeClr>
                </a:solidFill>
              </a:rPr>
            </a:br>
            <a:br>
              <a:rPr lang="en-US" altLang="el-GR" sz="2400" dirty="0">
                <a:solidFill>
                  <a:schemeClr val="tx1">
                    <a:lumMod val="75000"/>
                    <a:lumOff val="25000"/>
                  </a:schemeClr>
                </a:solidFill>
                <a:latin typeface="Constantia" panose="02030602050306030303" pitchFamily="18" charset="0"/>
              </a:rPr>
            </a:br>
            <a:endParaRPr lang="el-GR" dirty="0"/>
          </a:p>
        </p:txBody>
      </p:sp>
      <p:pic>
        <p:nvPicPr>
          <p:cNvPr id="5" name="Εικόνα 4">
            <a:extLst>
              <a:ext uri="{FF2B5EF4-FFF2-40B4-BE49-F238E27FC236}">
                <a16:creationId xmlns:a16="http://schemas.microsoft.com/office/drawing/2014/main" id="{4303C661-318C-4FDC-BB69-0845022FA24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6" name="TextBox 5">
            <a:extLst>
              <a:ext uri="{FF2B5EF4-FFF2-40B4-BE49-F238E27FC236}">
                <a16:creationId xmlns:a16="http://schemas.microsoft.com/office/drawing/2014/main" id="{74BE8F7C-498E-44BC-94D9-A62744051D52}"/>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0" name="2 - Θέση περιεχομένου">
            <a:extLst>
              <a:ext uri="{FF2B5EF4-FFF2-40B4-BE49-F238E27FC236}">
                <a16:creationId xmlns:a16="http://schemas.microsoft.com/office/drawing/2014/main" id="{538506A4-E62A-4796-A243-74798BC9B7FF}"/>
              </a:ext>
            </a:extLst>
          </p:cNvPr>
          <p:cNvSpPr txBox="1">
            <a:spLocks/>
          </p:cNvSpPr>
          <p:nvPr/>
        </p:nvSpPr>
        <p:spPr>
          <a:xfrm>
            <a:off x="6724650" y="1909253"/>
            <a:ext cx="3581400" cy="29484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Aft>
                <a:spcPct val="0"/>
              </a:spcAft>
              <a:buFont typeface="Calibri" panose="020F0502020204030204" pitchFamily="34" charset="0"/>
              <a:buNone/>
              <a:defRPr/>
            </a:pPr>
            <a:endParaRPr lang="en-US" b="1" dirty="0">
              <a:solidFill>
                <a:srgbClr val="FF3399"/>
              </a:solidFill>
              <a:latin typeface="Courier New" pitchFamily="49" charset="0"/>
              <a:cs typeface="Courier New" pitchFamily="49" charset="0"/>
            </a:endParaRPr>
          </a:p>
        </p:txBody>
      </p:sp>
    </p:spTree>
    <p:extLst>
      <p:ext uri="{BB962C8B-B14F-4D97-AF65-F5344CB8AC3E}">
        <p14:creationId xmlns:p14="http://schemas.microsoft.com/office/powerpoint/2010/main" val="897381591"/>
      </p:ext>
    </p:extLst>
  </p:cSld>
  <p:clrMapOvr>
    <a:masterClrMapping/>
  </p:clrMapOvr>
  <p:transition spd="med">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 Θέση περιεχομένου">
            <a:extLst>
              <a:ext uri="{FF2B5EF4-FFF2-40B4-BE49-F238E27FC236}">
                <a16:creationId xmlns:a16="http://schemas.microsoft.com/office/drawing/2014/main" id="{D52AA7AE-66F6-47BE-8514-7629348A1EBC}"/>
              </a:ext>
            </a:extLst>
          </p:cNvPr>
          <p:cNvSpPr txBox="1">
            <a:spLocks/>
          </p:cNvSpPr>
          <p:nvPr/>
        </p:nvSpPr>
        <p:spPr bwMode="auto">
          <a:xfrm>
            <a:off x="1523999" y="2095261"/>
            <a:ext cx="996991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buClr>
                <a:schemeClr val="accent1"/>
              </a:buClr>
              <a:buFont typeface="Wingdings" panose="05000000000000000000" pitchFamily="2" charset="2"/>
              <a:buChar char="v"/>
            </a:pPr>
            <a:r>
              <a:rPr lang="el-GR" altLang="el-GR" sz="1600" b="1" dirty="0">
                <a:latin typeface="+mn-lt"/>
                <a:cs typeface="Courier New" panose="02070309020205020404" pitchFamily="49" charset="0"/>
              </a:rPr>
              <a:t>Σχετικά με το πώς το παιδί αντιδρά στο πρόβλημα υγείας</a:t>
            </a:r>
          </a:p>
          <a:p>
            <a:pPr algn="just">
              <a:buClr>
                <a:schemeClr val="accent1"/>
              </a:buClr>
              <a:buFont typeface="Wingdings" panose="05000000000000000000" pitchFamily="2" charset="2"/>
              <a:buChar char="v"/>
            </a:pPr>
            <a:endParaRPr lang="el-GR" altLang="el-GR" sz="1600" b="1" dirty="0">
              <a:latin typeface="+mn-lt"/>
              <a:cs typeface="Courier New" panose="02070309020205020404" pitchFamily="49" charset="0"/>
            </a:endParaRPr>
          </a:p>
          <a:p>
            <a:pPr algn="just">
              <a:buClr>
                <a:schemeClr val="accent1"/>
              </a:buClr>
              <a:buFont typeface="Wingdings" panose="05000000000000000000" pitchFamily="2" charset="2"/>
              <a:buChar char="v"/>
            </a:pPr>
            <a:r>
              <a:rPr lang="el-GR" altLang="el-GR" sz="1600" b="1" dirty="0">
                <a:latin typeface="+mn-lt"/>
                <a:cs typeface="Courier New" panose="02070309020205020404" pitchFamily="49" charset="0"/>
              </a:rPr>
              <a:t>Μάθετε εάν το παιδί έχει άλλη  εμπειρία εισαγωγής στο νοσοκομείο</a:t>
            </a:r>
          </a:p>
          <a:p>
            <a:pPr algn="just">
              <a:buClr>
                <a:schemeClr val="accent1"/>
              </a:buClr>
              <a:buFontTx/>
              <a:buNone/>
            </a:pPr>
            <a:r>
              <a:rPr lang="el-GR" altLang="el-GR" sz="1600" b="1" dirty="0">
                <a:latin typeface="+mn-lt"/>
                <a:cs typeface="Courier New" panose="02070309020205020404" pitchFamily="49" charset="0"/>
              </a:rPr>
              <a:t> </a:t>
            </a:r>
          </a:p>
          <a:p>
            <a:pPr algn="just">
              <a:buClr>
                <a:schemeClr val="accent1"/>
              </a:buClr>
              <a:buFont typeface="Wingdings" panose="05000000000000000000" pitchFamily="2" charset="2"/>
              <a:buChar char="v"/>
            </a:pPr>
            <a:r>
              <a:rPr lang="el-GR" altLang="el-GR" sz="1600" b="1" dirty="0">
                <a:latin typeface="+mn-lt"/>
                <a:cs typeface="Courier New" panose="02070309020205020404" pitchFamily="49" charset="0"/>
              </a:rPr>
              <a:t>Εκτελέστε αρχικά τις λιγότερο επεμβατικές διαδικασίες και τα βήματα που θα μπορούσαν να κάνουν το παιδί να αισθάνεται</a:t>
            </a:r>
            <a:r>
              <a:rPr lang="en-US" altLang="el-GR" sz="1600" b="1" dirty="0">
                <a:latin typeface="+mn-lt"/>
                <a:cs typeface="Courier New" panose="02070309020205020404" pitchFamily="49" charset="0"/>
              </a:rPr>
              <a:t> </a:t>
            </a:r>
            <a:r>
              <a:rPr lang="el-GR" altLang="el-GR" sz="1600" b="1" dirty="0">
                <a:latin typeface="+mn-lt"/>
                <a:cs typeface="Courier New" panose="02070309020205020404" pitchFamily="49" charset="0"/>
              </a:rPr>
              <a:t>λιγότερο  περίεργα ή δυσάρεστα</a:t>
            </a:r>
          </a:p>
          <a:p>
            <a:pPr algn="just">
              <a:buClr>
                <a:schemeClr val="accent1"/>
              </a:buClr>
              <a:buFont typeface="Wingdings" panose="05000000000000000000" pitchFamily="2" charset="2"/>
              <a:buChar char="v"/>
            </a:pPr>
            <a:endParaRPr lang="el-GR" altLang="el-GR" sz="1600" b="1" dirty="0">
              <a:latin typeface="+mn-lt"/>
              <a:cs typeface="Courier New" panose="02070309020205020404" pitchFamily="49" charset="0"/>
            </a:endParaRPr>
          </a:p>
          <a:p>
            <a:pPr algn="just">
              <a:buClr>
                <a:schemeClr val="accent1"/>
              </a:buClr>
              <a:buFont typeface="Wingdings" panose="05000000000000000000" pitchFamily="2" charset="2"/>
              <a:buChar char="v"/>
            </a:pPr>
            <a:r>
              <a:rPr lang="el-GR" altLang="el-GR" sz="1600" b="1" dirty="0">
                <a:latin typeface="+mn-lt"/>
                <a:cs typeface="Courier New" panose="02070309020205020404" pitchFamily="49" charset="0"/>
              </a:rPr>
              <a:t>Παίζοντας ένα παιχνίδι θα βοηθήσετε  το παιδί να χαλαρώσει και να συνεργαστεί  μαζί σας</a:t>
            </a:r>
          </a:p>
          <a:p>
            <a:pPr algn="just">
              <a:buClr>
                <a:schemeClr val="accent1"/>
              </a:buClr>
              <a:buFont typeface="Wingdings" panose="05000000000000000000" pitchFamily="2" charset="2"/>
              <a:buChar char="v"/>
            </a:pPr>
            <a:endParaRPr lang="el-GR" altLang="el-GR" sz="1600" b="1" dirty="0">
              <a:latin typeface="+mn-lt"/>
              <a:cs typeface="Courier New" panose="02070309020205020404" pitchFamily="49" charset="0"/>
            </a:endParaRPr>
          </a:p>
          <a:p>
            <a:pPr algn="just">
              <a:buClr>
                <a:schemeClr val="accent1"/>
              </a:buClr>
              <a:buFont typeface="Wingdings" panose="05000000000000000000" pitchFamily="2" charset="2"/>
              <a:buChar char="v"/>
            </a:pPr>
            <a:r>
              <a:rPr lang="el-GR" altLang="el-GR" sz="1600" b="1" dirty="0">
                <a:latin typeface="+mn-lt"/>
                <a:cs typeface="Courier New" panose="02070309020205020404" pitchFamily="49" charset="0"/>
              </a:rPr>
              <a:t>Εξηγήστε κάθε μέρος της εκτίμησης-εξέτασης</a:t>
            </a:r>
          </a:p>
        </p:txBody>
      </p:sp>
      <p:sp>
        <p:nvSpPr>
          <p:cNvPr id="6147" name="1 - Τίτλος">
            <a:extLst>
              <a:ext uri="{FF2B5EF4-FFF2-40B4-BE49-F238E27FC236}">
                <a16:creationId xmlns:a16="http://schemas.microsoft.com/office/drawing/2014/main" id="{261A9521-8096-4043-8899-308D415F1008}"/>
              </a:ext>
            </a:extLst>
          </p:cNvPr>
          <p:cNvSpPr>
            <a:spLocks noGrp="1"/>
          </p:cNvSpPr>
          <p:nvPr>
            <p:ph type="title"/>
          </p:nvPr>
        </p:nvSpPr>
        <p:spPr>
          <a:xfrm>
            <a:off x="2180993" y="732077"/>
            <a:ext cx="8069263" cy="1058863"/>
          </a:xfrm>
        </p:spPr>
        <p:txBody>
          <a:bodyPr>
            <a:noAutofit/>
          </a:bodyPr>
          <a:lstStyle/>
          <a:p>
            <a:pPr algn="ctr"/>
            <a:r>
              <a:rPr lang="el-GR" sz="3600" b="1" spc="0" dirty="0">
                <a:ln w="22225">
                  <a:solidFill>
                    <a:schemeClr val="accent2"/>
                  </a:solidFill>
                  <a:prstDash val="solid"/>
                </a:ln>
                <a:solidFill>
                  <a:schemeClr val="accent1"/>
                </a:solidFill>
                <a:latin typeface="+mn-lt"/>
                <a:ea typeface="+mn-ea"/>
                <a:cs typeface="Courier New" pitchFamily="49" charset="0"/>
              </a:rPr>
              <a:t>Επικοινωνία και συνεργασία με τον γονέα</a:t>
            </a:r>
            <a:r>
              <a:rPr lang="en-US" sz="3600" b="1" spc="0" dirty="0">
                <a:ln w="22225">
                  <a:solidFill>
                    <a:schemeClr val="accent2"/>
                  </a:solidFill>
                  <a:prstDash val="solid"/>
                </a:ln>
                <a:solidFill>
                  <a:schemeClr val="accent1"/>
                </a:solidFill>
                <a:latin typeface="+mn-lt"/>
                <a:ea typeface="+mn-ea"/>
                <a:cs typeface="Courier New" pitchFamily="49" charset="0"/>
              </a:rPr>
              <a:t> </a:t>
            </a:r>
            <a:r>
              <a:rPr lang="el-GR" sz="3600" b="1" spc="0" dirty="0">
                <a:ln w="22225">
                  <a:solidFill>
                    <a:schemeClr val="accent2"/>
                  </a:solidFill>
                  <a:prstDash val="solid"/>
                </a:ln>
                <a:solidFill>
                  <a:schemeClr val="accent1"/>
                </a:solidFill>
                <a:latin typeface="+mn-lt"/>
                <a:ea typeface="+mn-ea"/>
                <a:cs typeface="Courier New" pitchFamily="49" charset="0"/>
              </a:rPr>
              <a:t>και το παιδί </a:t>
            </a:r>
            <a:endParaRPr lang="el-GR" altLang="el-GR" sz="3600" b="1" spc="0" dirty="0">
              <a:ln w="22225">
                <a:solidFill>
                  <a:schemeClr val="accent2"/>
                </a:solidFill>
                <a:prstDash val="solid"/>
              </a:ln>
              <a:solidFill>
                <a:schemeClr val="accent1"/>
              </a:solidFill>
              <a:latin typeface="+mn-lt"/>
              <a:ea typeface="Kozuka Gothic Pro B"/>
              <a:cs typeface="Courier New" panose="02070309020205020404" pitchFamily="49" charset="0"/>
            </a:endParaRPr>
          </a:p>
        </p:txBody>
      </p:sp>
      <p:sp>
        <p:nvSpPr>
          <p:cNvPr id="9" name="9 - Ορθογώνιο">
            <a:extLst>
              <a:ext uri="{FF2B5EF4-FFF2-40B4-BE49-F238E27FC236}">
                <a16:creationId xmlns:a16="http://schemas.microsoft.com/office/drawing/2014/main" id="{E9A02034-396C-4F30-B84B-8E70009C70BF}"/>
              </a:ext>
            </a:extLst>
          </p:cNvPr>
          <p:cNvSpPr>
            <a:spLocks noChangeArrowheads="1"/>
          </p:cNvSpPr>
          <p:nvPr/>
        </p:nvSpPr>
        <p:spPr bwMode="auto">
          <a:xfrm>
            <a:off x="698091" y="4034093"/>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p:txBody>
      </p:sp>
      <p:pic>
        <p:nvPicPr>
          <p:cNvPr id="6" name="Εικόνα 5">
            <a:extLst>
              <a:ext uri="{FF2B5EF4-FFF2-40B4-BE49-F238E27FC236}">
                <a16:creationId xmlns:a16="http://schemas.microsoft.com/office/drawing/2014/main" id="{65A474A8-0721-4C1C-B9C2-88D475DA355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7" name="TextBox 6">
            <a:extLst>
              <a:ext uri="{FF2B5EF4-FFF2-40B4-BE49-F238E27FC236}">
                <a16:creationId xmlns:a16="http://schemas.microsoft.com/office/drawing/2014/main" id="{0803AB44-24F3-4748-A804-46AB7AC78FC7}"/>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Tree>
    <p:extLst>
      <p:ext uri="{BB962C8B-B14F-4D97-AF65-F5344CB8AC3E}">
        <p14:creationId xmlns:p14="http://schemas.microsoft.com/office/powerpoint/2010/main" val="2943671137"/>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 Θέση περιεχομένου">
            <a:extLst>
              <a:ext uri="{FF2B5EF4-FFF2-40B4-BE49-F238E27FC236}">
                <a16:creationId xmlns:a16="http://schemas.microsoft.com/office/drawing/2014/main" id="{D52AA7AE-66F6-47BE-8514-7629348A1EBC}"/>
              </a:ext>
            </a:extLst>
          </p:cNvPr>
          <p:cNvSpPr txBox="1">
            <a:spLocks/>
          </p:cNvSpPr>
          <p:nvPr/>
        </p:nvSpPr>
        <p:spPr bwMode="auto">
          <a:xfrm>
            <a:off x="1366684" y="1825780"/>
            <a:ext cx="996991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130000"/>
              </a:lnSpc>
              <a:buClr>
                <a:srgbClr val="990099"/>
              </a:buClr>
              <a:buFont typeface="Wingdings" panose="05000000000000000000" pitchFamily="2" charset="2"/>
              <a:buChar char="v"/>
            </a:pPr>
            <a:endParaRPr lang="el-GR" altLang="el-GR" sz="1600" dirty="0">
              <a:latin typeface="+mn-lt"/>
              <a:ea typeface="Kozuka Gothic Pro B"/>
              <a:cs typeface="Courier New" panose="02070309020205020404" pitchFamily="49" charset="0"/>
            </a:endParaRPr>
          </a:p>
        </p:txBody>
      </p:sp>
      <p:sp>
        <p:nvSpPr>
          <p:cNvPr id="6147" name="1 - Τίτλος">
            <a:extLst>
              <a:ext uri="{FF2B5EF4-FFF2-40B4-BE49-F238E27FC236}">
                <a16:creationId xmlns:a16="http://schemas.microsoft.com/office/drawing/2014/main" id="{261A9521-8096-4043-8899-308D415F1008}"/>
              </a:ext>
            </a:extLst>
          </p:cNvPr>
          <p:cNvSpPr>
            <a:spLocks noGrp="1"/>
          </p:cNvSpPr>
          <p:nvPr>
            <p:ph type="title"/>
          </p:nvPr>
        </p:nvSpPr>
        <p:spPr>
          <a:xfrm>
            <a:off x="1867726" y="580308"/>
            <a:ext cx="8069263" cy="1058863"/>
          </a:xfrm>
        </p:spPr>
        <p:txBody>
          <a:bodyPr>
            <a:noAutofit/>
          </a:bodyPr>
          <a:lstStyle/>
          <a:p>
            <a:pPr algn="ctr"/>
            <a:r>
              <a:rPr lang="el-GR" altLang="el-GR" sz="4400" b="1" spc="0" dirty="0">
                <a:ln w="22225">
                  <a:solidFill>
                    <a:schemeClr val="accent2"/>
                  </a:solidFill>
                  <a:prstDash val="solid"/>
                </a:ln>
                <a:solidFill>
                  <a:schemeClr val="accent1"/>
                </a:solidFill>
                <a:latin typeface="+mn-lt"/>
                <a:cs typeface="Courier New" panose="02070309020205020404" pitchFamily="49" charset="0"/>
              </a:rPr>
              <a:t>Εξατομικευμένη προσέγγιση </a:t>
            </a:r>
            <a:endParaRPr lang="el-GR" altLang="el-GR" sz="4400" b="1" spc="0" dirty="0">
              <a:ln w="22225">
                <a:solidFill>
                  <a:schemeClr val="accent2"/>
                </a:solidFill>
                <a:prstDash val="solid"/>
              </a:ln>
              <a:solidFill>
                <a:schemeClr val="accent1"/>
              </a:solidFill>
              <a:latin typeface="+mn-lt"/>
              <a:ea typeface="Kozuka Gothic Pro B"/>
              <a:cs typeface="Courier New" panose="02070309020205020404" pitchFamily="49" charset="0"/>
            </a:endParaRPr>
          </a:p>
        </p:txBody>
      </p:sp>
      <p:sp>
        <p:nvSpPr>
          <p:cNvPr id="9" name="9 - Ορθογώνιο">
            <a:extLst>
              <a:ext uri="{FF2B5EF4-FFF2-40B4-BE49-F238E27FC236}">
                <a16:creationId xmlns:a16="http://schemas.microsoft.com/office/drawing/2014/main" id="{E9A02034-396C-4F30-B84B-8E70009C70BF}"/>
              </a:ext>
            </a:extLst>
          </p:cNvPr>
          <p:cNvSpPr>
            <a:spLocks noChangeArrowheads="1"/>
          </p:cNvSpPr>
          <p:nvPr/>
        </p:nvSpPr>
        <p:spPr bwMode="auto">
          <a:xfrm>
            <a:off x="698091" y="4034093"/>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p:txBody>
      </p:sp>
      <p:pic>
        <p:nvPicPr>
          <p:cNvPr id="6" name="Εικόνα 5">
            <a:extLst>
              <a:ext uri="{FF2B5EF4-FFF2-40B4-BE49-F238E27FC236}">
                <a16:creationId xmlns:a16="http://schemas.microsoft.com/office/drawing/2014/main" id="{65A474A8-0721-4C1C-B9C2-88D475DA355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7" name="TextBox 6">
            <a:extLst>
              <a:ext uri="{FF2B5EF4-FFF2-40B4-BE49-F238E27FC236}">
                <a16:creationId xmlns:a16="http://schemas.microsoft.com/office/drawing/2014/main" id="{0803AB44-24F3-4748-A804-46AB7AC78FC7}"/>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graphicFrame>
        <p:nvGraphicFramePr>
          <p:cNvPr id="12" name="Group 67">
            <a:extLst>
              <a:ext uri="{FF2B5EF4-FFF2-40B4-BE49-F238E27FC236}">
                <a16:creationId xmlns:a16="http://schemas.microsoft.com/office/drawing/2014/main" id="{B4931F58-77C6-45A6-8BA1-2ABCB22043EC}"/>
              </a:ext>
            </a:extLst>
          </p:cNvPr>
          <p:cNvGraphicFramePr>
            <a:graphicFrameLocks/>
          </p:cNvGraphicFramePr>
          <p:nvPr>
            <p:extLst>
              <p:ext uri="{D42A27DB-BD31-4B8C-83A1-F6EECF244321}">
                <p14:modId xmlns:p14="http://schemas.microsoft.com/office/powerpoint/2010/main" val="818030617"/>
              </p:ext>
            </p:extLst>
          </p:nvPr>
        </p:nvGraphicFramePr>
        <p:xfrm>
          <a:off x="1120877" y="1784507"/>
          <a:ext cx="10137058" cy="4413496"/>
        </p:xfrm>
        <a:graphic>
          <a:graphicData uri="http://schemas.openxmlformats.org/drawingml/2006/table">
            <a:tbl>
              <a:tblPr>
                <a:tableStyleId>{8799B23B-EC83-4686-B30A-512413B5E67A}</a:tableStyleId>
              </a:tblPr>
              <a:tblGrid>
                <a:gridCol w="3418726">
                  <a:extLst>
                    <a:ext uri="{9D8B030D-6E8A-4147-A177-3AD203B41FA5}">
                      <a16:colId xmlns:a16="http://schemas.microsoft.com/office/drawing/2014/main" val="20000"/>
                    </a:ext>
                  </a:extLst>
                </a:gridCol>
                <a:gridCol w="3359166">
                  <a:extLst>
                    <a:ext uri="{9D8B030D-6E8A-4147-A177-3AD203B41FA5}">
                      <a16:colId xmlns:a16="http://schemas.microsoft.com/office/drawing/2014/main" val="20001"/>
                    </a:ext>
                  </a:extLst>
                </a:gridCol>
                <a:gridCol w="3359166">
                  <a:extLst>
                    <a:ext uri="{9D8B030D-6E8A-4147-A177-3AD203B41FA5}">
                      <a16:colId xmlns:a16="http://schemas.microsoft.com/office/drawing/2014/main" val="20002"/>
                    </a:ext>
                  </a:extLst>
                </a:gridCol>
              </a:tblGrid>
              <a:tr h="4832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l-GR" sz="1800" b="1" u="none" strike="noStrike" cap="none" normalizeH="0" baseline="0" dirty="0">
                          <a:ln>
                            <a:noFill/>
                          </a:ln>
                          <a:solidFill>
                            <a:schemeClr val="accent1"/>
                          </a:solidFill>
                          <a:effectLst/>
                        </a:rPr>
                        <a:t>Βρέφη </a:t>
                      </a:r>
                      <a:r>
                        <a:rPr kumimoji="0" lang="en-US" sz="1800" b="1" u="none" strike="noStrike" cap="none" normalizeH="0" baseline="0" dirty="0">
                          <a:ln>
                            <a:noFill/>
                          </a:ln>
                          <a:solidFill>
                            <a:schemeClr val="accent1"/>
                          </a:solidFill>
                          <a:effectLst/>
                        </a:rPr>
                        <a:t>- </a:t>
                      </a:r>
                      <a:r>
                        <a:rPr kumimoji="0" lang="el-GR" sz="1800" b="1" u="none" strike="noStrike" cap="none" normalizeH="0" baseline="0" dirty="0">
                          <a:ln>
                            <a:noFill/>
                          </a:ln>
                          <a:solidFill>
                            <a:schemeClr val="accent1"/>
                          </a:solidFill>
                          <a:effectLst/>
                        </a:rPr>
                        <a:t>Νήπια </a:t>
                      </a:r>
                      <a:endParaRPr kumimoji="0" lang="en-US" sz="1800" b="1" u="none" strike="noStrike" cap="none" normalizeH="0" baseline="0" dirty="0">
                        <a:ln>
                          <a:noFill/>
                        </a:ln>
                        <a:solidFill>
                          <a:schemeClr val="accent1"/>
                        </a:solidFill>
                        <a:effectLst/>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800" b="1" i="0" u="none" strike="noStrike" cap="none" normalizeH="0" baseline="0" dirty="0">
                        <a:ln>
                          <a:noFill/>
                        </a:ln>
                        <a:solidFill>
                          <a:srgbClr val="990099"/>
                        </a:solidFill>
                        <a:effectLst/>
                        <a:latin typeface="+mn-lt"/>
                        <a:cs typeface="Courier New" pitchFamily="49" charset="0"/>
                      </a:endParaRPr>
                    </a:p>
                  </a:txBody>
                  <a:tcPr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1800" b="1" u="none" strike="noStrike" cap="none" normalizeH="0" baseline="0" dirty="0">
                          <a:ln>
                            <a:noFill/>
                          </a:ln>
                          <a:solidFill>
                            <a:schemeClr val="accent1"/>
                          </a:solidFill>
                          <a:effectLst/>
                        </a:rPr>
                        <a:t>Σχολικής ηλικίας </a:t>
                      </a:r>
                      <a:endParaRPr kumimoji="0" lang="en-US" sz="1800" b="1" i="0" u="none" strike="noStrike" cap="none" normalizeH="0" baseline="0" dirty="0">
                        <a:ln>
                          <a:noFill/>
                        </a:ln>
                        <a:solidFill>
                          <a:schemeClr val="accent1"/>
                        </a:solidFill>
                        <a:effectLst/>
                        <a:latin typeface="+mn-lt"/>
                        <a:cs typeface="Courier New" pitchFamily="49" charset="0"/>
                      </a:endParaRPr>
                    </a:p>
                  </a:txBody>
                  <a:tcPr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1800" b="1" u="none" strike="noStrike" cap="none" normalizeH="0" baseline="0" dirty="0">
                          <a:ln>
                            <a:noFill/>
                          </a:ln>
                          <a:solidFill>
                            <a:schemeClr val="accent1"/>
                          </a:solidFill>
                          <a:effectLst/>
                        </a:rPr>
                        <a:t>Έφηβοι </a:t>
                      </a:r>
                      <a:endParaRPr kumimoji="0" lang="en-US" sz="1800" b="1" i="0" u="none" strike="noStrike" cap="none" normalizeH="0" baseline="0" dirty="0">
                        <a:ln>
                          <a:noFill/>
                        </a:ln>
                        <a:solidFill>
                          <a:schemeClr val="accent1"/>
                        </a:solidFill>
                        <a:effectLst/>
                        <a:latin typeface="+mn-lt"/>
                        <a:cs typeface="Courier New" pitchFamily="49" charset="0"/>
                      </a:endParaRPr>
                    </a:p>
                  </a:txBody>
                  <a:tcPr marT="45718" marB="45718" horzOverflow="overflow"/>
                </a:tc>
                <a:extLst>
                  <a:ext uri="{0D108BD9-81ED-4DB2-BD59-A6C34878D82A}">
                    <a16:rowId xmlns:a16="http://schemas.microsoft.com/office/drawing/2014/main" val="10000"/>
                  </a:ext>
                </a:extLst>
              </a:tr>
              <a:tr h="3327758">
                <a:tc>
                  <a:txBody>
                    <a:bodyPr/>
                    <a:lstStyle/>
                    <a:p>
                      <a:pPr>
                        <a:buClr>
                          <a:srgbClr val="FF3399"/>
                        </a:buClr>
                      </a:pPr>
                      <a:r>
                        <a:rPr lang="el-GR" sz="1400" b="1" dirty="0"/>
                        <a:t>Παρατηρήστε</a:t>
                      </a:r>
                      <a:r>
                        <a:rPr lang="el-GR" sz="1400" b="1" baseline="0" dirty="0"/>
                        <a:t> </a:t>
                      </a:r>
                      <a:r>
                        <a:rPr lang="el-GR" sz="1400" b="1" dirty="0"/>
                        <a:t> πως οι  γονείς αλληλεπιδρούν με το βρέφος και μάθετε καθιερωμένα </a:t>
                      </a:r>
                    </a:p>
                    <a:p>
                      <a:pPr>
                        <a:buClr>
                          <a:srgbClr val="FF3399"/>
                        </a:buClr>
                      </a:pPr>
                      <a:endParaRPr lang="el-GR" sz="1400" b="1" dirty="0"/>
                    </a:p>
                    <a:p>
                      <a:pPr>
                        <a:buClr>
                          <a:srgbClr val="FF3399"/>
                        </a:buClr>
                      </a:pPr>
                      <a:r>
                        <a:rPr lang="el-GR" sz="1400" b="1" dirty="0"/>
                        <a:t>Έντονο το άγχος του αποχωρισμού, με αποτέλεσμα να είναι πιο εύκολο η εκτίμηση του να γίνει στην αγκαλιά του γονέα</a:t>
                      </a:r>
                      <a:r>
                        <a:rPr lang="el-GR" sz="1400" b="1" baseline="0" dirty="0"/>
                        <a:t> η καθισμένο στα γόνατα του </a:t>
                      </a:r>
                      <a:r>
                        <a:rPr lang="el-GR" sz="1400" b="1" dirty="0"/>
                        <a:t> </a:t>
                      </a:r>
                    </a:p>
                    <a:p>
                      <a:pPr>
                        <a:buClr>
                          <a:srgbClr val="FF3399"/>
                        </a:buClr>
                      </a:pPr>
                      <a:endParaRPr lang="el-GR" sz="1400" b="1" dirty="0"/>
                    </a:p>
                    <a:p>
                      <a:pPr>
                        <a:buClr>
                          <a:srgbClr val="FF3399"/>
                        </a:buClr>
                      </a:pPr>
                      <a:endParaRPr lang="el-GR" sz="1400" b="1" dirty="0"/>
                    </a:p>
                    <a:p>
                      <a:pPr>
                        <a:buClr>
                          <a:srgbClr val="FF3399"/>
                        </a:buClr>
                      </a:pPr>
                      <a:r>
                        <a:rPr lang="el-GR" sz="1400" b="1" dirty="0"/>
                        <a:t>Χρησιμοποιήστε την απόσπαση της προσοχής, αντικείμενα(παιχνίδι, κουβέρτα,</a:t>
                      </a:r>
                      <a:r>
                        <a:rPr lang="el-GR" sz="1400" b="1" baseline="0" dirty="0"/>
                        <a:t> πιπίλα)</a:t>
                      </a:r>
                      <a:r>
                        <a:rPr lang="el-GR" sz="1400" b="1" dirty="0"/>
                        <a:t>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400" b="0" i="0" u="none" strike="noStrike" cap="none" normalizeH="0" baseline="0" dirty="0">
                        <a:ln>
                          <a:noFill/>
                        </a:ln>
                        <a:solidFill>
                          <a:schemeClr val="tx1"/>
                        </a:solidFill>
                        <a:effectLst/>
                        <a:latin typeface="+mn-lt"/>
                        <a:cs typeface="Courier New" pitchFamily="49" charset="0"/>
                      </a:endParaRPr>
                    </a:p>
                  </a:txBody>
                  <a:tcPr marT="45718" marB="45718" horzOverflow="overflow"/>
                </a:tc>
                <a:tc>
                  <a:txBody>
                    <a:bodyPr/>
                    <a:lstStyle/>
                    <a:p>
                      <a:pPr algn="just">
                        <a:buClr>
                          <a:srgbClr val="FF3399"/>
                        </a:buClr>
                      </a:pPr>
                      <a:r>
                        <a:rPr lang="el-GR" sz="1400" b="1" dirty="0"/>
                        <a:t>Σε αυτό το στάδιο, τα παιδιά γίνονται όλο και πιο πολύπλοκα</a:t>
                      </a:r>
                      <a:r>
                        <a:rPr lang="en-US" sz="1400" b="1" dirty="0"/>
                        <a:t> </a:t>
                      </a:r>
                      <a:r>
                        <a:rPr lang="el-GR" sz="1400" b="1" dirty="0"/>
                        <a:t>είναι ευαίσθητα και φοβούνται τους τραυματισμούς</a:t>
                      </a:r>
                    </a:p>
                    <a:p>
                      <a:pPr algn="just">
                        <a:buClr>
                          <a:srgbClr val="FF3399"/>
                        </a:buClr>
                      </a:pPr>
                      <a:endParaRPr lang="el-GR" sz="1400" b="1" dirty="0"/>
                    </a:p>
                    <a:p>
                      <a:pPr algn="just">
                        <a:buClr>
                          <a:srgbClr val="FF3399"/>
                        </a:buClr>
                      </a:pPr>
                      <a:endParaRPr lang="el-GR" sz="1400" b="1" dirty="0"/>
                    </a:p>
                    <a:p>
                      <a:pPr algn="just">
                        <a:buClr>
                          <a:srgbClr val="FF3399"/>
                        </a:buClr>
                      </a:pPr>
                      <a:endParaRPr lang="el-GR" sz="1400" b="1" dirty="0"/>
                    </a:p>
                    <a:p>
                      <a:pPr algn="just">
                        <a:buClr>
                          <a:srgbClr val="FF3399"/>
                        </a:buClr>
                      </a:pPr>
                      <a:r>
                        <a:rPr lang="el-GR" sz="1400" b="1" dirty="0"/>
                        <a:t>Τα παιδιά σε αυτό το στάδιο συνήθως ανταποκρίνονται καλά στην επιβεβαίωση και τον έπαινο</a:t>
                      </a:r>
                      <a:endParaRPr lang="en-US" sz="1400" b="1" dirty="0"/>
                    </a:p>
                    <a:p>
                      <a:pPr algn="just">
                        <a:buClr>
                          <a:srgbClr val="FF3399"/>
                        </a:buClr>
                      </a:pPr>
                      <a:endParaRPr lang="en-US" sz="1400" b="1" dirty="0"/>
                    </a:p>
                    <a:p>
                      <a:pPr algn="just">
                        <a:buClr>
                          <a:srgbClr val="FF3399"/>
                        </a:buClr>
                      </a:pPr>
                      <a:endParaRPr lang="en-US" sz="1400" b="1" dirty="0"/>
                    </a:p>
                    <a:p>
                      <a:pPr algn="just">
                        <a:buClr>
                          <a:srgbClr val="FF3399"/>
                        </a:buClr>
                      </a:pPr>
                      <a:endParaRPr lang="en-US" sz="1400" b="1" dirty="0"/>
                    </a:p>
                    <a:p>
                      <a:pPr algn="just">
                        <a:buClr>
                          <a:srgbClr val="FF3399"/>
                        </a:buClr>
                      </a:pPr>
                      <a:r>
                        <a:rPr lang="en-US" sz="1400" b="1" dirty="0"/>
                        <a:t>E</a:t>
                      </a:r>
                      <a:r>
                        <a:rPr lang="el-GR" sz="1400" b="1" dirty="0"/>
                        <a:t>ίναι αρκετά  αποτελεσματικό  στη μείωση του άγχους και στη διασφάλιση της συνεργασία τους </a:t>
                      </a:r>
                    </a:p>
                    <a:p>
                      <a:pPr algn="just">
                        <a:buClr>
                          <a:srgbClr val="FF3399"/>
                        </a:buClr>
                      </a:pPr>
                      <a:endParaRPr lang="el-GR" sz="1400" b="1" dirty="0"/>
                    </a:p>
                    <a:p>
                      <a:pPr algn="just">
                        <a:buClr>
                          <a:srgbClr val="FF3399"/>
                        </a:buClr>
                      </a:pPr>
                      <a:endParaRPr lang="el-GR" sz="1400" b="1" dirty="0">
                        <a:latin typeface="+mn-lt"/>
                        <a:cs typeface="Courier New" pitchFamily="49" charset="0"/>
                      </a:endParaRPr>
                    </a:p>
                  </a:txBody>
                  <a:tcPr marT="45718" marB="45718" horzOverflow="overflow"/>
                </a:tc>
                <a:tc>
                  <a:txBody>
                    <a:bodyPr/>
                    <a:lstStyle/>
                    <a:p>
                      <a:pPr algn="just"/>
                      <a:r>
                        <a:rPr lang="el-GR" sz="1400" b="1" dirty="0"/>
                        <a:t>Ξεκινήστε τη συζήτηση, με άλλα θέματα: όπως το σχολείο, τους φίλους, τον αθλητισμό, ή άλλες εξωσχολικές δραστηριότητες </a:t>
                      </a:r>
                      <a:endParaRPr lang="en-US" sz="1400" b="1" dirty="0"/>
                    </a:p>
                    <a:p>
                      <a:pPr algn="just"/>
                      <a:endParaRPr lang="en-US" sz="1400" b="1" dirty="0"/>
                    </a:p>
                    <a:p>
                      <a:pPr algn="just"/>
                      <a:r>
                        <a:rPr lang="el-GR" sz="1400" b="1" dirty="0"/>
                        <a:t>Σεβαστείτε την   ιδιωτική ζωή του εφήβου και κερδίστε την εμπιστοσύνη του</a:t>
                      </a:r>
                    </a:p>
                    <a:p>
                      <a:pPr algn="just"/>
                      <a:r>
                        <a:rPr lang="el-GR" sz="1400" b="1" dirty="0"/>
                        <a:t> </a:t>
                      </a:r>
                    </a:p>
                    <a:p>
                      <a:pPr algn="just"/>
                      <a:r>
                        <a:rPr lang="el-GR" sz="1400" b="1" dirty="0"/>
                        <a:t>Εφόσον το κρίνει σκόπιμο, τουλάχιστον ένα μέρος της εκτίμησης - εξέτασης και της λήψης του  ιστορικού, μπορεί να γίνει χωρίς τη παρουσία του γονέα </a:t>
                      </a:r>
                    </a:p>
                    <a:p>
                      <a:pPr algn="just"/>
                      <a:endParaRPr lang="el-GR" sz="1400" dirty="0">
                        <a:latin typeface="+mn-lt"/>
                        <a:cs typeface="Courier New" pitchFamily="49" charset="0"/>
                      </a:endParaRPr>
                    </a:p>
                  </a:txBody>
                  <a:tcPr marT="45718" marB="45718"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518761"/>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1 - Τίτλος">
            <a:extLst>
              <a:ext uri="{FF2B5EF4-FFF2-40B4-BE49-F238E27FC236}">
                <a16:creationId xmlns:a16="http://schemas.microsoft.com/office/drawing/2014/main" id="{261A9521-8096-4043-8899-308D415F1008}"/>
              </a:ext>
            </a:extLst>
          </p:cNvPr>
          <p:cNvSpPr>
            <a:spLocks noGrp="1"/>
          </p:cNvSpPr>
          <p:nvPr>
            <p:ph type="title"/>
          </p:nvPr>
        </p:nvSpPr>
        <p:spPr>
          <a:xfrm>
            <a:off x="2147682" y="1635141"/>
            <a:ext cx="8069263" cy="1058863"/>
          </a:xfrm>
        </p:spPr>
        <p:txBody>
          <a:bodyPr>
            <a:noAutofit/>
          </a:bodyPr>
          <a:lstStyle/>
          <a:p>
            <a:pPr algn="ctr"/>
            <a:r>
              <a:rPr lang="el-GR" altLang="el-GR" sz="4400" b="1" spc="0" dirty="0">
                <a:ln w="22225">
                  <a:solidFill>
                    <a:schemeClr val="accent2"/>
                  </a:solidFill>
                  <a:prstDash val="solid"/>
                </a:ln>
                <a:solidFill>
                  <a:schemeClr val="accent1"/>
                </a:solidFill>
                <a:latin typeface="+mn-lt"/>
                <a:cs typeface="Courier New" panose="02070309020205020404" pitchFamily="49" charset="0"/>
              </a:rPr>
              <a:t>Αρχική εκτίμηση </a:t>
            </a:r>
            <a:br>
              <a:rPr lang="el-GR" altLang="el-GR" sz="4400" b="1" spc="0" dirty="0">
                <a:ln w="22225">
                  <a:solidFill>
                    <a:schemeClr val="accent2"/>
                  </a:solidFill>
                  <a:prstDash val="solid"/>
                </a:ln>
                <a:solidFill>
                  <a:schemeClr val="accent1"/>
                </a:solidFill>
                <a:latin typeface="+mn-lt"/>
                <a:cs typeface="Courier New" panose="02070309020205020404" pitchFamily="49" charset="0"/>
              </a:rPr>
            </a:br>
            <a:r>
              <a:rPr lang="el-GR" altLang="el-GR" sz="4400" b="1" spc="0" dirty="0">
                <a:ln w="22225">
                  <a:solidFill>
                    <a:schemeClr val="accent2"/>
                  </a:solidFill>
                  <a:prstDash val="solid"/>
                </a:ln>
                <a:solidFill>
                  <a:schemeClr val="accent1"/>
                </a:solidFill>
                <a:latin typeface="+mn-lt"/>
                <a:cs typeface="Courier New" panose="02070309020205020404" pitchFamily="49" charset="0"/>
              </a:rPr>
              <a:t>ή εκτίμηση εισόδου</a:t>
            </a:r>
            <a:br>
              <a:rPr lang="el-GR" altLang="el-GR" sz="4400" b="1" spc="0" dirty="0">
                <a:ln w="22225">
                  <a:solidFill>
                    <a:schemeClr val="accent2"/>
                  </a:solidFill>
                  <a:prstDash val="solid"/>
                </a:ln>
                <a:solidFill>
                  <a:schemeClr val="accent1"/>
                </a:solidFill>
                <a:latin typeface="+mn-lt"/>
                <a:cs typeface="Courier New" panose="02070309020205020404" pitchFamily="49" charset="0"/>
              </a:rPr>
            </a:br>
            <a:r>
              <a:rPr lang="el-GR" altLang="el-GR" sz="4400" b="1" spc="0" dirty="0">
                <a:ln w="22225">
                  <a:solidFill>
                    <a:schemeClr val="accent2"/>
                  </a:solidFill>
                  <a:prstDash val="solid"/>
                </a:ln>
                <a:solidFill>
                  <a:schemeClr val="accent1"/>
                </a:solidFill>
                <a:latin typeface="+mn-lt"/>
              </a:rPr>
              <a:t>(</a:t>
            </a:r>
            <a:r>
              <a:rPr lang="el-GR" altLang="el-GR" sz="4400" b="1" spc="0" dirty="0" err="1">
                <a:ln w="22225">
                  <a:solidFill>
                    <a:schemeClr val="accent2"/>
                  </a:solidFill>
                  <a:prstDash val="solid"/>
                </a:ln>
                <a:solidFill>
                  <a:schemeClr val="accent1"/>
                </a:solidFill>
                <a:latin typeface="+mn-lt"/>
              </a:rPr>
              <a:t>Admission</a:t>
            </a:r>
            <a:r>
              <a:rPr lang="el-GR" altLang="el-GR" sz="4400" b="1" spc="0" dirty="0">
                <a:ln w="22225">
                  <a:solidFill>
                    <a:schemeClr val="accent2"/>
                  </a:solidFill>
                  <a:prstDash val="solid"/>
                </a:ln>
                <a:solidFill>
                  <a:schemeClr val="accent1"/>
                </a:solidFill>
                <a:latin typeface="+mn-lt"/>
              </a:rPr>
              <a:t> </a:t>
            </a:r>
            <a:r>
              <a:rPr lang="el-GR" altLang="el-GR" sz="4400" b="1" spc="0" dirty="0" err="1">
                <a:ln w="22225">
                  <a:solidFill>
                    <a:schemeClr val="accent2"/>
                  </a:solidFill>
                  <a:prstDash val="solid"/>
                </a:ln>
                <a:solidFill>
                  <a:schemeClr val="accent1"/>
                </a:solidFill>
                <a:latin typeface="+mn-lt"/>
              </a:rPr>
              <a:t>Assessment</a:t>
            </a:r>
            <a:r>
              <a:rPr lang="el-GR" altLang="el-GR" sz="4400" b="1" spc="0" dirty="0">
                <a:ln w="22225">
                  <a:solidFill>
                    <a:schemeClr val="accent2"/>
                  </a:solidFill>
                  <a:prstDash val="solid"/>
                </a:ln>
                <a:solidFill>
                  <a:schemeClr val="accent1"/>
                </a:solidFill>
                <a:latin typeface="+mn-lt"/>
              </a:rPr>
              <a:t>)</a:t>
            </a:r>
            <a:br>
              <a:rPr lang="el-GR" altLang="el-GR" sz="2000" dirty="0">
                <a:solidFill>
                  <a:schemeClr val="accent1"/>
                </a:solidFill>
                <a:latin typeface="Constantia" panose="02030602050306030303" pitchFamily="18" charset="0"/>
              </a:rPr>
            </a:br>
            <a:br>
              <a:rPr lang="el-GR" altLang="el-GR" sz="2000" dirty="0">
                <a:solidFill>
                  <a:schemeClr val="accent1"/>
                </a:solidFill>
              </a:rPr>
            </a:br>
            <a:endParaRPr lang="el-GR" altLang="el-GR" sz="4400" b="1" spc="0" dirty="0">
              <a:ln w="22225">
                <a:solidFill>
                  <a:schemeClr val="accent2"/>
                </a:solidFill>
                <a:prstDash val="solid"/>
              </a:ln>
              <a:solidFill>
                <a:schemeClr val="accent1"/>
              </a:solidFill>
              <a:latin typeface="+mn-lt"/>
              <a:ea typeface="Kozuka Gothic Pro B"/>
              <a:cs typeface="Courier New" panose="02070309020205020404" pitchFamily="49" charset="0"/>
            </a:endParaRPr>
          </a:p>
        </p:txBody>
      </p:sp>
      <p:sp>
        <p:nvSpPr>
          <p:cNvPr id="9" name="9 - Ορθογώνιο">
            <a:extLst>
              <a:ext uri="{FF2B5EF4-FFF2-40B4-BE49-F238E27FC236}">
                <a16:creationId xmlns:a16="http://schemas.microsoft.com/office/drawing/2014/main" id="{E9A02034-396C-4F30-B84B-8E70009C70BF}"/>
              </a:ext>
            </a:extLst>
          </p:cNvPr>
          <p:cNvSpPr>
            <a:spLocks noChangeArrowheads="1"/>
          </p:cNvSpPr>
          <p:nvPr/>
        </p:nvSpPr>
        <p:spPr bwMode="auto">
          <a:xfrm>
            <a:off x="1221966" y="2526283"/>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p:txBody>
      </p:sp>
      <p:pic>
        <p:nvPicPr>
          <p:cNvPr id="6" name="Εικόνα 5">
            <a:extLst>
              <a:ext uri="{FF2B5EF4-FFF2-40B4-BE49-F238E27FC236}">
                <a16:creationId xmlns:a16="http://schemas.microsoft.com/office/drawing/2014/main" id="{65A474A8-0721-4C1C-B9C2-88D475DA355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7" name="TextBox 6">
            <a:extLst>
              <a:ext uri="{FF2B5EF4-FFF2-40B4-BE49-F238E27FC236}">
                <a16:creationId xmlns:a16="http://schemas.microsoft.com/office/drawing/2014/main" id="{0803AB44-24F3-4748-A804-46AB7AC78FC7}"/>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2" name="TextBox 11">
            <a:extLst>
              <a:ext uri="{FF2B5EF4-FFF2-40B4-BE49-F238E27FC236}">
                <a16:creationId xmlns:a16="http://schemas.microsoft.com/office/drawing/2014/main" id="{1ACD2DC6-3E1F-478C-AA1C-FA182C448B3F}"/>
              </a:ext>
            </a:extLst>
          </p:cNvPr>
          <p:cNvSpPr txBox="1"/>
          <p:nvPr/>
        </p:nvSpPr>
        <p:spPr>
          <a:xfrm>
            <a:off x="2340385" y="2418561"/>
            <a:ext cx="8629649" cy="1569660"/>
          </a:xfrm>
          <a:prstGeom prst="rect">
            <a:avLst/>
          </a:prstGeom>
          <a:noFill/>
        </p:spPr>
        <p:txBody>
          <a:bodyPr wrap="square">
            <a:spAutoFit/>
          </a:bodyPr>
          <a:lstStyle/>
          <a:p>
            <a:pPr algn="ctr"/>
            <a:r>
              <a:rPr lang="el-GR" altLang="el-GR" sz="2400" b="1" dirty="0">
                <a:cs typeface="Courier New" panose="02070309020205020404" pitchFamily="49" charset="0"/>
              </a:rPr>
              <a:t>Συνολική νοσηλευτική αξιολόγηση, συμπεριλαμβανομένων, της γενικής εμφάνισης, της  φυσικής εξέτασης,  της μέτρησης των ζωτικών σημείων κατά τη στιγμή της εισαγωγής και του ιστορικού του παιδιού</a:t>
            </a:r>
            <a:endParaRPr lang="el-GR" sz="2400" b="1" dirty="0"/>
          </a:p>
        </p:txBody>
      </p:sp>
    </p:spTree>
    <p:extLst>
      <p:ext uri="{BB962C8B-B14F-4D97-AF65-F5344CB8AC3E}">
        <p14:creationId xmlns:p14="http://schemas.microsoft.com/office/powerpoint/2010/main" val="1591412228"/>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 Θέση περιεχομένου">
            <a:extLst>
              <a:ext uri="{FF2B5EF4-FFF2-40B4-BE49-F238E27FC236}">
                <a16:creationId xmlns:a16="http://schemas.microsoft.com/office/drawing/2014/main" id="{D52AA7AE-66F6-47BE-8514-7629348A1EBC}"/>
              </a:ext>
            </a:extLst>
          </p:cNvPr>
          <p:cNvSpPr txBox="1">
            <a:spLocks/>
          </p:cNvSpPr>
          <p:nvPr/>
        </p:nvSpPr>
        <p:spPr bwMode="auto">
          <a:xfrm>
            <a:off x="1523999" y="2017662"/>
            <a:ext cx="996991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buFont typeface="+mj-lt"/>
              <a:buAutoNum type="arabicPeriod"/>
              <a:defRPr/>
            </a:pPr>
            <a:r>
              <a:rPr lang="el-GR" sz="1600" b="1" dirty="0">
                <a:latin typeface="+mn-lt"/>
                <a:cs typeface="Courier New" pitchFamily="49" charset="0"/>
              </a:rPr>
              <a:t>Υπάρχει αναπνευστικός κίνδυνος για το παιδί?</a:t>
            </a:r>
            <a:endParaRPr lang="el-GR" sz="1600" b="1" dirty="0">
              <a:latin typeface="+mn-lt"/>
            </a:endParaRPr>
          </a:p>
          <a:p>
            <a:pPr>
              <a:buFont typeface="+mj-lt"/>
              <a:buAutoNum type="arabicPeriod"/>
              <a:defRPr/>
            </a:pPr>
            <a:r>
              <a:rPr lang="el-GR" sz="1600" b="1" dirty="0">
                <a:latin typeface="+mn-lt"/>
                <a:cs typeface="Courier New" pitchFamily="49" charset="0"/>
              </a:rPr>
              <a:t>Αρχική γρήγορη εκτίμηση </a:t>
            </a:r>
            <a:r>
              <a:rPr lang="el-GR" sz="2800" b="1" dirty="0">
                <a:solidFill>
                  <a:schemeClr val="accent1"/>
                </a:solidFill>
                <a:latin typeface="+mn-lt"/>
                <a:cs typeface="Courier New" pitchFamily="49" charset="0"/>
              </a:rPr>
              <a:t>(</a:t>
            </a:r>
            <a:r>
              <a:rPr lang="en-US" sz="2800" b="1" dirty="0">
                <a:solidFill>
                  <a:schemeClr val="accent1"/>
                </a:solidFill>
                <a:latin typeface="+mn-lt"/>
                <a:cs typeface="Courier New" pitchFamily="49" charset="0"/>
              </a:rPr>
              <a:t>A</a:t>
            </a:r>
            <a:r>
              <a:rPr lang="el-GR" sz="2800" b="1" dirty="0">
                <a:solidFill>
                  <a:schemeClr val="accent1"/>
                </a:solidFill>
                <a:latin typeface="+mn-lt"/>
                <a:cs typeface="Courier New" pitchFamily="49" charset="0"/>
              </a:rPr>
              <a:t>-</a:t>
            </a:r>
            <a:r>
              <a:rPr lang="en-US" sz="2800" b="1" dirty="0">
                <a:solidFill>
                  <a:schemeClr val="accent1"/>
                </a:solidFill>
                <a:latin typeface="+mn-lt"/>
                <a:cs typeface="Courier New" pitchFamily="49" charset="0"/>
              </a:rPr>
              <a:t>A</a:t>
            </a:r>
            <a:r>
              <a:rPr lang="el-GR" sz="2800" b="1" dirty="0">
                <a:solidFill>
                  <a:schemeClr val="accent1"/>
                </a:solidFill>
                <a:latin typeface="+mn-lt"/>
                <a:cs typeface="Courier New" pitchFamily="49" charset="0"/>
              </a:rPr>
              <a:t> </a:t>
            </a:r>
            <a:r>
              <a:rPr lang="en-US" sz="2800" b="1" dirty="0">
                <a:solidFill>
                  <a:schemeClr val="accent1"/>
                </a:solidFill>
                <a:latin typeface="+mn-lt"/>
                <a:cs typeface="Courier New" pitchFamily="49" charset="0"/>
              </a:rPr>
              <a:t>B</a:t>
            </a:r>
            <a:r>
              <a:rPr lang="el-GR" sz="2800" b="1" dirty="0">
                <a:solidFill>
                  <a:schemeClr val="accent1"/>
                </a:solidFill>
                <a:latin typeface="+mn-lt"/>
                <a:cs typeface="Courier New" pitchFamily="49" charset="0"/>
              </a:rPr>
              <a:t> </a:t>
            </a:r>
            <a:r>
              <a:rPr lang="en-US" sz="2800" b="1" dirty="0">
                <a:solidFill>
                  <a:schemeClr val="accent1"/>
                </a:solidFill>
                <a:latin typeface="+mn-lt"/>
                <a:cs typeface="Courier New" pitchFamily="49" charset="0"/>
              </a:rPr>
              <a:t>C</a:t>
            </a:r>
            <a:r>
              <a:rPr lang="el-GR" sz="2800" b="1" dirty="0">
                <a:solidFill>
                  <a:schemeClr val="accent1"/>
                </a:solidFill>
                <a:latin typeface="+mn-lt"/>
                <a:cs typeface="Courier New" pitchFamily="49" charset="0"/>
              </a:rPr>
              <a:t>) στη διαλογή </a:t>
            </a:r>
          </a:p>
          <a:p>
            <a:pPr>
              <a:buFont typeface="+mj-lt"/>
              <a:buAutoNum type="arabicPeriod"/>
              <a:defRPr/>
            </a:pPr>
            <a:endParaRPr lang="el-GR" sz="1600" b="1" dirty="0">
              <a:solidFill>
                <a:srgbClr val="FF0000"/>
              </a:solidFill>
              <a:latin typeface="+mn-lt"/>
              <a:cs typeface="Courier New" pitchFamily="49" charset="0"/>
            </a:endParaRPr>
          </a:p>
          <a:p>
            <a:pPr>
              <a:buFont typeface="Wingdings" panose="05000000000000000000" pitchFamily="2" charset="2"/>
              <a:buChar char="v"/>
              <a:defRPr/>
            </a:pPr>
            <a:r>
              <a:rPr lang="el-GR" sz="1600" b="1" dirty="0">
                <a:solidFill>
                  <a:schemeClr val="accent1"/>
                </a:solidFill>
                <a:latin typeface="+mn-lt"/>
                <a:cs typeface="Courier New" pitchFamily="49" charset="0"/>
              </a:rPr>
              <a:t>Γενική επισκόπηση </a:t>
            </a:r>
          </a:p>
          <a:p>
            <a:pPr>
              <a:buFont typeface="Wingdings" panose="05000000000000000000" pitchFamily="2" charset="2"/>
              <a:buChar char="v"/>
              <a:defRPr/>
            </a:pPr>
            <a:r>
              <a:rPr lang="el-GR" sz="1600" b="1" dirty="0">
                <a:solidFill>
                  <a:schemeClr val="accent1"/>
                </a:solidFill>
                <a:latin typeface="+mn-lt"/>
                <a:cs typeface="Courier New" pitchFamily="49" charset="0"/>
              </a:rPr>
              <a:t>Αεραγωγοί </a:t>
            </a:r>
          </a:p>
          <a:p>
            <a:pPr>
              <a:buFont typeface="Wingdings" panose="05000000000000000000" pitchFamily="2" charset="2"/>
              <a:buChar char="v"/>
              <a:defRPr/>
            </a:pPr>
            <a:r>
              <a:rPr lang="el-GR" sz="1600" b="1" dirty="0">
                <a:solidFill>
                  <a:schemeClr val="accent1"/>
                </a:solidFill>
                <a:latin typeface="+mn-lt"/>
                <a:cs typeface="Courier New" pitchFamily="49" charset="0"/>
              </a:rPr>
              <a:t>Αναπνοή </a:t>
            </a:r>
            <a:endParaRPr lang="en-US" sz="1600" b="1" dirty="0">
              <a:solidFill>
                <a:schemeClr val="accent1"/>
              </a:solidFill>
              <a:latin typeface="+mn-lt"/>
              <a:cs typeface="Courier New" pitchFamily="49" charset="0"/>
            </a:endParaRPr>
          </a:p>
          <a:p>
            <a:pPr>
              <a:buFont typeface="Wingdings" panose="05000000000000000000" pitchFamily="2" charset="2"/>
              <a:buChar char="v"/>
              <a:defRPr/>
            </a:pPr>
            <a:r>
              <a:rPr lang="el-GR" sz="1600" b="1" dirty="0">
                <a:solidFill>
                  <a:schemeClr val="accent1"/>
                </a:solidFill>
                <a:latin typeface="+mn-lt"/>
                <a:cs typeface="Courier New" pitchFamily="49" charset="0"/>
              </a:rPr>
              <a:t>Κυκλοφορία </a:t>
            </a:r>
          </a:p>
          <a:p>
            <a:pPr>
              <a:defRPr/>
            </a:pPr>
            <a:endParaRPr lang="el-GR" sz="1600" b="1" dirty="0">
              <a:solidFill>
                <a:srgbClr val="FF3399"/>
              </a:solidFill>
              <a:latin typeface="+mn-lt"/>
              <a:cs typeface="Courier New" pitchFamily="49" charset="0"/>
            </a:endParaRPr>
          </a:p>
          <a:p>
            <a:pPr>
              <a:defRPr/>
            </a:pPr>
            <a:endParaRPr lang="el-GR" sz="1600" b="1" dirty="0">
              <a:solidFill>
                <a:srgbClr val="FF3399"/>
              </a:solidFill>
              <a:latin typeface="+mn-lt"/>
              <a:cs typeface="Courier New" pitchFamily="49" charset="0"/>
            </a:endParaRPr>
          </a:p>
          <a:p>
            <a:pPr marL="0" indent="0">
              <a:defRPr/>
            </a:pPr>
            <a:r>
              <a:rPr lang="el-GR" sz="1600" b="1" dirty="0">
                <a:latin typeface="+mn-lt"/>
                <a:cs typeface="Courier New" pitchFamily="49" charset="0"/>
              </a:rPr>
              <a:t>3. Ποιες θα είναι οι παρεμβάσεις </a:t>
            </a:r>
            <a:r>
              <a:rPr lang="el-GR" sz="1600" b="1" dirty="0">
                <a:solidFill>
                  <a:schemeClr val="accent1"/>
                </a:solidFill>
                <a:latin typeface="+mn-lt"/>
                <a:cs typeface="Courier New" pitchFamily="49" charset="0"/>
              </a:rPr>
              <a:t>ΤΩΡΑ</a:t>
            </a:r>
            <a:r>
              <a:rPr lang="el-GR" sz="1600" b="1" dirty="0">
                <a:latin typeface="+mn-lt"/>
                <a:cs typeface="Courier New" pitchFamily="49" charset="0"/>
              </a:rPr>
              <a:t> ώστε να αποτραπεί ο κίνδυνος αναπνευστικής ανεπάρκειας?  </a:t>
            </a:r>
            <a:endParaRPr lang="el-GR" sz="1600" b="1" dirty="0">
              <a:solidFill>
                <a:srgbClr val="FF0000"/>
              </a:solidFill>
              <a:latin typeface="+mn-lt"/>
              <a:cs typeface="Courier New" pitchFamily="49" charset="0"/>
            </a:endParaRPr>
          </a:p>
          <a:p>
            <a:pPr>
              <a:defRPr/>
            </a:pPr>
            <a:endParaRPr lang="el-GR" sz="1600" dirty="0">
              <a:latin typeface="+mn-lt"/>
              <a:cs typeface="Courier New" pitchFamily="49" charset="0"/>
            </a:endParaRPr>
          </a:p>
          <a:p>
            <a:pPr marL="457200" indent="-457200">
              <a:buNone/>
              <a:defRPr/>
            </a:pPr>
            <a:endParaRPr lang="el-GR" sz="1600" dirty="0">
              <a:latin typeface="+mn-lt"/>
              <a:cs typeface="Courier New" pitchFamily="49" charset="0"/>
            </a:endParaRPr>
          </a:p>
          <a:p>
            <a:pPr marL="457200" indent="-457200">
              <a:buFont typeface="+mj-lt"/>
              <a:buAutoNum type="arabicPeriod"/>
              <a:defRPr/>
            </a:pPr>
            <a:endParaRPr lang="el-GR" sz="1600" dirty="0">
              <a:latin typeface="+mn-lt"/>
              <a:cs typeface="Courier New" pitchFamily="49" charset="0"/>
            </a:endParaRPr>
          </a:p>
          <a:p>
            <a:pPr marL="457200" indent="-457200">
              <a:buFont typeface="+mj-lt"/>
              <a:buAutoNum type="arabicPeriod"/>
              <a:defRPr/>
            </a:pPr>
            <a:endParaRPr lang="el-GR" sz="1600" dirty="0">
              <a:latin typeface="+mn-lt"/>
              <a:cs typeface="Courier New" pitchFamily="49" charset="0"/>
            </a:endParaRPr>
          </a:p>
        </p:txBody>
      </p:sp>
      <p:sp>
        <p:nvSpPr>
          <p:cNvPr id="6147" name="1 - Τίτλος">
            <a:extLst>
              <a:ext uri="{FF2B5EF4-FFF2-40B4-BE49-F238E27FC236}">
                <a16:creationId xmlns:a16="http://schemas.microsoft.com/office/drawing/2014/main" id="{261A9521-8096-4043-8899-308D415F1008}"/>
              </a:ext>
            </a:extLst>
          </p:cNvPr>
          <p:cNvSpPr>
            <a:spLocks noGrp="1"/>
          </p:cNvSpPr>
          <p:nvPr>
            <p:ph type="title"/>
          </p:nvPr>
        </p:nvSpPr>
        <p:spPr>
          <a:xfrm>
            <a:off x="1946384" y="1157324"/>
            <a:ext cx="8069263" cy="1058863"/>
          </a:xfrm>
        </p:spPr>
        <p:txBody>
          <a:bodyPr>
            <a:noAutofit/>
          </a:bodyPr>
          <a:lstStyle/>
          <a:p>
            <a:pPr algn="ctr"/>
            <a:r>
              <a:rPr lang="en-US" altLang="el-GR" sz="4400" b="1" spc="0" dirty="0">
                <a:ln w="22225">
                  <a:solidFill>
                    <a:schemeClr val="accent2"/>
                  </a:solidFill>
                  <a:prstDash val="solid"/>
                </a:ln>
                <a:solidFill>
                  <a:schemeClr val="accent1"/>
                </a:solidFill>
                <a:latin typeface="+mn-lt"/>
                <a:cs typeface="Courier New" panose="02070309020205020404" pitchFamily="49" charset="0"/>
              </a:rPr>
              <a:t>Step</a:t>
            </a:r>
            <a:r>
              <a:rPr lang="el-GR" altLang="el-GR" sz="4400" b="1" spc="0" dirty="0">
                <a:ln w="22225">
                  <a:solidFill>
                    <a:schemeClr val="accent2"/>
                  </a:solidFill>
                  <a:prstDash val="solid"/>
                </a:ln>
                <a:solidFill>
                  <a:schemeClr val="accent1"/>
                </a:solidFill>
                <a:latin typeface="+mn-lt"/>
                <a:cs typeface="Courier New" panose="02070309020205020404" pitchFamily="49" charset="0"/>
              </a:rPr>
              <a:t> – </a:t>
            </a:r>
            <a:r>
              <a:rPr lang="en-US" altLang="el-GR" sz="4400" b="1" spc="0" dirty="0">
                <a:ln w="22225">
                  <a:solidFill>
                    <a:schemeClr val="accent2"/>
                  </a:solidFill>
                  <a:prstDash val="solid"/>
                </a:ln>
                <a:solidFill>
                  <a:schemeClr val="accent1"/>
                </a:solidFill>
                <a:latin typeface="+mn-lt"/>
                <a:cs typeface="Courier New" panose="02070309020205020404" pitchFamily="49" charset="0"/>
              </a:rPr>
              <a:t>by</a:t>
            </a:r>
            <a:r>
              <a:rPr lang="el-GR" altLang="el-GR" sz="4400" b="1" spc="0" dirty="0">
                <a:ln w="22225">
                  <a:solidFill>
                    <a:schemeClr val="accent2"/>
                  </a:solidFill>
                  <a:prstDash val="solid"/>
                </a:ln>
                <a:solidFill>
                  <a:schemeClr val="accent1"/>
                </a:solidFill>
                <a:latin typeface="+mn-lt"/>
                <a:cs typeface="Courier New" panose="02070309020205020404" pitchFamily="49" charset="0"/>
              </a:rPr>
              <a:t> – </a:t>
            </a:r>
            <a:r>
              <a:rPr lang="en-US" altLang="el-GR" sz="4400" b="1" spc="0" dirty="0">
                <a:ln w="22225">
                  <a:solidFill>
                    <a:schemeClr val="accent2"/>
                  </a:solidFill>
                  <a:prstDash val="solid"/>
                </a:ln>
                <a:solidFill>
                  <a:schemeClr val="accent1"/>
                </a:solidFill>
                <a:latin typeface="+mn-lt"/>
                <a:cs typeface="Courier New" panose="02070309020205020404" pitchFamily="49" charset="0"/>
              </a:rPr>
              <a:t>Step</a:t>
            </a:r>
            <a:br>
              <a:rPr lang="en-US" altLang="el-GR" sz="4400" dirty="0">
                <a:solidFill>
                  <a:srgbClr val="FF3399"/>
                </a:solidFill>
                <a:latin typeface="Courier New" panose="02070309020205020404" pitchFamily="49" charset="0"/>
                <a:cs typeface="Courier New" panose="02070309020205020404" pitchFamily="49" charset="0"/>
              </a:rPr>
            </a:br>
            <a:endParaRPr lang="el-GR" altLang="el-GR" sz="4400" b="1" spc="0" dirty="0">
              <a:ln w="22225">
                <a:solidFill>
                  <a:schemeClr val="accent2"/>
                </a:solidFill>
                <a:prstDash val="solid"/>
              </a:ln>
              <a:solidFill>
                <a:schemeClr val="accent2">
                  <a:lumMod val="40000"/>
                  <a:lumOff val="60000"/>
                </a:schemeClr>
              </a:solidFill>
              <a:latin typeface="+mn-lt"/>
              <a:ea typeface="Kozuka Gothic Pro B"/>
              <a:cs typeface="Courier New" panose="02070309020205020404" pitchFamily="49" charset="0"/>
            </a:endParaRPr>
          </a:p>
        </p:txBody>
      </p:sp>
      <p:sp>
        <p:nvSpPr>
          <p:cNvPr id="9" name="9 - Ορθογώνιο">
            <a:extLst>
              <a:ext uri="{FF2B5EF4-FFF2-40B4-BE49-F238E27FC236}">
                <a16:creationId xmlns:a16="http://schemas.microsoft.com/office/drawing/2014/main" id="{E9A02034-396C-4F30-B84B-8E70009C70BF}"/>
              </a:ext>
            </a:extLst>
          </p:cNvPr>
          <p:cNvSpPr>
            <a:spLocks noChangeArrowheads="1"/>
          </p:cNvSpPr>
          <p:nvPr/>
        </p:nvSpPr>
        <p:spPr bwMode="auto">
          <a:xfrm>
            <a:off x="698091" y="4034093"/>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p:txBody>
      </p:sp>
      <p:pic>
        <p:nvPicPr>
          <p:cNvPr id="6" name="Εικόνα 5">
            <a:extLst>
              <a:ext uri="{FF2B5EF4-FFF2-40B4-BE49-F238E27FC236}">
                <a16:creationId xmlns:a16="http://schemas.microsoft.com/office/drawing/2014/main" id="{65A474A8-0721-4C1C-B9C2-88D475DA355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7" name="TextBox 6">
            <a:extLst>
              <a:ext uri="{FF2B5EF4-FFF2-40B4-BE49-F238E27FC236}">
                <a16:creationId xmlns:a16="http://schemas.microsoft.com/office/drawing/2014/main" id="{0803AB44-24F3-4748-A804-46AB7AC78FC7}"/>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Tree>
    <p:extLst>
      <p:ext uri="{BB962C8B-B14F-4D97-AF65-F5344CB8AC3E}">
        <p14:creationId xmlns:p14="http://schemas.microsoft.com/office/powerpoint/2010/main" val="1908330377"/>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 Θέση περιεχομένου">
            <a:extLst>
              <a:ext uri="{FF2B5EF4-FFF2-40B4-BE49-F238E27FC236}">
                <a16:creationId xmlns:a16="http://schemas.microsoft.com/office/drawing/2014/main" id="{D52AA7AE-66F6-47BE-8514-7629348A1EBC}"/>
              </a:ext>
            </a:extLst>
          </p:cNvPr>
          <p:cNvSpPr txBox="1">
            <a:spLocks/>
          </p:cNvSpPr>
          <p:nvPr/>
        </p:nvSpPr>
        <p:spPr bwMode="auto">
          <a:xfrm>
            <a:off x="658269" y="1955135"/>
            <a:ext cx="4207961" cy="41772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indent="0">
              <a:buClr>
                <a:schemeClr val="accent1"/>
              </a:buClr>
            </a:pPr>
            <a:r>
              <a:rPr lang="el-GR" altLang="el-GR" sz="2400" b="1" dirty="0">
                <a:ln w="22225">
                  <a:solidFill>
                    <a:schemeClr val="accent2"/>
                  </a:solidFill>
                  <a:prstDash val="solid"/>
                </a:ln>
                <a:solidFill>
                  <a:schemeClr val="accent1"/>
                </a:solidFill>
                <a:latin typeface="+mn-lt"/>
                <a:cs typeface="Courier New" panose="02070309020205020404" pitchFamily="49" charset="0"/>
              </a:rPr>
              <a:t>Γενική επισκόπηση</a:t>
            </a:r>
          </a:p>
          <a:p>
            <a:pPr marL="0" indent="0">
              <a:buClr>
                <a:schemeClr val="accent1"/>
              </a:buClr>
            </a:pPr>
            <a:r>
              <a:rPr lang="el-GR" altLang="el-GR" sz="2400" b="1" dirty="0">
                <a:ln w="22225">
                  <a:solidFill>
                    <a:schemeClr val="accent2"/>
                  </a:solidFill>
                  <a:prstDash val="solid"/>
                </a:ln>
                <a:solidFill>
                  <a:schemeClr val="accent1"/>
                </a:solidFill>
                <a:latin typeface="+mn-lt"/>
                <a:cs typeface="Courier New" panose="02070309020205020404" pitchFamily="49" charset="0"/>
              </a:rPr>
              <a:t> </a:t>
            </a:r>
            <a:r>
              <a:rPr lang="en-US" altLang="el-GR" sz="2400" b="1" dirty="0">
                <a:ln w="22225">
                  <a:solidFill>
                    <a:schemeClr val="accent2"/>
                  </a:solidFill>
                  <a:prstDash val="solid"/>
                </a:ln>
                <a:solidFill>
                  <a:schemeClr val="accent1"/>
                </a:solidFill>
                <a:latin typeface="+mn-lt"/>
                <a:cs typeface="Courier New" panose="02070309020205020404" pitchFamily="49" charset="0"/>
              </a:rPr>
              <a:t>“From the Door”</a:t>
            </a:r>
            <a:br>
              <a:rPr lang="en-US" altLang="el-GR" sz="2400" b="1" dirty="0">
                <a:ln w="22225">
                  <a:solidFill>
                    <a:schemeClr val="accent2"/>
                  </a:solidFill>
                  <a:prstDash val="solid"/>
                </a:ln>
                <a:solidFill>
                  <a:schemeClr val="accent1"/>
                </a:solidFill>
                <a:latin typeface="+mn-lt"/>
                <a:cs typeface="Courier New" panose="02070309020205020404" pitchFamily="49" charset="0"/>
              </a:rPr>
            </a:br>
            <a:endParaRPr lang="el-GR" altLang="el-GR" sz="2400" b="1" dirty="0">
              <a:ln w="22225">
                <a:solidFill>
                  <a:schemeClr val="accent2"/>
                </a:solidFill>
                <a:prstDash val="solid"/>
              </a:ln>
              <a:solidFill>
                <a:schemeClr val="accent1"/>
              </a:solidFill>
              <a:latin typeface="+mn-lt"/>
              <a:ea typeface="Kozuka Gothic Pro B"/>
              <a:cs typeface="Courier New" panose="02070309020205020404" pitchFamily="49" charset="0"/>
            </a:endParaRPr>
          </a:p>
          <a:p>
            <a:pPr>
              <a:buClr>
                <a:schemeClr val="accent1"/>
              </a:buClr>
              <a:buFont typeface="Wingdings" panose="05000000000000000000" pitchFamily="2" charset="2"/>
              <a:buChar char="v"/>
            </a:pPr>
            <a:r>
              <a:rPr lang="el-GR" altLang="el-GR" sz="1600" b="1" dirty="0">
                <a:latin typeface="+mn-lt"/>
                <a:cs typeface="Courier New" panose="02070309020205020404" pitchFamily="49" charset="0"/>
              </a:rPr>
              <a:t>Φαίνεται άρρωστο  ή όχι</a:t>
            </a:r>
            <a:r>
              <a:rPr lang="en-US" altLang="el-GR" sz="1600" b="1" dirty="0">
                <a:latin typeface="+mn-lt"/>
                <a:cs typeface="Courier New" panose="02070309020205020404" pitchFamily="49" charset="0"/>
              </a:rPr>
              <a:t>?</a:t>
            </a:r>
            <a:endParaRPr lang="el-GR" altLang="el-GR" sz="1600" b="1" dirty="0">
              <a:latin typeface="+mn-lt"/>
              <a:cs typeface="Courier New" panose="02070309020205020404" pitchFamily="49" charset="0"/>
            </a:endParaRPr>
          </a:p>
          <a:p>
            <a:pPr>
              <a:buClr>
                <a:schemeClr val="accent1"/>
              </a:buClr>
              <a:buFont typeface="Wingdings" panose="05000000000000000000" pitchFamily="2" charset="2"/>
              <a:buChar char="v"/>
            </a:pPr>
            <a:r>
              <a:rPr lang="el-GR" altLang="el-GR" sz="1600" b="1" dirty="0">
                <a:latin typeface="+mn-lt"/>
                <a:cs typeface="Courier New" panose="02070309020205020404" pitchFamily="49" charset="0"/>
              </a:rPr>
              <a:t>Επίπεδο συνείδησης</a:t>
            </a:r>
            <a:r>
              <a:rPr lang="en-US" altLang="el-GR" sz="1600" b="1" dirty="0">
                <a:latin typeface="+mn-lt"/>
                <a:cs typeface="Courier New" panose="02070309020205020404" pitchFamily="49" charset="0"/>
              </a:rPr>
              <a:t>?</a:t>
            </a:r>
            <a:endParaRPr lang="el-GR" altLang="el-GR" sz="1600" b="1" dirty="0">
              <a:latin typeface="+mn-lt"/>
              <a:cs typeface="Courier New" panose="02070309020205020404" pitchFamily="49" charset="0"/>
            </a:endParaRPr>
          </a:p>
          <a:p>
            <a:pPr>
              <a:buClr>
                <a:schemeClr val="accent1"/>
              </a:buClr>
              <a:buFont typeface="Wingdings" panose="05000000000000000000" pitchFamily="2" charset="2"/>
              <a:buChar char="v"/>
            </a:pPr>
            <a:r>
              <a:rPr lang="el-GR" altLang="el-GR" sz="1600" b="1" dirty="0">
                <a:latin typeface="+mn-lt"/>
                <a:cs typeface="Courier New" panose="02070309020205020404" pitchFamily="49" charset="0"/>
              </a:rPr>
              <a:t>Δραστηριότητα</a:t>
            </a:r>
            <a:r>
              <a:rPr lang="en-US" altLang="el-GR" sz="1600" b="1" dirty="0">
                <a:latin typeface="+mn-lt"/>
                <a:cs typeface="Courier New" panose="02070309020205020404" pitchFamily="49" charset="0"/>
              </a:rPr>
              <a:t>?</a:t>
            </a:r>
            <a:endParaRPr lang="el-GR" altLang="el-GR" sz="1600" b="1" dirty="0">
              <a:latin typeface="+mn-lt"/>
              <a:cs typeface="Courier New" panose="02070309020205020404" pitchFamily="49" charset="0"/>
            </a:endParaRPr>
          </a:p>
          <a:p>
            <a:pPr>
              <a:buClr>
                <a:schemeClr val="accent1"/>
              </a:buClr>
              <a:buFont typeface="Wingdings" panose="05000000000000000000" pitchFamily="2" charset="2"/>
              <a:buChar char="v"/>
            </a:pPr>
            <a:r>
              <a:rPr lang="el-GR" altLang="el-GR" sz="1600" b="1" dirty="0">
                <a:latin typeface="+mn-lt"/>
                <a:cs typeface="Courier New" panose="02070309020205020404" pitchFamily="49" charset="0"/>
              </a:rPr>
              <a:t>Χρώμα  του δέρματος</a:t>
            </a:r>
            <a:r>
              <a:rPr lang="en-US" altLang="el-GR" sz="1600" b="1" dirty="0">
                <a:latin typeface="+mn-lt"/>
                <a:cs typeface="Courier New" panose="02070309020205020404" pitchFamily="49" charset="0"/>
              </a:rPr>
              <a:t>?</a:t>
            </a:r>
            <a:endParaRPr lang="el-GR" altLang="el-GR" sz="1600" b="1" dirty="0">
              <a:latin typeface="+mn-lt"/>
              <a:cs typeface="Courier New" panose="02070309020205020404" pitchFamily="49" charset="0"/>
            </a:endParaRPr>
          </a:p>
          <a:p>
            <a:pPr>
              <a:buClr>
                <a:schemeClr val="accent1"/>
              </a:buClr>
              <a:buFont typeface="Wingdings" panose="05000000000000000000" pitchFamily="2" charset="2"/>
              <a:buChar char="v"/>
            </a:pPr>
            <a:r>
              <a:rPr lang="el-GR" altLang="el-GR" sz="1600" b="1" dirty="0">
                <a:latin typeface="+mn-lt"/>
                <a:cs typeface="Courier New" panose="02070309020205020404" pitchFamily="49" charset="0"/>
              </a:rPr>
              <a:t>Μυϊκός Τόνος</a:t>
            </a:r>
            <a:r>
              <a:rPr lang="en-US" altLang="el-GR" sz="1600" b="1" dirty="0">
                <a:latin typeface="+mn-lt"/>
                <a:cs typeface="Courier New" panose="02070309020205020404" pitchFamily="49" charset="0"/>
              </a:rPr>
              <a:t>?</a:t>
            </a:r>
            <a:endParaRPr lang="el-GR" altLang="el-GR" sz="1600" b="1" dirty="0">
              <a:latin typeface="+mn-lt"/>
              <a:cs typeface="Courier New" panose="02070309020205020404" pitchFamily="49" charset="0"/>
            </a:endParaRPr>
          </a:p>
          <a:p>
            <a:pPr>
              <a:buClr>
                <a:schemeClr val="accent1"/>
              </a:buClr>
              <a:buFont typeface="Wingdings" panose="05000000000000000000" pitchFamily="2" charset="2"/>
              <a:buChar char="v"/>
            </a:pPr>
            <a:r>
              <a:rPr lang="el-GR" altLang="el-GR" sz="1600" b="1" dirty="0">
                <a:latin typeface="+mn-lt"/>
                <a:cs typeface="Courier New" panose="02070309020205020404" pitchFamily="49" charset="0"/>
              </a:rPr>
              <a:t>Θέση σώματος</a:t>
            </a:r>
          </a:p>
          <a:p>
            <a:pPr>
              <a:buClr>
                <a:schemeClr val="accent1"/>
              </a:buClr>
              <a:buFont typeface="Wingdings" panose="05000000000000000000" pitchFamily="2" charset="2"/>
              <a:buChar char="v"/>
            </a:pPr>
            <a:r>
              <a:rPr lang="el-GR" altLang="el-GR" sz="1600" b="1" dirty="0">
                <a:latin typeface="+mn-lt"/>
                <a:cs typeface="Courier New" panose="02070309020205020404" pitchFamily="49" charset="0"/>
              </a:rPr>
              <a:t>Αναπνευστικοί    ήχοι</a:t>
            </a:r>
            <a:r>
              <a:rPr lang="en-US" altLang="el-GR" sz="1600" b="1" dirty="0">
                <a:latin typeface="+mn-lt"/>
                <a:cs typeface="Courier New" panose="02070309020205020404" pitchFamily="49" charset="0"/>
              </a:rPr>
              <a:t>?</a:t>
            </a:r>
            <a:endParaRPr lang="el-GR" altLang="el-GR" sz="1600" b="1" dirty="0">
              <a:latin typeface="+mn-lt"/>
              <a:cs typeface="Courier New" panose="02070309020205020404" pitchFamily="49" charset="0"/>
            </a:endParaRPr>
          </a:p>
          <a:p>
            <a:pPr>
              <a:buClr>
                <a:schemeClr val="accent1"/>
              </a:buClr>
              <a:buFont typeface="Wingdings" panose="05000000000000000000" pitchFamily="2" charset="2"/>
              <a:buChar char="v"/>
            </a:pPr>
            <a:r>
              <a:rPr lang="el-GR" altLang="el-GR" sz="1600" b="1" dirty="0">
                <a:latin typeface="+mn-lt"/>
                <a:cs typeface="Courier New" panose="02070309020205020404" pitchFamily="49" charset="0"/>
              </a:rPr>
              <a:t>Κατάλληλη επικοινωνία σύμφωνα με το στάδιο ανάπτυξης? </a:t>
            </a:r>
          </a:p>
        </p:txBody>
      </p:sp>
      <p:sp>
        <p:nvSpPr>
          <p:cNvPr id="6147" name="1 - Τίτλος">
            <a:extLst>
              <a:ext uri="{FF2B5EF4-FFF2-40B4-BE49-F238E27FC236}">
                <a16:creationId xmlns:a16="http://schemas.microsoft.com/office/drawing/2014/main" id="{261A9521-8096-4043-8899-308D415F1008}"/>
              </a:ext>
            </a:extLst>
          </p:cNvPr>
          <p:cNvSpPr>
            <a:spLocks noGrp="1"/>
          </p:cNvSpPr>
          <p:nvPr>
            <p:ph type="title"/>
          </p:nvPr>
        </p:nvSpPr>
        <p:spPr>
          <a:xfrm>
            <a:off x="2061368" y="661908"/>
            <a:ext cx="8069263" cy="1058863"/>
          </a:xfrm>
        </p:spPr>
        <p:txBody>
          <a:bodyPr>
            <a:noAutofit/>
          </a:bodyPr>
          <a:lstStyle/>
          <a:p>
            <a:pPr algn="ctr"/>
            <a:r>
              <a:rPr lang="el-GR" altLang="el-GR" sz="4000" b="1" spc="0" dirty="0">
                <a:ln w="22225">
                  <a:solidFill>
                    <a:schemeClr val="accent2"/>
                  </a:solidFill>
                  <a:prstDash val="solid"/>
                </a:ln>
                <a:solidFill>
                  <a:schemeClr val="accent1"/>
                </a:solidFill>
                <a:latin typeface="+mn-lt"/>
                <a:ea typeface="Kozuka Gothic Pro B"/>
                <a:cs typeface="Courier New" panose="02070309020205020404" pitchFamily="49" charset="0"/>
              </a:rPr>
              <a:t>Εκτιμήστε </a:t>
            </a:r>
          </a:p>
        </p:txBody>
      </p:sp>
      <p:sp>
        <p:nvSpPr>
          <p:cNvPr id="9" name="9 - Ορθογώνιο">
            <a:extLst>
              <a:ext uri="{FF2B5EF4-FFF2-40B4-BE49-F238E27FC236}">
                <a16:creationId xmlns:a16="http://schemas.microsoft.com/office/drawing/2014/main" id="{E9A02034-396C-4F30-B84B-8E70009C70BF}"/>
              </a:ext>
            </a:extLst>
          </p:cNvPr>
          <p:cNvSpPr>
            <a:spLocks noChangeArrowheads="1"/>
          </p:cNvSpPr>
          <p:nvPr/>
        </p:nvSpPr>
        <p:spPr bwMode="auto">
          <a:xfrm>
            <a:off x="698091" y="4034093"/>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a:p>
            <a:pPr eaLnBrk="1" hangingPunct="1"/>
            <a:endParaRPr lang="el-GR" altLang="el-GR" b="1" dirty="0">
              <a:solidFill>
                <a:srgbClr val="990099"/>
              </a:solidFill>
              <a:latin typeface="Courier New" panose="02070309020205020404" pitchFamily="49" charset="0"/>
              <a:cs typeface="Courier New" panose="02070309020205020404" pitchFamily="49" charset="0"/>
            </a:endParaRPr>
          </a:p>
        </p:txBody>
      </p:sp>
      <p:pic>
        <p:nvPicPr>
          <p:cNvPr id="6" name="Εικόνα 5">
            <a:extLst>
              <a:ext uri="{FF2B5EF4-FFF2-40B4-BE49-F238E27FC236}">
                <a16:creationId xmlns:a16="http://schemas.microsoft.com/office/drawing/2014/main" id="{65A474A8-0721-4C1C-B9C2-88D475DA355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6065" y="66262"/>
            <a:ext cx="2386820" cy="795607"/>
          </a:xfrm>
          <a:prstGeom prst="rect">
            <a:avLst/>
          </a:prstGeom>
        </p:spPr>
      </p:pic>
      <p:sp>
        <p:nvSpPr>
          <p:cNvPr id="7" name="TextBox 6">
            <a:extLst>
              <a:ext uri="{FF2B5EF4-FFF2-40B4-BE49-F238E27FC236}">
                <a16:creationId xmlns:a16="http://schemas.microsoft.com/office/drawing/2014/main" id="{0803AB44-24F3-4748-A804-46AB7AC78FC7}"/>
              </a:ext>
            </a:extLst>
          </p:cNvPr>
          <p:cNvSpPr txBox="1"/>
          <p:nvPr/>
        </p:nvSpPr>
        <p:spPr>
          <a:xfrm>
            <a:off x="360041" y="725644"/>
            <a:ext cx="2877682" cy="369332"/>
          </a:xfrm>
          <a:prstGeom prst="rect">
            <a:avLst/>
          </a:prstGeom>
          <a:noFill/>
        </p:spPr>
        <p:txBody>
          <a:bodyPr wrap="square" rtlCol="0">
            <a:spAutoFit/>
          </a:bodyPr>
          <a:lstStyle/>
          <a:p>
            <a:r>
              <a:rPr lang="el-GR" sz="900" dirty="0"/>
              <a:t>ΤΜΗΜΑ ΝΟΣΗΛΕΥΤΙΚΗΣ  ΠΑΘΟΛΟΓΙΚΟΣ ΤΟΜΕΑΣ  ΠΑΙΔΙΑΤΡΙΚΗ ΝΟΣΗΛΕΥΤΙΚΗ</a:t>
            </a:r>
          </a:p>
        </p:txBody>
      </p:sp>
      <p:sp>
        <p:nvSpPr>
          <p:cNvPr id="13" name="2 - Θέση περιεχομένου">
            <a:extLst>
              <a:ext uri="{FF2B5EF4-FFF2-40B4-BE49-F238E27FC236}">
                <a16:creationId xmlns:a16="http://schemas.microsoft.com/office/drawing/2014/main" id="{39874462-C06A-42F3-AD3D-BC26A4C37BB1}"/>
              </a:ext>
            </a:extLst>
          </p:cNvPr>
          <p:cNvSpPr txBox="1">
            <a:spLocks/>
          </p:cNvSpPr>
          <p:nvPr/>
        </p:nvSpPr>
        <p:spPr>
          <a:xfrm>
            <a:off x="4906053" y="1887655"/>
            <a:ext cx="6627678" cy="4417895"/>
          </a:xfrm>
          <a:prstGeom prst="rect">
            <a:avLst/>
          </a:prstGeom>
          <a:ln>
            <a:solidFill>
              <a:schemeClr val="accent2"/>
            </a:solidFill>
          </a:ln>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20000"/>
              </a:lnSpc>
              <a:spcBef>
                <a:spcPts val="0"/>
              </a:spcBef>
              <a:spcAft>
                <a:spcPts val="0"/>
              </a:spcAft>
              <a:defRPr/>
            </a:pPr>
            <a:r>
              <a:rPr lang="el-GR" altLang="el-GR" sz="1600" b="1" dirty="0">
                <a:solidFill>
                  <a:schemeClr val="tx1"/>
                </a:solidFill>
              </a:rPr>
              <a:t>Περιλαμβάνει την αξιολόγηση της συνολικής φυσικής, συναισθηματικής και </a:t>
            </a:r>
            <a:r>
              <a:rPr lang="el-GR" altLang="el-GR" sz="1600" b="1" dirty="0" err="1">
                <a:solidFill>
                  <a:schemeClr val="tx1"/>
                </a:solidFill>
              </a:rPr>
              <a:t>συμπεριφορικής</a:t>
            </a:r>
            <a:r>
              <a:rPr lang="el-GR" altLang="el-GR" sz="1600" b="1" dirty="0">
                <a:solidFill>
                  <a:schemeClr val="tx1"/>
                </a:solidFill>
              </a:rPr>
              <a:t> κατάστασης του ασθενούς. Εάν το παιδί φαίνεται καλά ή αδιάθετο, χλωμό ή κουρασμένο, ληθαργικό  ή δραστήριο, αναστατωμένο ή ήρεμο, με μυϊκό τόνο ή όχι</a:t>
            </a:r>
          </a:p>
          <a:p>
            <a:pPr marL="0" indent="0">
              <a:lnSpc>
                <a:spcPct val="120000"/>
              </a:lnSpc>
              <a:spcBef>
                <a:spcPts val="0"/>
              </a:spcBef>
              <a:spcAft>
                <a:spcPts val="0"/>
              </a:spcAft>
              <a:buFontTx/>
              <a:buNone/>
              <a:defRPr/>
            </a:pPr>
            <a:r>
              <a:rPr lang="el-GR" altLang="el-GR" sz="1600" b="1" dirty="0">
                <a:solidFill>
                  <a:schemeClr val="tx1"/>
                </a:solidFill>
              </a:rPr>
              <a:t>Ειδικότερα: </a:t>
            </a:r>
          </a:p>
          <a:p>
            <a:pPr marL="0" indent="0">
              <a:lnSpc>
                <a:spcPct val="120000"/>
              </a:lnSpc>
              <a:spcBef>
                <a:spcPts val="0"/>
              </a:spcBef>
              <a:spcAft>
                <a:spcPts val="0"/>
              </a:spcAft>
              <a:defRPr/>
            </a:pPr>
            <a:r>
              <a:rPr lang="el-GR" altLang="el-GR" sz="1600" b="1" dirty="0">
                <a:solidFill>
                  <a:schemeClr val="accent1"/>
                </a:solidFill>
              </a:rPr>
              <a:t>Νεογνό  και βρέφος</a:t>
            </a:r>
          </a:p>
          <a:p>
            <a:pPr marL="0" indent="0">
              <a:lnSpc>
                <a:spcPct val="120000"/>
              </a:lnSpc>
              <a:spcBef>
                <a:spcPts val="0"/>
              </a:spcBef>
              <a:spcAft>
                <a:spcPts val="0"/>
              </a:spcAft>
              <a:defRPr/>
            </a:pPr>
            <a:r>
              <a:rPr lang="el-GR" altLang="el-GR" sz="1600" b="1" dirty="0">
                <a:solidFill>
                  <a:schemeClr val="tx1"/>
                </a:solidFill>
              </a:rPr>
              <a:t>Η αλληλεπίδραση γονέα-βρέφους, βρέφους-γονέα</a:t>
            </a:r>
          </a:p>
          <a:p>
            <a:pPr marL="0" indent="0">
              <a:lnSpc>
                <a:spcPct val="120000"/>
              </a:lnSpc>
              <a:spcBef>
                <a:spcPts val="0"/>
              </a:spcBef>
              <a:spcAft>
                <a:spcPts val="0"/>
              </a:spcAft>
              <a:defRPr/>
            </a:pPr>
            <a:r>
              <a:rPr lang="el-GR" altLang="el-GR" sz="1600" b="1" dirty="0">
                <a:solidFill>
                  <a:schemeClr val="tx1"/>
                </a:solidFill>
              </a:rPr>
              <a:t>Συμμετρία σώματος, αυθόρμητη θέση και κίνηση</a:t>
            </a:r>
          </a:p>
          <a:p>
            <a:pPr marL="0" indent="0">
              <a:lnSpc>
                <a:spcPct val="120000"/>
              </a:lnSpc>
              <a:spcBef>
                <a:spcPts val="0"/>
              </a:spcBef>
              <a:spcAft>
                <a:spcPts val="0"/>
              </a:spcAft>
              <a:defRPr/>
            </a:pPr>
            <a:r>
              <a:rPr lang="el-GR" altLang="el-GR" sz="1600" b="1" dirty="0">
                <a:solidFill>
                  <a:schemeClr val="tx1"/>
                </a:solidFill>
              </a:rPr>
              <a:t>Συμμετρία και τοποθέτηση των χαρακτηριστικών του προσώπου</a:t>
            </a:r>
          </a:p>
          <a:p>
            <a:pPr marL="0" indent="0">
              <a:lnSpc>
                <a:spcPct val="120000"/>
              </a:lnSpc>
              <a:spcBef>
                <a:spcPts val="0"/>
              </a:spcBef>
              <a:spcAft>
                <a:spcPts val="0"/>
              </a:spcAft>
              <a:defRPr/>
            </a:pPr>
            <a:r>
              <a:rPr lang="el-GR" altLang="el-GR" sz="1600" b="1" dirty="0">
                <a:solidFill>
                  <a:schemeClr val="tx1"/>
                </a:solidFill>
              </a:rPr>
              <a:t>Ισχυρή κραυγή</a:t>
            </a:r>
          </a:p>
          <a:p>
            <a:pPr marL="0" indent="0">
              <a:lnSpc>
                <a:spcPct val="120000"/>
              </a:lnSpc>
              <a:spcBef>
                <a:spcPts val="0"/>
              </a:spcBef>
              <a:spcAft>
                <a:spcPts val="0"/>
              </a:spcAft>
              <a:defRPr/>
            </a:pPr>
            <a:r>
              <a:rPr lang="el-GR" altLang="el-GR" sz="1600" b="1" dirty="0">
                <a:solidFill>
                  <a:schemeClr val="accent1"/>
                </a:solidFill>
              </a:rPr>
              <a:t>Μεγαλύτερο παιδί</a:t>
            </a:r>
          </a:p>
          <a:p>
            <a:pPr marL="0" indent="0">
              <a:lnSpc>
                <a:spcPct val="120000"/>
              </a:lnSpc>
              <a:spcBef>
                <a:spcPts val="0"/>
              </a:spcBef>
              <a:spcAft>
                <a:spcPts val="0"/>
              </a:spcAft>
              <a:defRPr/>
            </a:pPr>
            <a:r>
              <a:rPr lang="el-GR" altLang="el-GR" sz="1600" b="1" dirty="0">
                <a:solidFill>
                  <a:schemeClr val="tx1"/>
                </a:solidFill>
              </a:rPr>
              <a:t>Η αλληλεπίδραση γονέα-παιδιού, παιδιού - γονέα</a:t>
            </a:r>
          </a:p>
          <a:p>
            <a:pPr marL="0" indent="0">
              <a:lnSpc>
                <a:spcPct val="120000"/>
              </a:lnSpc>
              <a:spcBef>
                <a:spcPts val="0"/>
              </a:spcBef>
              <a:spcAft>
                <a:spcPts val="0"/>
              </a:spcAft>
              <a:defRPr/>
            </a:pPr>
            <a:r>
              <a:rPr lang="el-GR" altLang="el-GR" sz="1600" b="1" dirty="0">
                <a:solidFill>
                  <a:schemeClr val="tx1"/>
                </a:solidFill>
              </a:rPr>
              <a:t>Διάθεση και επηρεασμός</a:t>
            </a:r>
          </a:p>
          <a:p>
            <a:pPr marL="0" indent="0">
              <a:lnSpc>
                <a:spcPct val="120000"/>
              </a:lnSpc>
              <a:spcBef>
                <a:spcPts val="0"/>
              </a:spcBef>
              <a:spcAft>
                <a:spcPts val="0"/>
              </a:spcAft>
              <a:defRPr/>
            </a:pPr>
            <a:r>
              <a:rPr lang="el-GR" altLang="el-GR" sz="1600" b="1" dirty="0">
                <a:solidFill>
                  <a:schemeClr val="tx1"/>
                </a:solidFill>
              </a:rPr>
              <a:t>Ακαθάριστες και λεπτές κινητικές δεξιότητες</a:t>
            </a:r>
          </a:p>
          <a:p>
            <a:pPr marL="0" indent="0">
              <a:lnSpc>
                <a:spcPct val="120000"/>
              </a:lnSpc>
              <a:spcBef>
                <a:spcPts val="0"/>
              </a:spcBef>
              <a:spcAft>
                <a:spcPts val="0"/>
              </a:spcAft>
              <a:defRPr/>
            </a:pPr>
            <a:r>
              <a:rPr lang="el-GR" altLang="el-GR" sz="1600" b="1" dirty="0">
                <a:solidFill>
                  <a:schemeClr val="tx1"/>
                </a:solidFill>
              </a:rPr>
              <a:t>Αναπτυξιακά ορόσημα</a:t>
            </a:r>
          </a:p>
          <a:p>
            <a:pPr marL="0" indent="0">
              <a:lnSpc>
                <a:spcPct val="120000"/>
              </a:lnSpc>
              <a:spcBef>
                <a:spcPts val="0"/>
              </a:spcBef>
              <a:spcAft>
                <a:spcPts val="0"/>
              </a:spcAft>
              <a:defRPr/>
            </a:pPr>
            <a:r>
              <a:rPr lang="el-GR" altLang="el-GR" sz="1600" b="1" dirty="0">
                <a:solidFill>
                  <a:schemeClr val="tx1"/>
                </a:solidFill>
              </a:rPr>
              <a:t>Κατάλληλη ομιλία</a:t>
            </a:r>
          </a:p>
          <a:p>
            <a:pPr marL="0" indent="0">
              <a:lnSpc>
                <a:spcPct val="120000"/>
              </a:lnSpc>
              <a:spcBef>
                <a:spcPts val="0"/>
              </a:spcBef>
              <a:spcAft>
                <a:spcPts val="0"/>
              </a:spcAft>
              <a:defRPr/>
            </a:pPr>
            <a:r>
              <a:rPr lang="el-GR" altLang="el-GR" sz="1600" b="1" dirty="0">
                <a:solidFill>
                  <a:schemeClr val="accent1"/>
                </a:solidFill>
              </a:rPr>
              <a:t>Έφηβος</a:t>
            </a:r>
          </a:p>
          <a:p>
            <a:pPr marL="0" indent="0">
              <a:lnSpc>
                <a:spcPct val="120000"/>
              </a:lnSpc>
              <a:spcBef>
                <a:spcPts val="0"/>
              </a:spcBef>
              <a:spcAft>
                <a:spcPts val="0"/>
              </a:spcAft>
              <a:defRPr/>
            </a:pPr>
            <a:r>
              <a:rPr lang="el-GR" altLang="el-GR" sz="1600" b="1" dirty="0">
                <a:solidFill>
                  <a:schemeClr val="tx1"/>
                </a:solidFill>
              </a:rPr>
              <a:t>Διάθεση και επηρεασμός</a:t>
            </a:r>
          </a:p>
          <a:p>
            <a:pPr marL="0" indent="0">
              <a:lnSpc>
                <a:spcPct val="120000"/>
              </a:lnSpc>
              <a:spcBef>
                <a:spcPts val="0"/>
              </a:spcBef>
              <a:spcAft>
                <a:spcPts val="0"/>
              </a:spcAft>
              <a:defRPr/>
            </a:pPr>
            <a:r>
              <a:rPr lang="el-GR" altLang="el-GR" sz="1600" b="1" dirty="0">
                <a:solidFill>
                  <a:schemeClr val="tx1"/>
                </a:solidFill>
              </a:rPr>
              <a:t>Προσωπική υγιεινή</a:t>
            </a:r>
          </a:p>
          <a:p>
            <a:pPr marL="0" indent="0">
              <a:lnSpc>
                <a:spcPct val="120000"/>
              </a:lnSpc>
              <a:spcBef>
                <a:spcPts val="0"/>
              </a:spcBef>
              <a:spcAft>
                <a:spcPts val="0"/>
              </a:spcAft>
              <a:defRPr/>
            </a:pPr>
            <a:r>
              <a:rPr lang="el-GR" altLang="el-GR" sz="1600" b="1" dirty="0">
                <a:solidFill>
                  <a:schemeClr val="tx1"/>
                </a:solidFill>
              </a:rPr>
              <a:t>Επικοινωνία</a:t>
            </a:r>
          </a:p>
          <a:p>
            <a:pPr>
              <a:defRPr/>
            </a:pPr>
            <a:endParaRPr lang="el-GR" altLang="el-GR" sz="1600" dirty="0"/>
          </a:p>
        </p:txBody>
      </p:sp>
    </p:spTree>
    <p:extLst>
      <p:ext uri="{BB962C8B-B14F-4D97-AF65-F5344CB8AC3E}">
        <p14:creationId xmlns:p14="http://schemas.microsoft.com/office/powerpoint/2010/main" val="3501160283"/>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Ανασκόπηση">
  <a:themeElements>
    <a:clrScheme name="Προσαρμοσμένος 1">
      <a:dk1>
        <a:srgbClr val="2C2C2C"/>
      </a:dk1>
      <a:lt1>
        <a:srgbClr val="FFFFFF"/>
      </a:lt1>
      <a:dk2>
        <a:srgbClr val="099BDD"/>
      </a:dk2>
      <a:lt2>
        <a:srgbClr val="F2F2F2"/>
      </a:lt2>
      <a:accent1>
        <a:srgbClr val="F56617"/>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Ανασκόπηση">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TotalTime>
  <Words>3180</Words>
  <Application>Microsoft Office PowerPoint</Application>
  <PresentationFormat>Ευρεία οθόνη</PresentationFormat>
  <Paragraphs>433</Paragraphs>
  <Slides>42</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42</vt:i4>
      </vt:variant>
    </vt:vector>
  </HeadingPairs>
  <TitlesOfParts>
    <vt:vector size="48" baseType="lpstr">
      <vt:lpstr>Calibri</vt:lpstr>
      <vt:lpstr>Calibri Light</vt:lpstr>
      <vt:lpstr>Constantia</vt:lpstr>
      <vt:lpstr>Courier New</vt:lpstr>
      <vt:lpstr>Wingdings</vt:lpstr>
      <vt:lpstr>Ανασκόπηση</vt:lpstr>
      <vt:lpstr>Παρουσίαση του PowerPoint</vt:lpstr>
      <vt:lpstr>Παιδιατρική Νοσηλευτική Εκτίμηση</vt:lpstr>
      <vt:lpstr>Πότε πραγματοποιείται; </vt:lpstr>
      <vt:lpstr>Βασικές Αρχές </vt:lpstr>
      <vt:lpstr>Επικοινωνία και συνεργασία με τον γονέα και το παιδί </vt:lpstr>
      <vt:lpstr>Εξατομικευμένη προσέγγιση </vt:lpstr>
      <vt:lpstr>Αρχική εκτίμηση  ή εκτίμηση εισόδου (Admission Assessment)  </vt:lpstr>
      <vt:lpstr>Step – by – Step </vt:lpstr>
      <vt:lpstr>Εκτιμήστε </vt:lpstr>
      <vt:lpstr>Εκτιμήστε </vt:lpstr>
      <vt:lpstr>Εκτιμήστε </vt:lpstr>
      <vt:lpstr>Doorway Assessment</vt:lpstr>
      <vt:lpstr>Κίνδυνος υπάρχει όταν……. </vt:lpstr>
      <vt:lpstr>Κίνδυνος υπάρχει όταν……. </vt:lpstr>
      <vt:lpstr>Κίνδυνος υπάρχει όταν……. </vt:lpstr>
      <vt:lpstr>Μέτρηση των ζωτικών  σημείων </vt:lpstr>
      <vt:lpstr>Μέτρηση των ζωτικών  σημείων </vt:lpstr>
      <vt:lpstr>Το ιστορικό του ασθενούς </vt:lpstr>
      <vt:lpstr>Πρόσθετες μετρήσεις</vt:lpstr>
      <vt:lpstr>Ταχείαεκτίμηση   (Shift Assessment) </vt:lpstr>
      <vt:lpstr>Πότε εφαρμόζεται και τι περιλαμβάνει </vt:lpstr>
      <vt:lpstr>Πότε εφαρμόζεται και τι περιλαμβάνει </vt:lpstr>
      <vt:lpstr>Εστιασμένη  εκτίμηση   (focused assessment)  </vt:lpstr>
      <vt:lpstr>Νευρολογικό σύστημα </vt:lpstr>
      <vt:lpstr>Αναπνευστικό  </vt:lpstr>
      <vt:lpstr>Παρουσίαση του PowerPoint</vt:lpstr>
      <vt:lpstr>Αναπνευστικό  </vt:lpstr>
      <vt:lpstr>Καρδιαγγειακό </vt:lpstr>
      <vt:lpstr>Παρουσίαση του PowerPoint</vt:lpstr>
      <vt:lpstr>Καρδιαγγειακό </vt:lpstr>
      <vt:lpstr>Γαστρεντερικό  </vt:lpstr>
      <vt:lpstr>Παρουσίαση του PowerPoint</vt:lpstr>
      <vt:lpstr>Γαστρεντερικό  </vt:lpstr>
      <vt:lpstr>Νεφρικό  </vt:lpstr>
      <vt:lpstr>Μυοσκελετικό  </vt:lpstr>
      <vt:lpstr>Μυοσκελετικό  </vt:lpstr>
      <vt:lpstr>Πρόσθετες εκτιμήσεις  </vt:lpstr>
      <vt:lpstr>Παρουσίαση του PowerPoint</vt:lpstr>
      <vt:lpstr>Παρουσίαση του PowerPoint</vt:lpstr>
      <vt:lpstr>Νοσηλευτική εκτίμηση  </vt:lpstr>
      <vt:lpstr>Key points </vt:lpstr>
      <vt:lpstr>Videos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Barbara Boutopoulou</dc:creator>
  <cp:lastModifiedBy>Ματζιου</cp:lastModifiedBy>
  <cp:revision>21</cp:revision>
  <dcterms:created xsi:type="dcterms:W3CDTF">2022-04-05T10:40:22Z</dcterms:created>
  <dcterms:modified xsi:type="dcterms:W3CDTF">2023-09-22T14:43:01Z</dcterms:modified>
</cp:coreProperties>
</file>