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2" r:id="rId18"/>
    <p:sldId id="293" r:id="rId19"/>
    <p:sldId id="291"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FBD90C-734D-49F7-B4D1-DC015F34C9F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FFEBC22-469B-4CFC-9A00-AD620C34A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75D068A-7E3D-4940-80B9-97F2B1FC6251}"/>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E4878326-02E9-4B27-86C2-6736F11783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5D0930-2A67-4C32-85E8-636AAC4B6AA8}"/>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77780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737EF4-52A8-4F15-8804-B10ACE1349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AD156C2-6A65-463B-9BCA-0ED0CE69B08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A4ADBA3-FD5B-46FE-8A17-815F5343B42D}"/>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AF02A999-2DA7-4986-A58A-1EF9280BE2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D35AD07-20AD-4785-94BA-BE0702689C80}"/>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34267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23969BE-A30B-43B0-8172-3DAFB98043C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6EA7211-0CBF-410D-B348-B334B152456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EF97F4-E6C4-47DE-853D-127C2F5BA7F6}"/>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D0356B43-4E9D-4323-B392-7DE1AC21C8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39F629-CFA4-45CE-B22F-58BD308CD6C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601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2181C-3ED0-4B8B-B030-27001F4379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10BD9B-0D8A-442E-9694-27ACB71F85E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E8EB10-4EE6-479C-B146-4CCBDC2E7405}"/>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991534EE-FCFF-4C28-B6B6-73EF6E5754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E44D861-9D7B-416B-8353-E9D4BC60C644}"/>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9137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37B5A8-FADF-4447-AA4B-8E85D731520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C3E96A-DA6D-46F8-8FEA-1DE802E23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8CB27F0-A476-410E-82E7-97FB3CA301E8}"/>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26CF9E8A-6EFB-410A-BDDA-728CF891B0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78C556-BF2C-4DA7-B5C2-3C75ED7D5F6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2575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F6CB0-CE06-4FBD-A857-5A7A86C79D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90F9C4-D8CB-461F-99BF-B5A15351072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FFDB138-F5F0-4D3F-977B-7DFDC8C4C4F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CA73CD9-A524-44FA-8DB8-E8572C8B5AF3}"/>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6" name="Θέση υποσέλιδου 5">
            <a:extLst>
              <a:ext uri="{FF2B5EF4-FFF2-40B4-BE49-F238E27FC236}">
                <a16:creationId xmlns:a16="http://schemas.microsoft.com/office/drawing/2014/main" id="{7C7E2281-CADE-44FB-B1C2-477D76C727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725C8A-26E4-4406-9758-5D0302329B1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16843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9B4C4C-C9A4-4126-8BB6-ADD5752163A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BB21E56-BD8F-4613-93CF-B31616314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38E022-6CBD-43BD-B091-2939F373D4A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551D6DF-884F-4CD8-A56D-084B060F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06D5E63-B5E3-4753-A26D-E7135D927D5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2EF64BC-79F9-4393-A29A-D381C128E573}"/>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8" name="Θέση υποσέλιδου 7">
            <a:extLst>
              <a:ext uri="{FF2B5EF4-FFF2-40B4-BE49-F238E27FC236}">
                <a16:creationId xmlns:a16="http://schemas.microsoft.com/office/drawing/2014/main" id="{C3FAD4E7-EC7A-4B4A-B151-3185B41D4AA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4B9332C-1565-48BB-8A67-6DF12D7CAD3A}"/>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7818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2BD4A-317D-446D-811B-259576817AF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BB5CF2E-31C9-457A-A7AA-3F864961D215}"/>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4" name="Θέση υποσέλιδου 3">
            <a:extLst>
              <a:ext uri="{FF2B5EF4-FFF2-40B4-BE49-F238E27FC236}">
                <a16:creationId xmlns:a16="http://schemas.microsoft.com/office/drawing/2014/main" id="{26E72A87-4BE1-4428-9683-985A748001B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AC32A31-3459-4AD3-BE1F-DEC133091039}"/>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29375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58D2C91-2558-404E-8F7E-CA69BB2E2F8C}"/>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3" name="Θέση υποσέλιδου 2">
            <a:extLst>
              <a:ext uri="{FF2B5EF4-FFF2-40B4-BE49-F238E27FC236}">
                <a16:creationId xmlns:a16="http://schemas.microsoft.com/office/drawing/2014/main" id="{33531A07-42C2-4E0D-9FB9-091FDCF393D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45F0618-CE92-4700-9C75-1F31526A15D2}"/>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405836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D289F-A797-4982-B348-3AD3F9F01FF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AE8D3B-0FF4-48FA-86A1-29CD3C0EA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3F16B0F-B00D-4E2D-9790-1BF46364E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C62CF9A-DFFF-4393-B235-0F8DA1C3A168}"/>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6" name="Θέση υποσέλιδου 5">
            <a:extLst>
              <a:ext uri="{FF2B5EF4-FFF2-40B4-BE49-F238E27FC236}">
                <a16:creationId xmlns:a16="http://schemas.microsoft.com/office/drawing/2014/main" id="{23DEB140-1822-418C-A7F9-4F4CE3B669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7719EF4-E022-4F5A-AA5F-3B2972F5FDC1}"/>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6193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A3C6B-721F-46BA-A64A-6BED1B2749B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C072A2F-5F76-404E-B488-F3E4DF595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3CAB009-E673-4D74-A213-782AD11DB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177271B-AAD3-4CF3-910B-1C07E0AEAB47}"/>
              </a:ext>
            </a:extLst>
          </p:cNvPr>
          <p:cNvSpPr>
            <a:spLocks noGrp="1"/>
          </p:cNvSpPr>
          <p:nvPr>
            <p:ph type="dt" sz="half" idx="10"/>
          </p:nvPr>
        </p:nvSpPr>
        <p:spPr/>
        <p:txBody>
          <a:bodyPr/>
          <a:lstStyle/>
          <a:p>
            <a:fld id="{158256C4-34DD-4386-8CE9-676740B41F57}" type="datetimeFigureOut">
              <a:rPr lang="el-GR" smtClean="0"/>
              <a:t>9/6/2021</a:t>
            </a:fld>
            <a:endParaRPr lang="el-GR"/>
          </a:p>
        </p:txBody>
      </p:sp>
      <p:sp>
        <p:nvSpPr>
          <p:cNvPr id="6" name="Θέση υποσέλιδου 5">
            <a:extLst>
              <a:ext uri="{FF2B5EF4-FFF2-40B4-BE49-F238E27FC236}">
                <a16:creationId xmlns:a16="http://schemas.microsoft.com/office/drawing/2014/main" id="{BBE38771-B804-4EF7-A5D4-3A05A59A8A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930114-F5A0-40A6-AAC1-18C295D4675B}"/>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92819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880611A-1849-4153-A938-8C0BC2AC6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758085-81E7-4CED-8E75-A6F3394E3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68C81EF-2EED-401F-8610-CFC6B9E2C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256C4-34DD-4386-8CE9-676740B41F57}" type="datetimeFigureOut">
              <a:rPr lang="el-GR" smtClean="0"/>
              <a:t>9/6/2021</a:t>
            </a:fld>
            <a:endParaRPr lang="el-GR"/>
          </a:p>
        </p:txBody>
      </p:sp>
      <p:sp>
        <p:nvSpPr>
          <p:cNvPr id="5" name="Θέση υποσέλιδου 4">
            <a:extLst>
              <a:ext uri="{FF2B5EF4-FFF2-40B4-BE49-F238E27FC236}">
                <a16:creationId xmlns:a16="http://schemas.microsoft.com/office/drawing/2014/main" id="{ADDAC411-FFE3-40FE-80E9-81909035C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4209D54-A3D7-4A79-AA84-88A4F6F24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3A030-D700-4B79-AB8F-307DCAC5207F}" type="slidenum">
              <a:rPr lang="el-GR" smtClean="0"/>
              <a:t>‹#›</a:t>
            </a:fld>
            <a:endParaRPr lang="el-GR"/>
          </a:p>
        </p:txBody>
      </p:sp>
    </p:spTree>
    <p:extLst>
      <p:ext uri="{BB962C8B-B14F-4D97-AF65-F5344CB8AC3E}">
        <p14:creationId xmlns:p14="http://schemas.microsoft.com/office/powerpoint/2010/main" val="309497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boutlas@philosophy.uo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math.rug.nl/~ernst/kant.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86D9F-3407-4391-A6FA-012F00A813D9}"/>
              </a:ext>
            </a:extLst>
          </p:cNvPr>
          <p:cNvSpPr txBox="1"/>
          <p:nvPr/>
        </p:nvSpPr>
        <p:spPr>
          <a:xfrm>
            <a:off x="1100380" y="2071281"/>
            <a:ext cx="10306373" cy="1156855"/>
          </a:xfrm>
          <a:prstGeom prst="rect">
            <a:avLst/>
          </a:prstGeom>
          <a:noFill/>
        </p:spPr>
        <p:txBody>
          <a:bodyPr wrap="square">
            <a:spAutoFit/>
          </a:bodyPr>
          <a:lstStyle/>
          <a:p>
            <a:pPr algn="ctr">
              <a:lnSpc>
                <a:spcPct val="115000"/>
              </a:lnSpc>
              <a:spcAft>
                <a:spcPts val="800"/>
              </a:spcAft>
            </a:pPr>
            <a:r>
              <a:rPr lang="el-GR" sz="2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ΗΘΙΚΗ ΤΟΥ ΠΟΛΕΜΟΥ</a:t>
            </a:r>
          </a:p>
          <a:p>
            <a:pPr algn="ctr">
              <a:lnSpc>
                <a:spcPct val="115000"/>
              </a:lnSpc>
              <a:spcAft>
                <a:spcPts val="800"/>
              </a:spcAft>
            </a:pPr>
            <a:r>
              <a:rPr lang="el-GR" sz="2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ΑΝΤΙΡΡΗΣΗ ΣΥΝΕΙΔΗΣΗΣ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59CF35B-C25F-4FC6-BC3E-B1544E3F45DF}"/>
              </a:ext>
            </a:extLst>
          </p:cNvPr>
          <p:cNvSpPr txBox="1"/>
          <p:nvPr/>
        </p:nvSpPr>
        <p:spPr>
          <a:xfrm>
            <a:off x="6093418" y="5467566"/>
            <a:ext cx="6098582" cy="830997"/>
          </a:xfrm>
          <a:prstGeom prst="rect">
            <a:avLst/>
          </a:prstGeom>
          <a:noFill/>
        </p:spPr>
        <p:txBody>
          <a:bodyPr wrap="square">
            <a:spAutoFit/>
          </a:bodyPr>
          <a:lstStyle/>
          <a:p>
            <a:r>
              <a:rPr lang="el-GR" sz="1600" dirty="0">
                <a:effectLst/>
                <a:latin typeface="Calibri" panose="020F0502020204030204" pitchFamily="34" charset="0"/>
                <a:ea typeface="Calibri" panose="020F0502020204030204" pitchFamily="34" charset="0"/>
                <a:cs typeface="Times New Roman" panose="02020603050405020304" pitchFamily="18" charset="0"/>
              </a:rPr>
              <a:t>Γεώργιος Μπούτλας, </a:t>
            </a:r>
            <a:r>
              <a:rPr lang="en-US" sz="1600" dirty="0">
                <a:effectLst/>
                <a:latin typeface="Calibri" panose="020F0502020204030204" pitchFamily="34" charset="0"/>
                <a:ea typeface="Calibri" panose="020F0502020204030204" pitchFamily="34" charset="0"/>
                <a:cs typeface="Times New Roman" panose="02020603050405020304" pitchFamily="18" charset="0"/>
              </a:rPr>
              <a:t>MD</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PhD</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600" dirty="0">
                <a:effectLst/>
                <a:latin typeface="Calibri" panose="020F0502020204030204" pitchFamily="34" charset="0"/>
                <a:ea typeface="Calibri" panose="020F0502020204030204" pitchFamily="34" charset="0"/>
                <a:cs typeface="Times New Roman" panose="02020603050405020304" pitchFamily="18" charset="0"/>
              </a:rPr>
              <a:t>Ερευνητής του Εργαστηρίου Εφαρμοσμένης Φιλοσοφίας του ΕΚΠΑ</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gboutlas@philosophy.uoa.gr</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0DAAAA8-EFA5-489A-8053-6DCB6F7194B4}"/>
              </a:ext>
            </a:extLst>
          </p:cNvPr>
          <p:cNvSpPr txBox="1"/>
          <p:nvPr/>
        </p:nvSpPr>
        <p:spPr>
          <a:xfrm>
            <a:off x="278969" y="422989"/>
            <a:ext cx="11608231" cy="523220"/>
          </a:xfrm>
          <a:prstGeom prst="rect">
            <a:avLst/>
          </a:prstGeom>
          <a:noFill/>
        </p:spPr>
        <p:txBody>
          <a:bodyPr wrap="square">
            <a:spAutoFit/>
          </a:bodyPr>
          <a:lstStyle/>
          <a:p>
            <a:pPr algn="l"/>
            <a:r>
              <a:rPr lang="el-GR" sz="2800" b="1" i="1" dirty="0">
                <a:solidFill>
                  <a:srgbClr val="555555"/>
                </a:solidFill>
                <a:effectLst/>
                <a:latin typeface="Book Antiqua" panose="02040602050305030304" pitchFamily="18" charset="0"/>
                <a:ea typeface="NSimSun" panose="02010609030101010101" pitchFamily="49" charset="-122"/>
              </a:rPr>
              <a:t>ΠΡΟΓΡΑΜΜΑ ΜΕΤΑΠΤΥΧΙΑΚΩΝ ΣΠΟΥΔΩΝ "ΦΙΛΟΣΟΦΙΑ"</a:t>
            </a:r>
          </a:p>
        </p:txBody>
      </p:sp>
    </p:spTree>
    <p:extLst>
      <p:ext uri="{BB962C8B-B14F-4D97-AF65-F5344CB8AC3E}">
        <p14:creationId xmlns:p14="http://schemas.microsoft.com/office/powerpoint/2010/main" val="208810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C519E5-C700-4A7A-942B-B50B15D07D87}"/>
              </a:ext>
            </a:extLst>
          </p:cNvPr>
          <p:cNvSpPr txBox="1"/>
          <p:nvPr/>
        </p:nvSpPr>
        <p:spPr>
          <a:xfrm>
            <a:off x="185980" y="51308"/>
            <a:ext cx="12006020" cy="6834371"/>
          </a:xfrm>
          <a:prstGeom prst="rect">
            <a:avLst/>
          </a:prstGeom>
          <a:noFill/>
        </p:spPr>
        <p:txBody>
          <a:bodyPr wrap="square">
            <a:spAutoFit/>
          </a:bodyPr>
          <a:lstStyle/>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ΑΣ  ως μια επέκταση της θεωρίας της δικαιοσύνης στο δίκαιο των εθνών.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Ορίζεται ως «η μη συμμόρφωση με μια, κατά το μάλλον ή ήττον, άμεση νομική επιταγή ή διοικητική εντολή» η προσταγή δε αυτή μας έχει δημόσια επιδοθεί από τις αρχές.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άρνηση των μαρτύρων του Ιεχωβά να απευθύνουν χαιρετισμό στη σημαία. </a:t>
            </a:r>
          </a:p>
          <a:p>
            <a:pPr marL="342900" indent="-342900" algn="just">
              <a:lnSpc>
                <a:spcPct val="115000"/>
              </a:lnSpc>
              <a:spcAft>
                <a:spcPts val="800"/>
              </a:spcAft>
              <a:buFont typeface="Arial" panose="020B0604020202020204" pitchFamily="34" charset="0"/>
              <a:buChar char="•"/>
            </a:pPr>
            <a:r>
              <a:rPr lang="el-GR" sz="2400" dirty="0">
                <a:latin typeface="Calibri" panose="020F0502020204030204" pitchFamily="34" charset="0"/>
                <a:ea typeface="Calibri" panose="020F0502020204030204" pitchFamily="34" charset="0"/>
                <a:cs typeface="Times New Roman" panose="02020603050405020304" pitchFamily="18" charset="0"/>
              </a:rPr>
              <a:t>Η  άρνηση </a:t>
            </a:r>
            <a:r>
              <a:rPr lang="el-GR" sz="2400" dirty="0">
                <a:effectLst/>
                <a:latin typeface="Calibri" panose="020F0502020204030204" pitchFamily="34" charset="0"/>
                <a:ea typeface="Calibri" panose="020F0502020204030204" pitchFamily="34" charset="0"/>
                <a:cs typeface="Times New Roman" panose="02020603050405020304" pitchFamily="18" charset="0"/>
              </a:rPr>
              <a:t>του  </a:t>
            </a:r>
            <a:r>
              <a:rPr lang="en-US" sz="2400" dirty="0">
                <a:effectLst/>
                <a:latin typeface="Calibri" panose="020F0502020204030204" pitchFamily="34" charset="0"/>
                <a:ea typeface="Calibri" panose="020F0502020204030204" pitchFamily="34" charset="0"/>
                <a:cs typeface="Times New Roman" panose="02020603050405020304" pitchFamily="18" charset="0"/>
              </a:rPr>
              <a:t>Thoreau</a:t>
            </a:r>
            <a:r>
              <a:rPr lang="el-GR" sz="2400" dirty="0">
                <a:effectLst/>
                <a:latin typeface="Calibri" panose="020F0502020204030204" pitchFamily="34" charset="0"/>
                <a:ea typeface="Calibri" panose="020F0502020204030204" pitchFamily="34" charset="0"/>
                <a:cs typeface="Times New Roman" panose="02020603050405020304" pitchFamily="18" charset="0"/>
              </a:rPr>
              <a:t> να καταβάλλει φόρους με το επιχείρημα ότι η καταβολή του συνιστά αδικία.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αντίδραση αυτή προϋποθέτει ότι είναι γνωστή στις αρχές (αρχή της δημοσιότητας).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παράβαση του νόμου για τους φυγάδες δούλους.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Σε αντίθεση με την ΠΑ η ΑΣ δεν εμπίπτει στο δημόσιο χώρο και όσοι την εκφράζουν θεωρούν ότι η αμοιβαία κατανόηση με τους άλλους πολίτες είναι ανεδαφική.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ΑΣ δεν είναι αναγκαίο να στηρίζεται σε πολιτικές αρχές αλλά μπορεί να στηρίζεται σε θρησκευτικές ή άλλες αρχές που δεν συμπίπτουν με τη συνταγματική τάξη.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Μπορεί  να στηρίζεται σε πολιτικές αρχές σε περιπτώσεις κραυγαλέων παραβιάσεων των αναγνωρισμένων πολιτικών αρχών. </a:t>
            </a:r>
          </a:p>
        </p:txBody>
      </p:sp>
    </p:spTree>
    <p:extLst>
      <p:ext uri="{BB962C8B-B14F-4D97-AF65-F5344CB8AC3E}">
        <p14:creationId xmlns:p14="http://schemas.microsoft.com/office/powerpoint/2010/main" val="376974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BAC86B-926F-411E-BD10-953A48C4B7EA}"/>
              </a:ext>
            </a:extLst>
          </p:cNvPr>
          <p:cNvSpPr txBox="1"/>
          <p:nvPr/>
        </p:nvSpPr>
        <p:spPr>
          <a:xfrm>
            <a:off x="0" y="268295"/>
            <a:ext cx="12192000" cy="6321410"/>
          </a:xfrm>
          <a:prstGeom prst="rect">
            <a:avLst/>
          </a:prstGeom>
          <a:noFill/>
        </p:spPr>
        <p:txBody>
          <a:bodyPr wrap="square">
            <a:spAutoFit/>
          </a:bodyPr>
          <a:lstStyle/>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Είναι  δυνατόν ο ειρηνιστής να εξαιρεθεί από την εκπλήρωση της στρατιωτικής του θητείας σε ένα δίκαιο πόλεμο (αν υπάρχουν τέτοιοι πόλεμοι);</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Ο </a:t>
            </a:r>
            <a:r>
              <a:rPr lang="en-US" sz="2400" dirty="0">
                <a:effectLst/>
                <a:latin typeface="Calibri" panose="020F0502020204030204" pitchFamily="34" charset="0"/>
                <a:ea typeface="Calibri" panose="020F0502020204030204" pitchFamily="34" charset="0"/>
                <a:cs typeface="Times New Roman" panose="02020603050405020304" pitchFamily="18" charset="0"/>
              </a:rPr>
              <a:t>Rawls </a:t>
            </a:r>
            <a:r>
              <a:rPr lang="el-GR" sz="2400" dirty="0">
                <a:effectLst/>
                <a:latin typeface="Calibri" panose="020F0502020204030204" pitchFamily="34" charset="0"/>
                <a:ea typeface="Calibri" panose="020F0502020204030204" pitchFamily="34" charset="0"/>
                <a:cs typeface="Times New Roman" panose="02020603050405020304" pitchFamily="18" charset="0"/>
              </a:rPr>
              <a:t>θεωρεί ότι θα πρέπει να αντιμετωπίσουμε τον ειρηνισμό με σεβασμό και όχι απλά να τον ανεχόμαστε διότι αυτός εναρμονίζεται εύλογα σε σημαντικό βαθμό με τις αρχές της δικαιοσύνης.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Οι πολιτικές αρχές της κοινότητας με την κοσμοθεωρία του ειρηνιστή έχουν κοινή την απέχθεια για τον πόλεμο, τη βία  και την πίστη στη μεταχείριση των ανθρώπων ως ηθικών προσώπων.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Τόσο η ηθική όσο και η θρησκευτική ελευθερία προκύπτουν από την ανάγκη ίσης ελευθερίας, και «Όσοι αρνούνται την ελευθερία της συνείδησης δεν μπορούν να δικαιολογήσουν τη στάση τους ούτε με τον φιλοσοφικό σκεπτικισμό ή τη θρησκευτική αδιαφορία ούτε με την επίκληση κοινωνικών ή κρατικών συμφερόντων. Ο περιορισμός της ελευθερίας δικαιολογείται μόνον όταν είναι αναγκαίος για την ίδια την ελευθερία, για να αποτραπεί μια χειρότερη προσβολή της.»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Rawls</a:t>
            </a:r>
            <a:r>
              <a:rPr lang="el-GR" sz="2400" dirty="0">
                <a:effectLst/>
                <a:latin typeface="Calibri" panose="020F0502020204030204" pitchFamily="34" charset="0"/>
                <a:ea typeface="Calibri" panose="020F0502020204030204" pitchFamily="34" charset="0"/>
                <a:cs typeface="Times New Roman" panose="02020603050405020304" pitchFamily="18" charset="0"/>
              </a:rPr>
              <a:t> 2017, 258- 259)   </a:t>
            </a:r>
          </a:p>
        </p:txBody>
      </p:sp>
    </p:spTree>
    <p:extLst>
      <p:ext uri="{BB962C8B-B14F-4D97-AF65-F5344CB8AC3E}">
        <p14:creationId xmlns:p14="http://schemas.microsoft.com/office/powerpoint/2010/main" val="209787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1A0A8-668C-4E41-ABED-B252A552B2EE}"/>
              </a:ext>
            </a:extLst>
          </p:cNvPr>
          <p:cNvSpPr txBox="1"/>
          <p:nvPr/>
        </p:nvSpPr>
        <p:spPr>
          <a:xfrm>
            <a:off x="0" y="207921"/>
            <a:ext cx="12192000" cy="7053919"/>
          </a:xfrm>
          <a:prstGeom prst="rect">
            <a:avLst/>
          </a:prstGeom>
          <a:noFill/>
        </p:spPr>
        <p:txBody>
          <a:bodyPr wrap="square">
            <a:spAutoFit/>
          </a:bodyPr>
          <a:lstStyle/>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Εάν ο πολίτης θεωρεί ότι ο ηθικός νόμος του πολέμου παραβιάζεται συστηματικά, ο ίδιος έχει δικαίωμα (και ίσως ηθική υποχρέωση όταν οι αιτίες της σύρραξης γεννούν επαρκείς αμφιβολίες) να αρνηθεί να καταταγεί στις ένοπλες δυνάμεις.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Εφόσον  καταταγεί είναι δυνατόν κάτω από την πίεση της στρατιωτικής υπακοής να αναγκαστεί να διαπράξει πράξεις άδικες.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Μια μορφή επιλεκτικού ειρηνισμού λέει ο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Rawls</a:t>
            </a:r>
            <a:r>
              <a:rPr lang="el-GR" sz="2400" dirty="0">
                <a:effectLst/>
                <a:latin typeface="Calibri" panose="020F0502020204030204" pitchFamily="34" charset="0"/>
                <a:ea typeface="Calibri" panose="020F0502020204030204" pitchFamily="34" charset="0"/>
                <a:cs typeface="Times New Roman" panose="02020603050405020304" pitchFamily="18" charset="0"/>
              </a:rPr>
              <a:t> μπορεί να αποτελεί μια εξαιρετικά έλλογη στάση.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Όχι  ένας γενικός (και ίσως ουτοπικός) ειρηνισμός αλλά μια ΑΣ βασισμένη σε συγκεκριμένους λόγους για μια συγκεκριμένη σύρραξη.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Ο γενικός ειρηνισμός είναι ακίνδυνος και γι’ αυτόν τον λόγο οι κυβερνήσεις τον αποδέχονται.</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Αυτό που τρομάζει τις κυβερνήσεις όταν διαπράττουν ένα άδικο πόλεμο είναι η ΑΣ η οποία με εύλογα επιχειρήματα που στηρίζονται στις αρχές της δικαιοσύνης μπορεί σοβαρά να βλάψουν τις αξιώσεις τους και να καταστήσουν, εφόσον γενικευτούν, αδύνατη τη συνέχιση ενός άδικου πολέμου. </a:t>
            </a:r>
          </a:p>
          <a:p>
            <a:pPr marL="342900" indent="-342900" algn="just">
              <a:lnSpc>
                <a:spcPct val="115000"/>
              </a:lnSpc>
              <a:spcAft>
                <a:spcPts val="800"/>
              </a:spcAft>
              <a:buFont typeface="Arial" panose="020B0604020202020204" pitchFamily="34" charset="0"/>
              <a:buChar char="•"/>
            </a:pPr>
            <a:endParaRPr lang="el-GR" sz="2400" dirty="0"/>
          </a:p>
        </p:txBody>
      </p:sp>
    </p:spTree>
    <p:extLst>
      <p:ext uri="{BB962C8B-B14F-4D97-AF65-F5344CB8AC3E}">
        <p14:creationId xmlns:p14="http://schemas.microsoft.com/office/powerpoint/2010/main" val="322107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3702A5-99F9-41F5-A471-C3275BDEA709}"/>
              </a:ext>
            </a:extLst>
          </p:cNvPr>
          <p:cNvSpPr txBox="1"/>
          <p:nvPr/>
        </p:nvSpPr>
        <p:spPr>
          <a:xfrm>
            <a:off x="123986" y="0"/>
            <a:ext cx="11623728" cy="7273466"/>
          </a:xfrm>
          <a:prstGeom prst="rect">
            <a:avLst/>
          </a:prstGeom>
          <a:noFill/>
        </p:spPr>
        <p:txBody>
          <a:bodyPr wrap="square">
            <a:spAutoFit/>
          </a:bodyPr>
          <a:lstStyle/>
          <a:p>
            <a:pPr indent="180340" algn="ctr">
              <a:lnSpc>
                <a:spcPct val="115000"/>
              </a:lnSpc>
              <a:spcAft>
                <a:spcPts val="80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Καντ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προβληματική ενός δικαιώματος αντίστασης– βίας έναντι της κρατικής εξουσίας απορρίπτεται κατηγορηματικά από τον Καντ.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Αιώνια Ειρήνη : «Είναι η εξέγερση ένα νόμιμο μέσο που επιτρέπεται να χρησιμοποιήσει ένας λαός για να αποτινάξει την καταπιεστική εξουσία ενός λεγόμενου τυράννου;  …Τα δικαιώματα του λαού θίγονται, και αυτός (ο τύραννος) διόλου δεν αδικείται με την εκθρόνισή του ως προς τούτο δεν χωρεί αμφιβολία. Παρά ταύτα είναι στον μέγιστο βαθμό άδικο εκ μέρους των υπηκόων να γυρεύουν το δίκιο τους με αυτό τον τρόπο, και επ'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ουδενί</a:t>
            </a:r>
            <a:r>
              <a:rPr lang="el-GR" sz="2400" dirty="0">
                <a:effectLst/>
                <a:latin typeface="Calibri" panose="020F0502020204030204" pitchFamily="34" charset="0"/>
                <a:ea typeface="Calibri" panose="020F0502020204030204" pitchFamily="34" charset="0"/>
                <a:cs typeface="Times New Roman" panose="02020603050405020304" pitchFamily="18" charset="0"/>
              </a:rPr>
              <a:t> δεν μπορούν να παραπονιούνται για αδικία αν νικηθούν σε αυτήν τη διαμάχη και στη συνέχεια πρέπει λόγω αυτής της ήττας να τιμωρηθούν σκληρότατα.» </a:t>
            </a:r>
          </a:p>
          <a:p>
            <a:pPr marL="342900" indent="-34290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Λογική  αντίφαση που καθιστά μη συνεκτικό τον γνώμονα της εξέγερσης: «αν κανείς ήθελε να θέσει ως όρο σε ορισμένες περιπτώσεις να ασκείται βία στην κεφαλή του κράτους... τότε όμως εκείνη δεν θα ήταν η κεφαλή του κράτους, ή αν και οι δύο εξουσίες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ετίθεντο</a:t>
            </a:r>
            <a:r>
              <a:rPr lang="el-GR" sz="2400" dirty="0">
                <a:effectLst/>
                <a:latin typeface="Calibri" panose="020F0502020204030204" pitchFamily="34" charset="0"/>
                <a:ea typeface="Calibri" panose="020F0502020204030204" pitchFamily="34" charset="0"/>
                <a:cs typeface="Times New Roman" panose="02020603050405020304" pitchFamily="18" charset="0"/>
              </a:rPr>
              <a:t> ως όροι για την ίδρυση του κράτους, η ίδρυση τούτη δεν θα ήταν καθόλου δυνατή, κάτι που όμως ήταν η πρόθεση του λαού.» </a:t>
            </a:r>
          </a:p>
          <a:p>
            <a:pPr marL="342900" indent="-342900" algn="just">
              <a:lnSpc>
                <a:spcPct val="115000"/>
              </a:lnSpc>
              <a:spcAft>
                <a:spcPts val="800"/>
              </a:spcAft>
              <a:buFont typeface="Arial" panose="020B0604020202020204" pitchFamily="34" charset="0"/>
              <a:buChar char="•"/>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3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4D79A6-3B3E-409E-A8BF-9FFE55A262F0}"/>
              </a:ext>
            </a:extLst>
          </p:cNvPr>
          <p:cNvSpPr txBox="1"/>
          <p:nvPr/>
        </p:nvSpPr>
        <p:spPr>
          <a:xfrm>
            <a:off x="185978" y="216976"/>
            <a:ext cx="11375756" cy="6101863"/>
          </a:xfrm>
          <a:prstGeom prst="rect">
            <a:avLst/>
          </a:prstGeom>
          <a:noFill/>
        </p:spPr>
        <p:txBody>
          <a:bodyPr wrap="square">
            <a:spAutoFit/>
          </a:bodyPr>
          <a:lstStyle/>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καταδίκη του Καντ της αντίστασης στην εξουσία ουσιαστικά υποκρύπτει φόβο του για τη δυνατότητα νομικής και ηθικής νομιμοποίηση της βίας, η οποία θα μπορούσε να υποσκάψει την ίδια την ύπαρξη ενός δημοκρατικού κράτους.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ειρηνιστικό κίνημα ή οι θρησκείες που θέτουν το αντιπολεμικό πρόταγμα ως υποχρέωση των πιστών τους, δεν ενέχουν τέτοιους κινδύνους.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Πιθανόν  σε σύγχρονα συμφραζόμενα ο Καντ ίσως είχε μια θέση παρόμοια με την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Ρωλσιανή</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15000"/>
              </a:lnSpc>
              <a:spcAft>
                <a:spcPts val="800"/>
              </a:spcAft>
              <a:buFont typeface="Arial" panose="020B0604020202020204" pitchFamily="34" charset="0"/>
              <a:buChar char="•"/>
            </a:pPr>
            <a:r>
              <a:rPr lang="el-GR" sz="2400" dirty="0">
                <a:latin typeface="Calibri" panose="020F0502020204030204" pitchFamily="34" charset="0"/>
                <a:ea typeface="Calibri" panose="020F0502020204030204" pitchFamily="34" charset="0"/>
                <a:cs typeface="Times New Roman" panose="02020603050405020304" pitchFamily="18" charset="0"/>
              </a:rPr>
              <a:t>Η προβληματική αυτή τίθεται </a:t>
            </a:r>
            <a:r>
              <a:rPr lang="el-GR" sz="2400" dirty="0">
                <a:effectLst/>
                <a:latin typeface="Calibri" panose="020F0502020204030204" pitchFamily="34" charset="0"/>
                <a:ea typeface="Calibri" panose="020F0502020204030204" pitchFamily="34" charset="0"/>
                <a:cs typeface="Times New Roman" panose="02020603050405020304" pitchFamily="18" charset="0"/>
              </a:rPr>
              <a:t>στο επίπεδο του δικαίου και της πολιτικής και όχι σε ατομικό επίπεδο.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μόνο δικαίωμα αντίστασης του λαού και των αντιρρησιών είναι αυτό που ο Καντ αποκαλεί δημόσια χρήση του Λόγου. </a:t>
            </a:r>
          </a:p>
          <a:p>
            <a:pPr marL="285750" indent="-285750" algn="just">
              <a:lnSpc>
                <a:spcPct val="115000"/>
              </a:lnSpc>
              <a:spcAft>
                <a:spcPts val="800"/>
              </a:spcAft>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«Συλλογίζεστε όσο θέλετε αλλά υπακούτε». Και αυτό μέχρις ότου μπορέσετε να αλλάξετε αυτό με το οποίο διαφωνείτε, με τη δημόσια χρήση του λόγου σας.</a:t>
            </a:r>
          </a:p>
        </p:txBody>
      </p:sp>
    </p:spTree>
    <p:extLst>
      <p:ext uri="{BB962C8B-B14F-4D97-AF65-F5344CB8AC3E}">
        <p14:creationId xmlns:p14="http://schemas.microsoft.com/office/powerpoint/2010/main" val="135803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5824B3-5E18-410B-A291-A9475D178694}"/>
              </a:ext>
            </a:extLst>
          </p:cNvPr>
          <p:cNvSpPr txBox="1"/>
          <p:nvPr/>
        </p:nvSpPr>
        <p:spPr>
          <a:xfrm>
            <a:off x="222142" y="658241"/>
            <a:ext cx="11747715" cy="5541517"/>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b="1" dirty="0"/>
              <a:t>Καντ </a:t>
            </a:r>
            <a:r>
              <a:rPr lang="el-GR" sz="2400" dirty="0"/>
              <a:t>«Θεωρία και πράξη» : κάθε πολίτης θα πρέπει να έχει την ευκαιρία «να κάνει δημόσια γνωστή τη γνώμη του πάνω σε ότι του φαίνεται άδικο στην κοινότητα». </a:t>
            </a:r>
          </a:p>
          <a:p>
            <a:pPr marL="342900" indent="-342900">
              <a:lnSpc>
                <a:spcPct val="114000"/>
              </a:lnSpc>
              <a:buFont typeface="Arial" panose="020B0604020202020204" pitchFamily="34" charset="0"/>
              <a:buChar char="•"/>
            </a:pPr>
            <a:r>
              <a:rPr lang="el-GR" sz="2400" dirty="0"/>
              <a:t>Η  ελευθερία της πένας ως το μόνο νόμιμο μέσον του λαού για τη διεκδίκηση των δικαιωμάτων του απέναντι στην εξουσία αλλά και ως το μόνο μέσον της εξουσίας για να ενημερωθεί για αυτά που χρήζουν αλλαγής. </a:t>
            </a:r>
          </a:p>
          <a:p>
            <a:pPr marL="342900" indent="-342900">
              <a:lnSpc>
                <a:spcPct val="114000"/>
              </a:lnSpc>
              <a:buFont typeface="Arial" panose="020B0604020202020204" pitchFamily="34" charset="0"/>
              <a:buChar char="•"/>
            </a:pPr>
            <a:r>
              <a:rPr lang="el-GR" sz="2400" dirty="0"/>
              <a:t>Μπορούμε  να ελπίζουμε σε μια συμφιλίωση μεταξύ ηθικού και θετικού νόμου. </a:t>
            </a:r>
          </a:p>
          <a:p>
            <a:pPr marL="342900" indent="-342900">
              <a:lnSpc>
                <a:spcPct val="114000"/>
              </a:lnSpc>
              <a:buFont typeface="Arial" panose="020B0604020202020204" pitchFamily="34" charset="0"/>
              <a:buChar char="•"/>
            </a:pPr>
            <a:r>
              <a:rPr lang="el-GR" sz="2400" dirty="0"/>
              <a:t>Ο σεβασμός για τους νόμους της κοινωνίας δεν σημαίνει τυφλή υπακοή. Αντίθετα, επιβάλλει τη συμμετοχή μας στον διάλογο  για την κοινωνική αναμόρφωση. </a:t>
            </a:r>
          </a:p>
          <a:p>
            <a:pPr marL="342900" indent="-342900">
              <a:lnSpc>
                <a:spcPct val="114000"/>
              </a:lnSpc>
              <a:buFont typeface="Arial" panose="020B0604020202020204" pitchFamily="34" charset="0"/>
              <a:buChar char="•"/>
            </a:pPr>
            <a:r>
              <a:rPr lang="el-GR" sz="2400" dirty="0"/>
              <a:t>Ο  πρωθυπουργός της Αυστραλίας την εποχή που υπήρχε στη χώρα ένα ισχυρό κίνημα ανυπακοής στη στράτευση Αυστραλών κληρωτών στο Βιετνάμ: «αναφορικά με την υποκίνηση των πολιτών  να παραβούν τον νόμο, νομίζω ότι δεν υπάρχει οποιαδήποτε δικαιολογία </a:t>
            </a:r>
            <a:r>
              <a:rPr lang="el-GR" sz="2400" dirty="0" err="1"/>
              <a:t>γι</a:t>
            </a:r>
            <a:r>
              <a:rPr lang="el-GR" sz="2400" dirty="0"/>
              <a:t> αυτούς από την κοινότητα που έχουν την ευκαιρία να αλλάξουν τον νόμο μέσω των εκλογών». </a:t>
            </a:r>
          </a:p>
        </p:txBody>
      </p:sp>
    </p:spTree>
    <p:extLst>
      <p:ext uri="{BB962C8B-B14F-4D97-AF65-F5344CB8AC3E}">
        <p14:creationId xmlns:p14="http://schemas.microsoft.com/office/powerpoint/2010/main" val="358194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36F22A-1AD3-454E-9A6D-2420CC70EF6F}"/>
              </a:ext>
            </a:extLst>
          </p:cNvPr>
          <p:cNvSpPr txBox="1"/>
          <p:nvPr/>
        </p:nvSpPr>
        <p:spPr>
          <a:xfrm>
            <a:off x="206644" y="307019"/>
            <a:ext cx="11778712" cy="6370975"/>
          </a:xfrm>
          <a:prstGeom prst="rect">
            <a:avLst/>
          </a:prstGeom>
          <a:noFill/>
        </p:spPr>
        <p:txBody>
          <a:bodyPr wrap="square">
            <a:spAutoFit/>
          </a:bodyPr>
          <a:lstStyle/>
          <a:p>
            <a:pPr marL="342900" indent="-342900">
              <a:buFont typeface="Arial" panose="020B0604020202020204" pitchFamily="34" charset="0"/>
              <a:buChar char="•"/>
            </a:pPr>
            <a:r>
              <a:rPr lang="el-GR" sz="2400" b="1" dirty="0" err="1"/>
              <a:t>Cristopher</a:t>
            </a:r>
            <a:r>
              <a:rPr lang="el-GR" sz="2400" b="1" dirty="0"/>
              <a:t> Cowley </a:t>
            </a:r>
            <a:r>
              <a:rPr lang="el-GR" sz="2400" dirty="0"/>
              <a:t>“</a:t>
            </a:r>
            <a:r>
              <a:rPr lang="el-GR" sz="2400" dirty="0" err="1"/>
              <a:t>Moral</a:t>
            </a:r>
            <a:r>
              <a:rPr lang="el-GR" sz="2400" dirty="0"/>
              <a:t> </a:t>
            </a:r>
            <a:r>
              <a:rPr lang="el-GR" sz="2400" dirty="0" err="1"/>
              <a:t>Dilemmas</a:t>
            </a:r>
            <a:r>
              <a:rPr lang="el-GR" sz="2400" dirty="0"/>
              <a:t> in Greek </a:t>
            </a:r>
            <a:r>
              <a:rPr lang="el-GR" sz="2400" dirty="0" err="1"/>
              <a:t>Tragedies</a:t>
            </a:r>
            <a:r>
              <a:rPr lang="el-GR" sz="2400" dirty="0"/>
              <a:t>”: υπάρχουν σήμερα αξίες για τις οποίες θα επιθυμούσαμε ακόμη και να πεθάνουμε όπως η Αντιγόνη, κάτω από ανάλογες αντιξοότητες. </a:t>
            </a:r>
          </a:p>
          <a:p>
            <a:pPr marL="342900" indent="-342900">
              <a:buFont typeface="Arial" panose="020B0604020202020204" pitchFamily="34" charset="0"/>
              <a:buChar char="•"/>
            </a:pPr>
            <a:r>
              <a:rPr lang="el-GR" sz="2400" dirty="0"/>
              <a:t>«Στις μοντέρνες δημοκρατικές κοινωνίες τέτοιες αντιξοότητες είναι σπάνιες εφόσον το σύστημα επιτρέπει στην διαφωνία να ακουστεί, και όντως, εάν αποκτήσει φωνή από επαρκή αριθμό ατόμων, να γίνει σεβαστή (Cowley 2001). </a:t>
            </a:r>
          </a:p>
          <a:p>
            <a:pPr marL="342900" indent="-342900">
              <a:buFont typeface="Arial" panose="020B0604020202020204" pitchFamily="34" charset="0"/>
              <a:buChar char="•"/>
            </a:pPr>
            <a:r>
              <a:rPr lang="el-GR" sz="2400" dirty="0"/>
              <a:t> Ο νομικός πλουραλισμός «διατυπώνει την θεωρητική εικασία ότι το δίκαιο επιχειρεί τη ρύθμιση της κοινωνικής δραστηριότητας μέσω μιας κυκλικού τύπου αλληλεπίδρασης με άλλα ρυθμιστικά πεδία, π. χ. της ηθικής» (</a:t>
            </a:r>
            <a:r>
              <a:rPr lang="el-GR" sz="2400" b="1" dirty="0" err="1"/>
              <a:t>Ρεθυμιωτάκη</a:t>
            </a:r>
            <a:r>
              <a:rPr lang="el-GR" sz="2400" dirty="0"/>
              <a:t> 2018, 172).</a:t>
            </a:r>
          </a:p>
          <a:p>
            <a:pPr marL="342900" indent="-342900">
              <a:buFont typeface="Arial" panose="020B0604020202020204" pitchFamily="34" charset="0"/>
              <a:buChar char="•"/>
            </a:pPr>
            <a:r>
              <a:rPr lang="el-GR" sz="2400" dirty="0"/>
              <a:t>Το κράτος επομένως θα πρέπει να αναγνωρίσει το δικαίωμα αντίρρησης συνείδησης στα αμφιλεγόμενα και εξόχως πολωτικά θέματα της ευθανασίας και της άμβλωσης όπως και της στράτευσης. Θέματα που διακυβεύονται κεντρικές για τη διαχρονική κοινή ηθική αξίες όπως η ζωή, ο θάνατος, η </a:t>
            </a:r>
            <a:r>
              <a:rPr lang="el-GR" sz="2400" dirty="0" err="1"/>
              <a:t>φόνευση</a:t>
            </a:r>
            <a:r>
              <a:rPr lang="el-GR" sz="2400" dirty="0"/>
              <a:t>. </a:t>
            </a:r>
          </a:p>
          <a:p>
            <a:pPr marL="342900" indent="-342900">
              <a:buFont typeface="Arial" panose="020B0604020202020204" pitchFamily="34" charset="0"/>
              <a:buChar char="•"/>
            </a:pPr>
            <a:r>
              <a:rPr lang="el-GR" sz="2400" dirty="0"/>
              <a:t>Απάντηση  στον γρίφο της διακυβέρνησης των σημερινών πολύπλοκων κοινωνιών  (</a:t>
            </a:r>
            <a:r>
              <a:rPr lang="el-GR" sz="2400" dirty="0" err="1"/>
              <a:t>Ρεθυμιωτάκη</a:t>
            </a:r>
            <a:r>
              <a:rPr lang="el-GR" sz="2400" dirty="0"/>
              <a:t> 2018, 181). </a:t>
            </a:r>
          </a:p>
          <a:p>
            <a:pPr marL="342900" indent="-342900">
              <a:buFont typeface="Arial" panose="020B0604020202020204" pitchFamily="34" charset="0"/>
              <a:buChar char="•"/>
            </a:pPr>
            <a:r>
              <a:rPr lang="el-GR" sz="2400" b="1" dirty="0" err="1"/>
              <a:t>Charles</a:t>
            </a:r>
            <a:r>
              <a:rPr lang="el-GR" sz="2400" b="1" dirty="0"/>
              <a:t> Taylor</a:t>
            </a:r>
            <a:r>
              <a:rPr lang="el-GR" sz="2400" dirty="0"/>
              <a:t>: ότι η ακαμψία του διαδικαστικού φιλελευθερισμού μπορεί γρήγορα να αποβεί μη ρεαλιστική για τον κόσμο του αύριο (Taylor 2016, 116).</a:t>
            </a:r>
          </a:p>
        </p:txBody>
      </p:sp>
    </p:spTree>
    <p:extLst>
      <p:ext uri="{BB962C8B-B14F-4D97-AF65-F5344CB8AC3E}">
        <p14:creationId xmlns:p14="http://schemas.microsoft.com/office/powerpoint/2010/main" val="104282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2C0DD-B8CC-4949-93E4-97D01113497D}"/>
              </a:ext>
            </a:extLst>
          </p:cNvPr>
          <p:cNvSpPr txBox="1"/>
          <p:nvPr/>
        </p:nvSpPr>
        <p:spPr>
          <a:xfrm>
            <a:off x="313840" y="0"/>
            <a:ext cx="11639227" cy="461665"/>
          </a:xfrm>
          <a:prstGeom prst="rect">
            <a:avLst/>
          </a:prstGeom>
          <a:noFill/>
        </p:spPr>
        <p:txBody>
          <a:bodyPr wrap="square">
            <a:sp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Peter Singer</a:t>
            </a:r>
            <a:r>
              <a:rPr lang="el-GR"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Democracy and </a:t>
            </a:r>
            <a:r>
              <a:rPr lang="en-US" sz="2400" b="1" i="1" dirty="0" err="1">
                <a:effectLst/>
                <a:latin typeface="Calibri" panose="020F0502020204030204" pitchFamily="34" charset="0"/>
                <a:ea typeface="Calibri" panose="020F0502020204030204" pitchFamily="34" charset="0"/>
                <a:cs typeface="Times New Roman" panose="02020603050405020304" pitchFamily="18" charset="0"/>
              </a:rPr>
              <a:t>Disobidience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2400" b="1" dirty="0"/>
          </a:p>
        </p:txBody>
      </p:sp>
      <p:sp>
        <p:nvSpPr>
          <p:cNvPr id="5" name="TextBox 4">
            <a:extLst>
              <a:ext uri="{FF2B5EF4-FFF2-40B4-BE49-F238E27FC236}">
                <a16:creationId xmlns:a16="http://schemas.microsoft.com/office/drawing/2014/main" id="{AF5A2A5D-30C5-4E02-ABE1-11A130B715AE}"/>
              </a:ext>
            </a:extLst>
          </p:cNvPr>
          <p:cNvSpPr txBox="1"/>
          <p:nvPr/>
        </p:nvSpPr>
        <p:spPr>
          <a:xfrm>
            <a:off x="198895" y="637143"/>
            <a:ext cx="12117091" cy="5632311"/>
          </a:xfrm>
          <a:prstGeom prst="rect">
            <a:avLst/>
          </a:prstGeom>
          <a:noFill/>
        </p:spPr>
        <p:txBody>
          <a:bodyPr wrap="square">
            <a:spAutoFit/>
          </a:bodyPr>
          <a:lstStyle/>
          <a:p>
            <a:pPr marL="342900" indent="-342900">
              <a:buFont typeface="Arial" panose="020B0604020202020204" pitchFamily="34" charset="0"/>
              <a:buChar char="•"/>
            </a:pPr>
            <a:r>
              <a:rPr lang="el-GR" sz="2400" dirty="0"/>
              <a:t>Οι  νομικές και οι πολιτικές υποχρεώσεις είναι στη βάση τους ηθικές, διότι εάν παρέμενε η βάση τους νομική η πολιτική τότε θα οδηγούμασταν σε μια εις άπειρον αναδρομή. </a:t>
            </a:r>
          </a:p>
          <a:p>
            <a:pPr marL="342900" indent="-342900">
              <a:buFont typeface="Arial" panose="020B0604020202020204" pitchFamily="34" charset="0"/>
              <a:buChar char="•"/>
            </a:pPr>
            <a:r>
              <a:rPr lang="el-GR" sz="2400" dirty="0"/>
              <a:t>Ο </a:t>
            </a:r>
            <a:r>
              <a:rPr lang="el-GR" sz="2400" dirty="0" err="1"/>
              <a:t>Singer</a:t>
            </a:r>
            <a:r>
              <a:rPr lang="el-GR" sz="2400" dirty="0"/>
              <a:t> εντοπίζει μια τάση στην πολιτική φιλοσοφία μετά τις δίκες της Νυρεμβέργης, υποχρέωσης αντίστασης σε μια μη δημοκρατική κυβέρνηση, μια πολιτική υποχρέωση δηλαδή στην ανυπακοή στις εντολές ενός κακόβουλου ολοκληρωτικού καθεστώτος</a:t>
            </a:r>
          </a:p>
          <a:p>
            <a:pPr marL="342900" indent="-342900">
              <a:buFont typeface="Arial" panose="020B0604020202020204" pitchFamily="34" charset="0"/>
              <a:buChar char="•"/>
            </a:pPr>
            <a:r>
              <a:rPr lang="el-GR" sz="2400" dirty="0"/>
              <a:t>Εάν  οι Ναζί είχαν κρατήσει τις δημοκρατικές διαδικασίες και είχαν επιτρέψει την ελευθερία του λόγου τότε οι στρατιώτες θα ήταν υποχρεωμένοι να υπακούσουν στις εντολές γενοκτονίας των Εβραίων; </a:t>
            </a:r>
          </a:p>
          <a:p>
            <a:pPr marL="342900" indent="-342900">
              <a:buFont typeface="Arial" panose="020B0604020202020204" pitchFamily="34" charset="0"/>
              <a:buChar char="•"/>
            </a:pPr>
            <a:r>
              <a:rPr lang="el-GR" sz="2400" dirty="0"/>
              <a:t>καταληκτικό συμπέρασμα : Αν και υπάρχει μεγάλη αλήθεια στη θέση ότι σε μια δημοκρατική κοινωνία θα πρέπει σε πολύ μεγαλύτερο βαθμό να υπακούμε στον νόμο, εν τούτοις αυτό που ορίζεται ως δημοκρατική κοινωνία απέχει πολύ από αυτό που υφίσταται. Οι σύγχρονες δημοκρατίες αν και αναγνωρίζουν πολλά και αντικρουόμενα συμφέροντα, ωστόσο όπως είναι εύκολα διακριτό ορισμένα συμφέρονται ‘έχουν το πάνω χέρι’ ενώ συγχρόνως τα συμφέρονται κάποιων ομάδων δεν εκπροσωπούνται καθόλου. Οι ομάδες που έχουν πολύ μικρή ή καθόλου συμμετοχή στις αποφάσεις δεν μπορούν να εγκαλούνται σε υπακοή. </a:t>
            </a:r>
          </a:p>
        </p:txBody>
      </p:sp>
    </p:spTree>
    <p:extLst>
      <p:ext uri="{BB962C8B-B14F-4D97-AF65-F5344CB8AC3E}">
        <p14:creationId xmlns:p14="http://schemas.microsoft.com/office/powerpoint/2010/main" val="249485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543C7-9488-4B2C-9C94-DE726C780160}"/>
              </a:ext>
            </a:extLst>
          </p:cNvPr>
          <p:cNvSpPr txBox="1"/>
          <p:nvPr/>
        </p:nvSpPr>
        <p:spPr>
          <a:xfrm>
            <a:off x="795580" y="349307"/>
            <a:ext cx="10600840" cy="5262979"/>
          </a:xfrm>
          <a:prstGeom prst="rect">
            <a:avLst/>
          </a:prstGeom>
          <a:noFill/>
        </p:spPr>
        <p:txBody>
          <a:bodyPr wrap="square">
            <a:spAutoFit/>
          </a:bodyPr>
          <a:lstStyle/>
          <a:p>
            <a:pPr algn="ctr"/>
            <a:r>
              <a:rPr lang="el-GR" sz="2400" dirty="0"/>
              <a:t>Συμπερασματικά  στο θέμα της ΑΣ: </a:t>
            </a:r>
          </a:p>
          <a:p>
            <a:pPr marL="457200" indent="-457200">
              <a:buAutoNum type="arabicPeriod"/>
            </a:pPr>
            <a:r>
              <a:rPr lang="el-GR" sz="2400" dirty="0"/>
              <a:t>Δεν  περιορίζεται στην στράτευση ή τη συμμετοχή σε πόλεμο αλλά διαπερνά όλες τις κοινωνικές δράσεις στις οποίες η προσωπική αυτονομία έρχεται σε σύγκρουση με το κοινό συμφέρον είναι δηλαδή άλλη μια εκδήλωση αυτής της σύγκρουσης. </a:t>
            </a:r>
          </a:p>
          <a:p>
            <a:pPr marL="457200" indent="-457200">
              <a:buAutoNum type="arabicPeriod"/>
            </a:pPr>
            <a:r>
              <a:rPr lang="el-GR" sz="2400" dirty="0"/>
              <a:t>2. Υπάρχει σαφής υπεροχή των δημοκρατικών κοινωνιών στην απαίτηση συμμετοχής των πολιτών στις πολιτικές αποφάσεις λόγω του ότι αυτοί έμμεσα έχουν ήδη συναινέσει υπόρρητα σε αυτές μέσω της απλή διαβίωσής τους στη δημοκρατική πολιτεία και τη δυνατότητα συμμετοχής στις αποφάσεις που τους δίδεται. </a:t>
            </a:r>
          </a:p>
          <a:p>
            <a:pPr marL="457200" indent="-457200">
              <a:buAutoNum type="arabicPeriod"/>
            </a:pPr>
            <a:r>
              <a:rPr lang="el-GR" sz="2400" dirty="0"/>
              <a:t>3. Είναι μια ένδειξη ανωτερότητας του δημοκρατικού πολιτεύματος η ανοχή  της πολιτικής ανυπακοής σίγουρα αλλά και της ΑΣ στη συνέχεια ως δειγμάτων της αναγνώρισης της διαλεκτικής των διαφορετικών απόψεων που οδηγούν την κοινωνία προς την ηθική και πολιτική τελείωσή της</a:t>
            </a:r>
          </a:p>
        </p:txBody>
      </p:sp>
    </p:spTree>
    <p:extLst>
      <p:ext uri="{BB962C8B-B14F-4D97-AF65-F5344CB8AC3E}">
        <p14:creationId xmlns:p14="http://schemas.microsoft.com/office/powerpoint/2010/main" val="349682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ACA2F-21BA-4FDE-8F33-AF8A51139AEB}"/>
              </a:ext>
            </a:extLst>
          </p:cNvPr>
          <p:cNvSpPr txBox="1"/>
          <p:nvPr/>
        </p:nvSpPr>
        <p:spPr>
          <a:xfrm>
            <a:off x="365051" y="573437"/>
            <a:ext cx="11461897" cy="5940088"/>
          </a:xfrm>
          <a:prstGeom prst="rect">
            <a:avLst/>
          </a:prstGeom>
          <a:noFill/>
        </p:spPr>
        <p:txBody>
          <a:bodyPr wrap="square">
            <a:spAutoFit/>
          </a:bodyPr>
          <a:lstStyle/>
          <a:p>
            <a:pPr algn="ctr"/>
            <a:r>
              <a:rPr lang="el-GR" sz="2000" b="1" dirty="0"/>
              <a:t>Βιβλιογραφία</a:t>
            </a:r>
          </a:p>
          <a:p>
            <a:pPr algn="l">
              <a:spcAft>
                <a:spcPts val="600"/>
              </a:spcAft>
              <a:buFont typeface="Arial" panose="020B0604020202020204" pitchFamily="34" charset="0"/>
              <a:buChar char="•"/>
            </a:pPr>
            <a:r>
              <a:rPr lang="en-US" sz="2000" b="0" i="0" dirty="0">
                <a:effectLst/>
                <a:latin typeface="Open Sans" panose="020B0606030504020204" pitchFamily="34" charset="0"/>
              </a:rPr>
              <a:t>Bermudez, Mariana Rojas, «</a:t>
            </a:r>
            <a:r>
              <a:rPr lang="el-GR" sz="2000" b="0" i="0" dirty="0">
                <a:effectLst/>
                <a:latin typeface="Open Sans" panose="020B0606030504020204" pitchFamily="34" charset="0"/>
              </a:rPr>
              <a:t>Δημόσια και ιδιωτική χρήση του λόγου στο ‘Τι είναι Διαφωτισμός’», στο </a:t>
            </a:r>
            <a:r>
              <a:rPr lang="el-GR" sz="2000" b="0" i="1" dirty="0">
                <a:effectLst/>
                <a:latin typeface="Open Sans" panose="020B0606030504020204" pitchFamily="34" charset="0"/>
              </a:rPr>
              <a:t>Ιμμάνουελ Καντ Πρακτικός Λόγος και Νεωτερικότητα</a:t>
            </a:r>
            <a:r>
              <a:rPr lang="el-GR" sz="2000" b="0" i="0" dirty="0">
                <a:effectLst/>
                <a:latin typeface="Open Sans" panose="020B0606030504020204" pitchFamily="34" charset="0"/>
              </a:rPr>
              <a:t>,  </a:t>
            </a:r>
            <a:r>
              <a:rPr lang="el-GR" sz="2000" b="0" i="0" dirty="0" err="1">
                <a:effectLst/>
                <a:latin typeface="Open Sans" panose="020B0606030504020204" pitchFamily="34" charset="0"/>
              </a:rPr>
              <a:t>επιμ</a:t>
            </a:r>
            <a:r>
              <a:rPr lang="el-GR" sz="2000" b="0" i="0" dirty="0">
                <a:effectLst/>
                <a:latin typeface="Open Sans" panose="020B0606030504020204" pitchFamily="34" charset="0"/>
              </a:rPr>
              <a:t>. </a:t>
            </a:r>
            <a:r>
              <a:rPr lang="el-GR" sz="2000" b="0" i="0" dirty="0" err="1">
                <a:effectLst/>
                <a:latin typeface="Open Sans" panose="020B0606030504020204" pitchFamily="34" charset="0"/>
              </a:rPr>
              <a:t>Κων</a:t>
            </a:r>
            <a:r>
              <a:rPr lang="el-GR" sz="2000" b="0" i="0" dirty="0">
                <a:effectLst/>
                <a:latin typeface="Open Sans" panose="020B0606030504020204" pitchFamily="34" charset="0"/>
              </a:rPr>
              <a:t>. Καβουλάκος, Αλεξάνδρεια, 2006.</a:t>
            </a:r>
          </a:p>
          <a:p>
            <a:pPr algn="l">
              <a:spcAft>
                <a:spcPts val="600"/>
              </a:spcAft>
              <a:buFont typeface="Arial" panose="020B0604020202020204" pitchFamily="34" charset="0"/>
              <a:buChar char="•"/>
            </a:pPr>
            <a:r>
              <a:rPr lang="en-US" sz="2000" b="0" i="0" dirty="0">
                <a:effectLst/>
                <a:latin typeface="Open Sans" panose="020B0606030504020204" pitchFamily="34" charset="0"/>
              </a:rPr>
              <a:t>Clifford, G. “Legalizing Selective Conscientious Objection”. </a:t>
            </a:r>
            <a:r>
              <a:rPr lang="en-US" sz="2000" b="0" i="1" dirty="0">
                <a:effectLst/>
                <a:latin typeface="Open Sans" panose="020B0606030504020204" pitchFamily="34" charset="0"/>
              </a:rPr>
              <a:t>Public Reason </a:t>
            </a:r>
            <a:r>
              <a:rPr lang="en-US" sz="2000" b="0" i="0" dirty="0">
                <a:effectLst/>
                <a:latin typeface="Open Sans" panose="020B0606030504020204" pitchFamily="34" charset="0"/>
              </a:rPr>
              <a:t>3 (2011): 22-38.</a:t>
            </a:r>
          </a:p>
          <a:p>
            <a:pPr algn="l">
              <a:spcAft>
                <a:spcPts val="600"/>
              </a:spcAft>
              <a:buFont typeface="Arial" panose="020B0604020202020204" pitchFamily="34" charset="0"/>
              <a:buChar char="•"/>
            </a:pPr>
            <a:r>
              <a:rPr lang="en-US" sz="2000" b="0" i="0" dirty="0" err="1">
                <a:effectLst/>
                <a:latin typeface="Open Sans" panose="020B0606030504020204" pitchFamily="34" charset="0"/>
              </a:rPr>
              <a:t>Malament</a:t>
            </a:r>
            <a:r>
              <a:rPr lang="en-US" sz="2000" b="0" i="0" dirty="0">
                <a:effectLst/>
                <a:latin typeface="Open Sans" panose="020B0606030504020204" pitchFamily="34" charset="0"/>
              </a:rPr>
              <a:t>, D. “Selective Conscientious Objection and the Gillette Decision”. In </a:t>
            </a:r>
            <a:r>
              <a:rPr lang="en-US" sz="2000" b="0" i="1" dirty="0">
                <a:effectLst/>
                <a:latin typeface="Open Sans" panose="020B0606030504020204" pitchFamily="34" charset="0"/>
              </a:rPr>
              <a:t>War </a:t>
            </a:r>
            <a:r>
              <a:rPr lang="en-US" sz="2000" b="0" i="1" dirty="0" err="1">
                <a:effectLst/>
                <a:latin typeface="Open Sans" panose="020B0606030504020204" pitchFamily="34" charset="0"/>
              </a:rPr>
              <a:t>andMoral</a:t>
            </a:r>
            <a:r>
              <a:rPr lang="en-US" sz="2000" b="0" i="1" dirty="0">
                <a:effectLst/>
                <a:latin typeface="Open Sans" panose="020B0606030504020204" pitchFamily="34" charset="0"/>
              </a:rPr>
              <a:t> Responsibility</a:t>
            </a:r>
            <a:r>
              <a:rPr lang="en-US" sz="2000" b="0" i="0" dirty="0">
                <a:effectLst/>
                <a:latin typeface="Open Sans" panose="020B0606030504020204" pitchFamily="34" charset="0"/>
              </a:rPr>
              <a:t>. M. Cohen et al., eds. Princeton, 1974.</a:t>
            </a:r>
          </a:p>
          <a:p>
            <a:pPr algn="l">
              <a:spcAft>
                <a:spcPts val="600"/>
              </a:spcAft>
              <a:buFont typeface="Arial" panose="020B0604020202020204" pitchFamily="34" charset="0"/>
              <a:buChar char="•"/>
            </a:pPr>
            <a:r>
              <a:rPr lang="en-US" sz="2000" b="0" i="0" dirty="0">
                <a:effectLst/>
                <a:latin typeface="Open Sans" panose="020B0606030504020204" pitchFamily="34" charset="0"/>
              </a:rPr>
              <a:t>Rawls, J. </a:t>
            </a:r>
            <a:r>
              <a:rPr lang="el-GR" sz="2000" b="0" i="1" dirty="0">
                <a:effectLst/>
                <a:latin typeface="Open Sans" panose="020B0606030504020204" pitchFamily="34" charset="0"/>
              </a:rPr>
              <a:t>Πολιτικός φιλελευθερισμός</a:t>
            </a:r>
            <a:r>
              <a:rPr lang="el-GR" sz="2000" b="0" i="0" dirty="0">
                <a:effectLst/>
                <a:latin typeface="Open Sans" panose="020B0606030504020204" pitchFamily="34" charset="0"/>
              </a:rPr>
              <a:t>. Μετ. Σ. </a:t>
            </a:r>
            <a:r>
              <a:rPr lang="el-GR" sz="2000" b="0" i="0" dirty="0" err="1">
                <a:effectLst/>
                <a:latin typeface="Open Sans" panose="020B0606030504020204" pitchFamily="34" charset="0"/>
              </a:rPr>
              <a:t>Μαρκέτος</a:t>
            </a:r>
            <a:r>
              <a:rPr lang="el-GR" sz="2000" b="0" i="0" dirty="0">
                <a:effectLst/>
                <a:latin typeface="Open Sans" panose="020B0606030504020204" pitchFamily="34" charset="0"/>
              </a:rPr>
              <a:t>. Αθήνα, 2004. (Ελευθερία της έκφρασης </a:t>
            </a:r>
            <a:r>
              <a:rPr lang="el-GR" sz="2000" b="0" i="0" dirty="0" err="1">
                <a:effectLst/>
                <a:latin typeface="Open Sans" panose="020B0606030504020204" pitchFamily="34" charset="0"/>
              </a:rPr>
              <a:t>σσ</a:t>
            </a:r>
            <a:r>
              <a:rPr lang="el-GR" sz="2000" b="0" i="0" dirty="0">
                <a:effectLst/>
                <a:latin typeface="Open Sans" panose="020B0606030504020204" pitchFamily="34" charset="0"/>
              </a:rPr>
              <a:t>. 191-408)</a:t>
            </a:r>
          </a:p>
          <a:p>
            <a:pPr algn="l">
              <a:spcAft>
                <a:spcPts val="600"/>
              </a:spcAft>
              <a:buFont typeface="Arial" panose="020B0604020202020204" pitchFamily="34" charset="0"/>
              <a:buChar char="•"/>
            </a:pPr>
            <a:r>
              <a:rPr lang="en-US" sz="2000" b="0" i="0" dirty="0">
                <a:effectLst/>
                <a:latin typeface="Open Sans" panose="020B0606030504020204" pitchFamily="34" charset="0"/>
              </a:rPr>
              <a:t>Rawls, John, </a:t>
            </a:r>
            <a:r>
              <a:rPr lang="el-GR" sz="2000" b="0" i="1" dirty="0">
                <a:effectLst/>
                <a:latin typeface="Open Sans" panose="020B0606030504020204" pitchFamily="34" charset="0"/>
              </a:rPr>
              <a:t>Θεωρία της δικαιοσύνης, </a:t>
            </a:r>
            <a:r>
              <a:rPr lang="el-GR" sz="2000" b="0" i="0" dirty="0">
                <a:effectLst/>
                <a:latin typeface="Open Sans" panose="020B0606030504020204" pitchFamily="34" charset="0"/>
              </a:rPr>
              <a:t>Επιμέλεια Ανδρέας Τάκης, μετάφραση Φίλιππος Βασιλόγιαννης, Βασίλης </a:t>
            </a:r>
            <a:r>
              <a:rPr lang="el-GR" sz="2000" b="0" i="0" dirty="0" err="1">
                <a:effectLst/>
                <a:latin typeface="Open Sans" panose="020B0606030504020204" pitchFamily="34" charset="0"/>
              </a:rPr>
              <a:t>Βουτσάκης</a:t>
            </a:r>
            <a:r>
              <a:rPr lang="el-GR" sz="2000" b="0" i="0" dirty="0">
                <a:effectLst/>
                <a:latin typeface="Open Sans" panose="020B0606030504020204" pitchFamily="34" charset="0"/>
              </a:rPr>
              <a:t>, Φιλήμων Παιονίδης, κ.ά., Πόλις, 2017. (58. Η δικαιολόγηση της αντίρρησης συνείδησης και 59. Ο ρόλος της πολιτικής ανυπακοής)</a:t>
            </a:r>
          </a:p>
          <a:p>
            <a:pPr algn="l">
              <a:spcAft>
                <a:spcPts val="600"/>
              </a:spcAft>
              <a:buFont typeface="Arial" panose="020B0604020202020204" pitchFamily="34" charset="0"/>
              <a:buChar char="•"/>
            </a:pPr>
            <a:r>
              <a:rPr lang="en-US" sz="2000" b="0" i="0" dirty="0">
                <a:effectLst/>
                <a:latin typeface="Open Sans" panose="020B0606030504020204" pitchFamily="34" charset="0"/>
              </a:rPr>
              <a:t>Singer, Peter. </a:t>
            </a:r>
            <a:r>
              <a:rPr lang="en-US" sz="2000" b="0" i="1" dirty="0">
                <a:effectLst/>
                <a:latin typeface="Open Sans" panose="020B0606030504020204" pitchFamily="34" charset="0"/>
              </a:rPr>
              <a:t>Democracy and Disobedience</a:t>
            </a:r>
            <a:r>
              <a:rPr lang="en-US" sz="2000" b="0" i="0" dirty="0">
                <a:effectLst/>
                <a:latin typeface="Open Sans" panose="020B0606030504020204" pitchFamily="34" charset="0"/>
              </a:rPr>
              <a:t>. Clarendon Press,1973.</a:t>
            </a:r>
          </a:p>
          <a:p>
            <a:pPr algn="l">
              <a:spcAft>
                <a:spcPts val="600"/>
              </a:spcAft>
              <a:buFont typeface="Arial" panose="020B0604020202020204" pitchFamily="34" charset="0"/>
              <a:buChar char="•"/>
            </a:pPr>
            <a:r>
              <a:rPr lang="en-US" sz="2000" b="0" i="0" dirty="0">
                <a:effectLst/>
                <a:latin typeface="Open Sans" panose="020B0606030504020204" pitchFamily="34" charset="0"/>
              </a:rPr>
              <a:t>Wit, E. C., “Kant and the Limits of Civil Obedience,” Kant-</a:t>
            </a:r>
            <a:r>
              <a:rPr lang="en-US" sz="2000" b="0" i="0" dirty="0" err="1">
                <a:effectLst/>
                <a:latin typeface="Open Sans" panose="020B0606030504020204" pitchFamily="34" charset="0"/>
              </a:rPr>
              <a:t>Studien</a:t>
            </a:r>
            <a:r>
              <a:rPr lang="en-US" sz="2000" b="0" i="0" dirty="0">
                <a:effectLst/>
                <a:latin typeface="Open Sans" panose="020B0606030504020204" pitchFamily="34" charset="0"/>
              </a:rPr>
              <a:t> B. 90, H. 3, 1999, pp. 1-22. </a:t>
            </a:r>
            <a:r>
              <a:rPr lang="en-US" sz="2000" b="0"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http://www.math.rug.nl/~ernst/kant.htm</a:t>
            </a:r>
            <a:endParaRPr lang="en-US" sz="2000" b="0" i="0" dirty="0">
              <a:effectLst/>
              <a:latin typeface="Open Sans" panose="020B0606030504020204" pitchFamily="34" charset="0"/>
            </a:endParaRPr>
          </a:p>
          <a:p>
            <a:pPr algn="l">
              <a:spcAft>
                <a:spcPts val="600"/>
              </a:spcAft>
              <a:buFont typeface="Arial" panose="020B0604020202020204" pitchFamily="34" charset="0"/>
              <a:buChar char="•"/>
            </a:pPr>
            <a:r>
              <a:rPr lang="el-GR" sz="2000" b="0" i="0" dirty="0">
                <a:effectLst/>
                <a:latin typeface="Open Sans" panose="020B0606030504020204" pitchFamily="34" charset="0"/>
              </a:rPr>
              <a:t>Παπαγεωργίου, Κωνσταντίνος, </a:t>
            </a:r>
            <a:r>
              <a:rPr lang="el-GR" sz="2000" b="0" i="1" dirty="0">
                <a:effectLst/>
                <a:latin typeface="Open Sans" panose="020B0606030504020204" pitchFamily="34" charset="0"/>
              </a:rPr>
              <a:t>Πόλεμος και δικαιοσύνη</a:t>
            </a:r>
            <a:r>
              <a:rPr lang="el-GR" sz="2000" b="0" i="0" dirty="0">
                <a:effectLst/>
                <a:latin typeface="Open Sans" panose="020B0606030504020204" pitchFamily="34" charset="0"/>
              </a:rPr>
              <a:t>, </a:t>
            </a:r>
            <a:r>
              <a:rPr lang="el-GR" sz="2000" b="0" i="0" dirty="0" err="1">
                <a:effectLst/>
                <a:latin typeface="Open Sans" panose="020B0606030504020204" pitchFamily="34" charset="0"/>
              </a:rPr>
              <a:t>Εκδ</a:t>
            </a:r>
            <a:r>
              <a:rPr lang="el-GR" sz="2000" b="0" i="0" dirty="0">
                <a:effectLst/>
                <a:latin typeface="Open Sans" panose="020B0606030504020204" pitchFamily="34" charset="0"/>
              </a:rPr>
              <a:t>. Πόλις, 2020.</a:t>
            </a:r>
          </a:p>
          <a:p>
            <a:endParaRPr lang="en-US" sz="2000" dirty="0"/>
          </a:p>
        </p:txBody>
      </p:sp>
    </p:spTree>
    <p:extLst>
      <p:ext uri="{BB962C8B-B14F-4D97-AF65-F5344CB8AC3E}">
        <p14:creationId xmlns:p14="http://schemas.microsoft.com/office/powerpoint/2010/main" val="269930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B139C77-EEEA-4EE0-BCF1-A01D07B922FD}"/>
              </a:ext>
            </a:extLst>
          </p:cNvPr>
          <p:cNvPicPr>
            <a:picLocks noChangeAspect="1"/>
          </p:cNvPicPr>
          <p:nvPr/>
        </p:nvPicPr>
        <p:blipFill>
          <a:blip r:embed="rId2"/>
          <a:stretch>
            <a:fillRect/>
          </a:stretch>
        </p:blipFill>
        <p:spPr>
          <a:xfrm>
            <a:off x="2491353" y="1478340"/>
            <a:ext cx="6905625" cy="3810000"/>
          </a:xfrm>
          <a:prstGeom prst="rect">
            <a:avLst/>
          </a:prstGeom>
        </p:spPr>
      </p:pic>
      <p:sp>
        <p:nvSpPr>
          <p:cNvPr id="5" name="TextBox 4">
            <a:extLst>
              <a:ext uri="{FF2B5EF4-FFF2-40B4-BE49-F238E27FC236}">
                <a16:creationId xmlns:a16="http://schemas.microsoft.com/office/drawing/2014/main" id="{3BF95DF3-F90A-4107-99BC-49922D91006E}"/>
              </a:ext>
            </a:extLst>
          </p:cNvPr>
          <p:cNvSpPr txBox="1"/>
          <p:nvPr/>
        </p:nvSpPr>
        <p:spPr>
          <a:xfrm>
            <a:off x="666428" y="5288340"/>
            <a:ext cx="11189776" cy="1569660"/>
          </a:xfrm>
          <a:prstGeom prst="rect">
            <a:avLst/>
          </a:prstGeom>
          <a:noFill/>
        </p:spPr>
        <p:txBody>
          <a:bodyPr wrap="square">
            <a:spAutoFit/>
          </a:bodyPr>
          <a:lstStyle/>
          <a:p>
            <a:pPr algn="ctr"/>
            <a:r>
              <a:rPr lang="el-GR" sz="2400" dirty="0"/>
              <a:t>Η πρώτη καταγεγραμμένη ιστορικά αντίρρηση συνείδησης του Μαξιμιλιανού που κληρώθηκε στον ρωμαϊκό στρατό το 295μ.χ. </a:t>
            </a:r>
            <a:endParaRPr lang="en-US" sz="2400" dirty="0"/>
          </a:p>
          <a:p>
            <a:pPr algn="ctr"/>
            <a:r>
              <a:rPr lang="el-GR" sz="2400" dirty="0"/>
              <a:t>Άρνηση</a:t>
            </a:r>
            <a:r>
              <a:rPr lang="en-US" sz="2400" dirty="0"/>
              <a:t> </a:t>
            </a:r>
            <a:r>
              <a:rPr lang="el-GR" sz="2400" dirty="0"/>
              <a:t> υπηρέτησης –εκτέλεση</a:t>
            </a:r>
            <a:r>
              <a:rPr lang="en-US" sz="2400" dirty="0"/>
              <a:t>.</a:t>
            </a:r>
            <a:r>
              <a:rPr lang="el-GR" sz="2400" dirty="0"/>
              <a:t> Ανακηρύχθηκε</a:t>
            </a:r>
            <a:r>
              <a:rPr lang="en-US" sz="2400" dirty="0"/>
              <a:t> </a:t>
            </a:r>
            <a:r>
              <a:rPr lang="el-GR" sz="2400" dirty="0"/>
              <a:t> Άγιος από την Ρωμαιοκαθολική εκκλησία. </a:t>
            </a:r>
          </a:p>
        </p:txBody>
      </p:sp>
      <p:sp>
        <p:nvSpPr>
          <p:cNvPr id="7" name="TextBox 6">
            <a:extLst>
              <a:ext uri="{FF2B5EF4-FFF2-40B4-BE49-F238E27FC236}">
                <a16:creationId xmlns:a16="http://schemas.microsoft.com/office/drawing/2014/main" id="{2F0CA1B5-D293-4EE5-8286-1131EE5CAD31}"/>
              </a:ext>
            </a:extLst>
          </p:cNvPr>
          <p:cNvSpPr txBox="1"/>
          <p:nvPr/>
        </p:nvSpPr>
        <p:spPr>
          <a:xfrm>
            <a:off x="349277" y="108488"/>
            <a:ext cx="11189776" cy="1200329"/>
          </a:xfrm>
          <a:prstGeom prst="rect">
            <a:avLst/>
          </a:prstGeom>
          <a:noFill/>
        </p:spPr>
        <p:txBody>
          <a:bodyPr wrap="square">
            <a:spAutoFit/>
          </a:bodyPr>
          <a:lstStyle/>
          <a:p>
            <a:r>
              <a:rPr lang="el-GR" sz="2400" dirty="0"/>
              <a:t>Τους  πρωτοχριστιανικούς αιώνες  λόγω της ολοκληρωτικής  καταδίκης της βίας από την  Καινή Διαθήκη, οι χριστιανοί προτιμούν να γυρίσουν και το άλλο μάγουλο σε αυτόν που τους χτυπά παρά να ανταποδώσουν. </a:t>
            </a:r>
          </a:p>
        </p:txBody>
      </p:sp>
    </p:spTree>
    <p:extLst>
      <p:ext uri="{BB962C8B-B14F-4D97-AF65-F5344CB8AC3E}">
        <p14:creationId xmlns:p14="http://schemas.microsoft.com/office/powerpoint/2010/main" val="155678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A6377-085A-49A3-A2BF-827C68E2E95C}"/>
              </a:ext>
            </a:extLst>
          </p:cNvPr>
          <p:cNvSpPr txBox="1"/>
          <p:nvPr/>
        </p:nvSpPr>
        <p:spPr>
          <a:xfrm>
            <a:off x="232475" y="153474"/>
            <a:ext cx="11701220" cy="668304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l-GR" sz="2400" dirty="0"/>
              <a:t>Η αντίρρηση συνείδησης στο πλαίσιο της ηθικής του πολέμου είναι η πράξη άρνησης υπηρέτησης της στρατιωτικής θητείας που στηρίζεται στο επιχείρημα της ελευθερίας της συνείδησης, της σκέψης ή των θρησκευτικών πεποιθήσεων.</a:t>
            </a:r>
          </a:p>
          <a:p>
            <a:pPr marL="342900" indent="-342900" algn="just">
              <a:lnSpc>
                <a:spcPct val="150000"/>
              </a:lnSpc>
              <a:buFont typeface="Arial" panose="020B0604020202020204" pitchFamily="34" charset="0"/>
              <a:buChar char="•"/>
            </a:pPr>
            <a:r>
              <a:rPr lang="el-GR" sz="2400" dirty="0"/>
              <a:t>Η χριστιανική θρησκεία επίσημη θρησκεία της Ρωμαϊκής αυτοκρατορίας το 313μ.Χ. από τον Μεγάλο Κωνσταντίνο.  </a:t>
            </a:r>
          </a:p>
          <a:p>
            <a:pPr marL="342900" indent="-342900" algn="just">
              <a:lnSpc>
                <a:spcPct val="150000"/>
              </a:lnSpc>
              <a:buFont typeface="Arial" panose="020B0604020202020204" pitchFamily="34" charset="0"/>
              <a:buChar char="•"/>
            </a:pPr>
            <a:r>
              <a:rPr lang="el-GR" sz="2400" dirty="0"/>
              <a:t>Επιτακτική  η ανάγκη να ξεπεραστεί η απροθυμία των Χριστιανών να </a:t>
            </a:r>
            <a:r>
              <a:rPr lang="el-GR" sz="2400" dirty="0" err="1"/>
              <a:t>πολεμήσουνοι</a:t>
            </a:r>
            <a:r>
              <a:rPr lang="el-GR" sz="2400" dirty="0"/>
              <a:t> Βησιγότθοι καταλαμβάνουν το 410 τη Ρώμη. </a:t>
            </a:r>
          </a:p>
          <a:p>
            <a:pPr marL="342900" indent="-342900" algn="just">
              <a:lnSpc>
                <a:spcPct val="150000"/>
              </a:lnSpc>
              <a:buFont typeface="Arial" panose="020B0604020202020204" pitchFamily="34" charset="0"/>
              <a:buChar char="•"/>
            </a:pPr>
            <a:r>
              <a:rPr lang="el-GR" sz="2400" dirty="0"/>
              <a:t>Ο Ιερός Αυγουστίνος ανατρέχει στην Παλαιά Διαθήκη και την βία που ευλογείται από τον βιβλικό θεό. Ο αυτοκράτορας είχε το ίδιο με τον Θεό στην τιμωρία του κακού και την επιβολή της ειρήνης ακόμα και με αγριότητες και σφαγές αθώων.</a:t>
            </a:r>
          </a:p>
          <a:p>
            <a:pPr marL="342900" indent="-342900" algn="just">
              <a:lnSpc>
                <a:spcPct val="150000"/>
              </a:lnSpc>
              <a:buFont typeface="Arial" panose="020B0604020202020204" pitchFamily="34" charset="0"/>
              <a:buChar char="•"/>
            </a:pPr>
            <a:r>
              <a:rPr lang="el-GR" sz="2400" dirty="0"/>
              <a:t>Ο  Αυγουστίνος θέτει δύο συνθήκες για τον δίκαιο πόλεμο: Α) να είναι δικαιολογημένος από κάποια αυθεντία Β) να γίνεται για δίκαιο σκοπό (τιμωρία κακού και ειρήνη). </a:t>
            </a:r>
          </a:p>
        </p:txBody>
      </p:sp>
    </p:spTree>
    <p:extLst>
      <p:ext uri="{BB962C8B-B14F-4D97-AF65-F5344CB8AC3E}">
        <p14:creationId xmlns:p14="http://schemas.microsoft.com/office/powerpoint/2010/main" val="97446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AA6EEC-21F2-4F47-8085-E68C1A5EEFC8}"/>
              </a:ext>
            </a:extLst>
          </p:cNvPr>
          <p:cNvSpPr txBox="1"/>
          <p:nvPr/>
        </p:nvSpPr>
        <p:spPr>
          <a:xfrm>
            <a:off x="377125" y="281401"/>
            <a:ext cx="11437749" cy="1697068"/>
          </a:xfrm>
          <a:prstGeom prst="rect">
            <a:avLst/>
          </a:prstGeom>
          <a:noFill/>
        </p:spPr>
        <p:txBody>
          <a:bodyPr wrap="square">
            <a:spAutoFit/>
          </a:bodyPr>
          <a:lstStyle/>
          <a:p>
            <a:pPr>
              <a:lnSpc>
                <a:spcPct val="150000"/>
              </a:lnSpc>
            </a:pPr>
            <a:r>
              <a:rPr lang="el-GR" sz="2400" dirty="0"/>
              <a:t>Τον  18ο αιώνα άδεια στους </a:t>
            </a:r>
            <a:r>
              <a:rPr lang="el-GR" sz="2400" dirty="0" err="1"/>
              <a:t>Κουακέρους</a:t>
            </a:r>
            <a:r>
              <a:rPr lang="el-GR" sz="2400" dirty="0"/>
              <a:t> να εξαιρεθούν από τη στρατιωτική θητεία λόγω  των προβλημάτων που δημιούργησαν στην πρώτη προσπάθεια να συσταθεί ένας Βρετανικός τακτικός στρατός το 1757. </a:t>
            </a:r>
          </a:p>
        </p:txBody>
      </p:sp>
      <p:pic>
        <p:nvPicPr>
          <p:cNvPr id="5" name="Εικόνα 4">
            <a:extLst>
              <a:ext uri="{FF2B5EF4-FFF2-40B4-BE49-F238E27FC236}">
                <a16:creationId xmlns:a16="http://schemas.microsoft.com/office/drawing/2014/main" id="{F42D8EDC-82A6-4297-883C-DC935D292009}"/>
              </a:ext>
            </a:extLst>
          </p:cNvPr>
          <p:cNvPicPr>
            <a:picLocks noChangeAspect="1"/>
          </p:cNvPicPr>
          <p:nvPr/>
        </p:nvPicPr>
        <p:blipFill>
          <a:blip r:embed="rId2"/>
          <a:stretch>
            <a:fillRect/>
          </a:stretch>
        </p:blipFill>
        <p:spPr>
          <a:xfrm>
            <a:off x="2464232" y="2262187"/>
            <a:ext cx="6509288" cy="4464077"/>
          </a:xfrm>
          <a:prstGeom prst="rect">
            <a:avLst/>
          </a:prstGeom>
        </p:spPr>
      </p:pic>
    </p:spTree>
    <p:extLst>
      <p:ext uri="{BB962C8B-B14F-4D97-AF65-F5344CB8AC3E}">
        <p14:creationId xmlns:p14="http://schemas.microsoft.com/office/powerpoint/2010/main" val="82950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E39EA5-9B11-44F0-BF50-CF7DCFE22ACB}"/>
              </a:ext>
            </a:extLst>
          </p:cNvPr>
          <p:cNvSpPr txBox="1"/>
          <p:nvPr/>
        </p:nvSpPr>
        <p:spPr>
          <a:xfrm>
            <a:off x="294468" y="612844"/>
            <a:ext cx="11205274" cy="5632311"/>
          </a:xfrm>
          <a:prstGeom prst="rect">
            <a:avLst/>
          </a:prstGeom>
          <a:noFill/>
        </p:spPr>
        <p:txBody>
          <a:bodyPr wrap="square">
            <a:spAutoFit/>
          </a:bodyPr>
          <a:lstStyle/>
          <a:p>
            <a:pPr marL="342900" indent="-342900">
              <a:buFont typeface="Arial" panose="020B0604020202020204" pitchFamily="34" charset="0"/>
              <a:buChar char="•"/>
            </a:pPr>
            <a:r>
              <a:rPr lang="el-GR" sz="2400" dirty="0"/>
              <a:t>Σήμερα σε  πολλές χώρες η ΑΣ επιτρέπεται με το αντίτιμο μιας εναλλακτικής πολιτικής θητείας. </a:t>
            </a:r>
          </a:p>
          <a:p>
            <a:pPr marL="342900" indent="-342900">
              <a:buFont typeface="Arial" panose="020B0604020202020204" pitchFamily="34" charset="0"/>
              <a:buChar char="•"/>
            </a:pPr>
            <a:r>
              <a:rPr lang="el-GR" sz="2400" dirty="0"/>
              <a:t>Οι ΑΣ αυτοχαρακτηρίζονται ειρηνιστές, ή αντιιμπεριαλιστές ή αντιμιλιταριστές ή απάτριδες από φιλοσοφική σκοπιά. </a:t>
            </a:r>
          </a:p>
          <a:p>
            <a:pPr marL="342900" indent="-342900">
              <a:buFont typeface="Arial" panose="020B0604020202020204" pitchFamily="34" charset="0"/>
              <a:buChar char="•"/>
            </a:pPr>
            <a:r>
              <a:rPr lang="el-GR" sz="2400" dirty="0"/>
              <a:t>Στις 8 Μαρτίου του 1995, η επιτροπή Ανθρωπίνων δικαιωμάτων των ΗΕ διακήρυξε ότι «τα πρόσωπα που υπηρετούν τη στρατιωτική τους θητεία δεν θα πρέπει να στερούνται του δικαιώματος να εκφράσουν ΑΣ στη στρατιωτική θητεία». </a:t>
            </a:r>
          </a:p>
          <a:p>
            <a:pPr marL="342900" indent="-342900">
              <a:buFont typeface="Arial" panose="020B0604020202020204" pitchFamily="34" charset="0"/>
              <a:buChar char="•"/>
            </a:pPr>
            <a:r>
              <a:rPr lang="el-GR" sz="2400" dirty="0"/>
              <a:t>Το  1998 η διάταξη 1998/77 αναγνωρίζει ότι «τα πρόσωπα που υπηρετούν τη στρατιωτική τους θητεία είναι δυνατόν να αναπτύξουν ΑΣ». Αυτό το δικαίωμα έχει επεκταθεί και στην εργασία στη στρατιωτική βιομηχανία. </a:t>
            </a:r>
          </a:p>
          <a:p>
            <a:pPr marL="342900" indent="-342900">
              <a:buFont typeface="Arial" panose="020B0604020202020204" pitchFamily="34" charset="0"/>
              <a:buChar char="•"/>
            </a:pPr>
            <a:r>
              <a:rPr lang="el-GR" sz="2400" dirty="0"/>
              <a:t>Σε  πολλές περιπτώσεις οι ΑΣ έχουν εκτελεσθεί, φυλακιστεί ή τιμωρηθεί με πολλούς τρόπους, ανάλογα με το δίκαιο της χώρας τους. </a:t>
            </a:r>
          </a:p>
          <a:p>
            <a:pPr marL="342900" indent="-342900">
              <a:buFont typeface="Arial" panose="020B0604020202020204" pitchFamily="34" charset="0"/>
              <a:buChar char="•"/>
            </a:pPr>
            <a:r>
              <a:rPr lang="el-GR" sz="2400" dirty="0"/>
              <a:t>Ο ορισμός της ΑΣ ποικίλλει από χώρα σε χώρα </a:t>
            </a:r>
          </a:p>
          <a:p>
            <a:pPr marL="342900" indent="-342900">
              <a:buFont typeface="Arial" panose="020B0604020202020204" pitchFamily="34" charset="0"/>
              <a:buChar char="•"/>
            </a:pPr>
            <a:r>
              <a:rPr lang="el-GR" sz="2400" dirty="0"/>
              <a:t>Η  αναγνώριση ξεκινά κυρίως από τη θρησκευτική ΑΣ και νομικά επεκτείνεται πλέον και σε άλλες κατηγορίες. </a:t>
            </a:r>
          </a:p>
        </p:txBody>
      </p:sp>
    </p:spTree>
    <p:extLst>
      <p:ext uri="{BB962C8B-B14F-4D97-AF65-F5344CB8AC3E}">
        <p14:creationId xmlns:p14="http://schemas.microsoft.com/office/powerpoint/2010/main" val="313715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689C8-B214-4B66-8F8B-D737CA56BDB5}"/>
              </a:ext>
            </a:extLst>
          </p:cNvPr>
          <p:cNvSpPr txBox="1"/>
          <p:nvPr/>
        </p:nvSpPr>
        <p:spPr>
          <a:xfrm>
            <a:off x="206644" y="612844"/>
            <a:ext cx="11778711" cy="5632311"/>
          </a:xfrm>
          <a:prstGeom prst="rect">
            <a:avLst/>
          </a:prstGeom>
          <a:noFill/>
        </p:spPr>
        <p:txBody>
          <a:bodyPr wrap="square">
            <a:spAutoFit/>
          </a:bodyPr>
          <a:lstStyle/>
          <a:p>
            <a:pPr marL="342900" indent="-342900">
              <a:buFont typeface="Arial" panose="020B0604020202020204" pitchFamily="34" charset="0"/>
              <a:buChar char="•"/>
            </a:pPr>
            <a:r>
              <a:rPr lang="el-GR" sz="2400" dirty="0"/>
              <a:t>Το θέμα της αντίρρησης συνείδησης εμβληματικά εμφανίζεται στην ηθική του διάσταση στις δίκες της Νυρεμβέργης. </a:t>
            </a:r>
          </a:p>
          <a:p>
            <a:pPr marL="342900" indent="-342900">
              <a:buFont typeface="Arial" panose="020B0604020202020204" pitchFamily="34" charset="0"/>
              <a:buChar char="•"/>
            </a:pPr>
            <a:r>
              <a:rPr lang="el-GR" sz="2400" dirty="0"/>
              <a:t>Η  νομολογία δεν έκανε αποδεκτό το επιχείρημα της υπεράσπισης ‘εκτελούσα εντολές’.  </a:t>
            </a:r>
          </a:p>
          <a:p>
            <a:pPr marL="342900" indent="-342900">
              <a:buFont typeface="Arial" panose="020B0604020202020204" pitchFamily="34" charset="0"/>
              <a:buChar char="•"/>
            </a:pPr>
            <a:r>
              <a:rPr lang="el-GR" sz="2400" dirty="0"/>
              <a:t>Όχι  απλώς δικαίωμα αλλά ουσιαστικά μια υποχρέωση στην ΑΣ όταν οι εντολές καταφανώς παραβιάζουν την ηθική του πολέμου. </a:t>
            </a:r>
          </a:p>
          <a:p>
            <a:pPr marL="342900" indent="-342900">
              <a:buFont typeface="Arial" panose="020B0604020202020204" pitchFamily="34" charset="0"/>
              <a:buChar char="•"/>
            </a:pPr>
            <a:r>
              <a:rPr lang="el-GR" sz="2400" dirty="0"/>
              <a:t>Οι  Γερμανοί στρατιώτες είχαν το στοιχειώδες δικαίωμα στην άρνηση σε παράνομες πράξεις(Χάνα </a:t>
            </a:r>
            <a:r>
              <a:rPr lang="el-GR" sz="2400" dirty="0" err="1"/>
              <a:t>Άρεντ</a:t>
            </a:r>
            <a:r>
              <a:rPr lang="el-GR" sz="2400" dirty="0"/>
              <a:t> στη </a:t>
            </a:r>
            <a:r>
              <a:rPr lang="el-GR" sz="2400" i="1" dirty="0"/>
              <a:t>Η Δίκη του </a:t>
            </a:r>
            <a:r>
              <a:rPr lang="el-GR" sz="2400" i="1" dirty="0" err="1"/>
              <a:t>Άιχμαν</a:t>
            </a:r>
            <a:r>
              <a:rPr lang="el-GR" sz="2400" dirty="0"/>
              <a:t>) </a:t>
            </a:r>
          </a:p>
          <a:p>
            <a:pPr marL="342900" indent="-342900">
              <a:buFont typeface="Arial" panose="020B0604020202020204" pitchFamily="34" charset="0"/>
              <a:buChar char="•"/>
            </a:pPr>
            <a:r>
              <a:rPr lang="el-GR" sz="2400" dirty="0"/>
              <a:t>Το στρατιωτικό τους βιβλιάριο ανέγραφε αυτό το δικαίωμα πολλοί έκαναν χρήση του στο ανατολικό μέτωπο αρνούμενοι να συμμετέχουν σε μαζικές εκτελέσεις πολιτών δεν υπέστησαν δίωξη. </a:t>
            </a:r>
          </a:p>
          <a:p>
            <a:pPr marL="342900" indent="-342900">
              <a:buFont typeface="Arial" panose="020B0604020202020204" pitchFamily="34" charset="0"/>
              <a:buChar char="•"/>
            </a:pPr>
            <a:r>
              <a:rPr lang="el-GR" sz="2400" dirty="0"/>
              <a:t>Η έρευνα του </a:t>
            </a:r>
            <a:r>
              <a:rPr lang="el-GR" sz="2400" dirty="0" err="1"/>
              <a:t>Μilgram</a:t>
            </a:r>
            <a:r>
              <a:rPr lang="el-GR" sz="2400" dirty="0"/>
              <a:t> για την υπακοή θίγει σημαντικές παραμέτρους που ερμηνεύουν την ανθρώπινη συμπεριφορά. </a:t>
            </a:r>
          </a:p>
          <a:p>
            <a:pPr marL="342900" indent="-342900">
              <a:buFont typeface="Arial" panose="020B0604020202020204" pitchFamily="34" charset="0"/>
              <a:buChar char="•"/>
            </a:pPr>
            <a:r>
              <a:rPr lang="el-GR" sz="2400" dirty="0"/>
              <a:t>Συνηθισμένοι  άνθρωποι είναι ικανοί να προξενήσουν κακό σε έναν συνάνθρωπο τους, ειδικά όταν δεν αναλαμβάνουν οι ίδιοι τις ευθύνες των πράξεων τους </a:t>
            </a:r>
            <a:r>
              <a:rPr lang="el-GR" sz="2400" dirty="0" err="1"/>
              <a:t>καιι</a:t>
            </a:r>
            <a:r>
              <a:rPr lang="el-GR" sz="2400" dirty="0"/>
              <a:t> υπακούν εντολές χωρίς να σκέφτονται και να τις αξιολογούν.</a:t>
            </a:r>
          </a:p>
        </p:txBody>
      </p:sp>
    </p:spTree>
    <p:extLst>
      <p:ext uri="{BB962C8B-B14F-4D97-AF65-F5344CB8AC3E}">
        <p14:creationId xmlns:p14="http://schemas.microsoft.com/office/powerpoint/2010/main" val="418981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F70C04-3CC9-4E1E-8913-131FF4A59005}"/>
              </a:ext>
            </a:extLst>
          </p:cNvPr>
          <p:cNvSpPr txBox="1"/>
          <p:nvPr/>
        </p:nvSpPr>
        <p:spPr>
          <a:xfrm>
            <a:off x="232476" y="167986"/>
            <a:ext cx="11499742" cy="1697068"/>
          </a:xfrm>
          <a:prstGeom prst="rect">
            <a:avLst/>
          </a:prstGeom>
          <a:noFill/>
        </p:spPr>
        <p:txBody>
          <a:bodyPr wrap="square">
            <a:spAutoFit/>
          </a:bodyPr>
          <a:lstStyle/>
          <a:p>
            <a:pPr algn="ctr">
              <a:lnSpc>
                <a:spcPct val="150000"/>
              </a:lnSpc>
            </a:pPr>
            <a:r>
              <a:rPr lang="el-GR" sz="2400" dirty="0"/>
              <a:t>Στη συνέχεια της Νυρεμβέργης, το πείραμα </a:t>
            </a:r>
            <a:r>
              <a:rPr lang="el-GR" sz="2400" dirty="0" err="1"/>
              <a:t>Milgram</a:t>
            </a:r>
            <a:r>
              <a:rPr lang="el-GR" sz="2400" dirty="0"/>
              <a:t> συνεισφέρει στη ψυχολογική ερμηνεία της υπακοής και είχε ευρύτατη επίδραση η οποία φτάνει μέχρι και σήμερα, απόδειξη αυτού η ταινία </a:t>
            </a:r>
            <a:r>
              <a:rPr lang="el-GR" sz="2400" dirty="0" err="1"/>
              <a:t>Experimenter</a:t>
            </a:r>
            <a:r>
              <a:rPr lang="el-GR" sz="2400" dirty="0"/>
              <a:t> του 2015 η οποία προκάλεσε μεγάλο ενδιαφέρον. </a:t>
            </a:r>
          </a:p>
        </p:txBody>
      </p:sp>
      <p:pic>
        <p:nvPicPr>
          <p:cNvPr id="5" name="Εικόνα 4">
            <a:extLst>
              <a:ext uri="{FF2B5EF4-FFF2-40B4-BE49-F238E27FC236}">
                <a16:creationId xmlns:a16="http://schemas.microsoft.com/office/drawing/2014/main" id="{F3197FFE-CA4B-4919-9C80-144762445E97}"/>
              </a:ext>
            </a:extLst>
          </p:cNvPr>
          <p:cNvPicPr>
            <a:picLocks noChangeAspect="1"/>
          </p:cNvPicPr>
          <p:nvPr/>
        </p:nvPicPr>
        <p:blipFill>
          <a:blip r:embed="rId2"/>
          <a:stretch>
            <a:fillRect/>
          </a:stretch>
        </p:blipFill>
        <p:spPr>
          <a:xfrm>
            <a:off x="7533682" y="1975841"/>
            <a:ext cx="3015520" cy="4531519"/>
          </a:xfrm>
          <a:prstGeom prst="rect">
            <a:avLst/>
          </a:prstGeom>
        </p:spPr>
      </p:pic>
      <p:pic>
        <p:nvPicPr>
          <p:cNvPr id="6" name="Εικόνα 5">
            <a:extLst>
              <a:ext uri="{FF2B5EF4-FFF2-40B4-BE49-F238E27FC236}">
                <a16:creationId xmlns:a16="http://schemas.microsoft.com/office/drawing/2014/main" id="{D1949B39-D89A-4C02-91B9-1B06D0D9D505}"/>
              </a:ext>
            </a:extLst>
          </p:cNvPr>
          <p:cNvPicPr>
            <a:picLocks noChangeAspect="1"/>
          </p:cNvPicPr>
          <p:nvPr/>
        </p:nvPicPr>
        <p:blipFill>
          <a:blip r:embed="rId3"/>
          <a:stretch>
            <a:fillRect/>
          </a:stretch>
        </p:blipFill>
        <p:spPr>
          <a:xfrm>
            <a:off x="1149458" y="2603721"/>
            <a:ext cx="5334000" cy="3554730"/>
          </a:xfrm>
          <a:prstGeom prst="rect">
            <a:avLst/>
          </a:prstGeom>
        </p:spPr>
      </p:pic>
    </p:spTree>
    <p:extLst>
      <p:ext uri="{BB962C8B-B14F-4D97-AF65-F5344CB8AC3E}">
        <p14:creationId xmlns:p14="http://schemas.microsoft.com/office/powerpoint/2010/main" val="102361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EAC011-F0C8-4581-9C4B-2557B2B24908}"/>
              </a:ext>
            </a:extLst>
          </p:cNvPr>
          <p:cNvSpPr txBox="1"/>
          <p:nvPr/>
        </p:nvSpPr>
        <p:spPr>
          <a:xfrm>
            <a:off x="446868" y="237229"/>
            <a:ext cx="11298264" cy="6383542"/>
          </a:xfrm>
          <a:prstGeom prst="rect">
            <a:avLst/>
          </a:prstGeom>
          <a:noFill/>
        </p:spPr>
        <p:txBody>
          <a:bodyPr wrap="square">
            <a:spAutoFit/>
          </a:bodyPr>
          <a:lstStyle/>
          <a:p>
            <a:pPr algn="ctr">
              <a:lnSpc>
                <a:spcPct val="114000"/>
              </a:lnSpc>
            </a:pPr>
            <a:r>
              <a:rPr lang="el-GR" sz="2400" dirty="0"/>
              <a:t>Φιλοσοφικές θεωρίες και αντίρρηση συνείδησης </a:t>
            </a:r>
            <a:endParaRPr lang="en-US" sz="2400" dirty="0"/>
          </a:p>
          <a:p>
            <a:pPr marL="342900" indent="-342900">
              <a:lnSpc>
                <a:spcPct val="114000"/>
              </a:lnSpc>
              <a:buFont typeface="Arial" panose="020B0604020202020204" pitchFamily="34" charset="0"/>
              <a:buChar char="•"/>
            </a:pPr>
            <a:r>
              <a:rPr lang="el-GR" sz="2400" dirty="0"/>
              <a:t>Νομική βάση της  ΑΣ ουσιαστικά δεοντολογική. Σεβασμός  της ηθικής αυτονομίας των στρατιωτών και των πιθανών κληρωτών.   </a:t>
            </a:r>
          </a:p>
          <a:p>
            <a:pPr marL="342900" indent="-342900">
              <a:lnSpc>
                <a:spcPct val="114000"/>
              </a:lnSpc>
              <a:buFont typeface="Arial" panose="020B0604020202020204" pitchFamily="34" charset="0"/>
              <a:buChar char="•"/>
            </a:pPr>
            <a:r>
              <a:rPr lang="el-GR" sz="2400" dirty="0"/>
              <a:t>Η  στάση του Καντ στο θέμα αυτό είναι πολύ πιο πολύπλοκη. </a:t>
            </a:r>
          </a:p>
          <a:p>
            <a:pPr marL="342900" indent="-342900">
              <a:lnSpc>
                <a:spcPct val="114000"/>
              </a:lnSpc>
              <a:buFont typeface="Arial" panose="020B0604020202020204" pitchFamily="34" charset="0"/>
              <a:buChar char="•"/>
            </a:pPr>
            <a:r>
              <a:rPr lang="el-GR" sz="2400" dirty="0"/>
              <a:t>Η  οπτική του </a:t>
            </a:r>
            <a:r>
              <a:rPr lang="el-GR" sz="2400" dirty="0" err="1"/>
              <a:t>Rawls</a:t>
            </a:r>
            <a:r>
              <a:rPr lang="el-GR" sz="2400" dirty="0"/>
              <a:t>: η θετική στάση απέναντι στην ΑΣ διατηρεί την ηθική ισότητα μεταξύ των στρατιωτών, μεταξύ των στρατιωτών και των πολιτών, και μεταξύ των ΑΣ και περιστασιακών ΑΣ. </a:t>
            </a:r>
          </a:p>
          <a:p>
            <a:pPr marL="342900" indent="-342900">
              <a:lnSpc>
                <a:spcPct val="114000"/>
              </a:lnSpc>
              <a:buFont typeface="Arial" panose="020B0604020202020204" pitchFamily="34" charset="0"/>
              <a:buChar char="•"/>
            </a:pPr>
            <a:r>
              <a:rPr lang="el-GR" sz="2400" dirty="0"/>
              <a:t>Η </a:t>
            </a:r>
            <a:r>
              <a:rPr lang="el-GR" sz="2400" dirty="0" err="1"/>
              <a:t>ωφελιμοκρατική</a:t>
            </a:r>
            <a:r>
              <a:rPr lang="el-GR" sz="2400" dirty="0"/>
              <a:t> οπτική του </a:t>
            </a:r>
            <a:r>
              <a:rPr lang="el-GR" sz="2400" dirty="0" err="1"/>
              <a:t>Mill</a:t>
            </a:r>
            <a:r>
              <a:rPr lang="el-GR" sz="2400" dirty="0"/>
              <a:t>: η δυνατότητα ΑΣ αυξάνει την γενική ωφέλεια με την πιθανή επίσπευση του τέλους ενός πολέμου, ο οποίος δεν αποφέρει γενικό όφελος, αποφεύγοντας την </a:t>
            </a:r>
            <a:r>
              <a:rPr lang="el-GR" sz="2400" dirty="0" err="1"/>
              <a:t>απομείωση</a:t>
            </a:r>
            <a:r>
              <a:rPr lang="el-GR" sz="2400" dirty="0"/>
              <a:t> της ωφέλειας που αποφέρει ο μη σεβασμός της διαφωνίας. </a:t>
            </a:r>
          </a:p>
          <a:p>
            <a:pPr marL="342900" indent="-342900">
              <a:lnSpc>
                <a:spcPct val="114000"/>
              </a:lnSpc>
              <a:buFont typeface="Arial" panose="020B0604020202020204" pitchFamily="34" charset="0"/>
              <a:buChar char="•"/>
            </a:pPr>
            <a:r>
              <a:rPr lang="el-GR" sz="2400" dirty="0" err="1"/>
              <a:t>Rawls</a:t>
            </a:r>
            <a:r>
              <a:rPr lang="el-GR" sz="2400" dirty="0"/>
              <a:t>   </a:t>
            </a:r>
            <a:r>
              <a:rPr lang="el-GR" sz="2400" i="1" dirty="0"/>
              <a:t>Θεωρία της Δικαιοσύνης </a:t>
            </a:r>
            <a:endParaRPr lang="el-GR" sz="2400" dirty="0"/>
          </a:p>
          <a:p>
            <a:pPr marL="342900" indent="-342900">
              <a:lnSpc>
                <a:spcPct val="114000"/>
              </a:lnSpc>
              <a:buFont typeface="Arial" panose="020B0604020202020204" pitchFamily="34" charset="0"/>
              <a:buChar char="•"/>
            </a:pPr>
            <a:r>
              <a:rPr lang="el-GR" sz="2400" dirty="0" err="1"/>
              <a:t>Peter</a:t>
            </a:r>
            <a:r>
              <a:rPr lang="el-GR" sz="2400" dirty="0"/>
              <a:t> </a:t>
            </a:r>
            <a:r>
              <a:rPr lang="el-GR" sz="2400" dirty="0" err="1"/>
              <a:t>Singer</a:t>
            </a:r>
            <a:r>
              <a:rPr lang="el-GR" sz="2400" dirty="0"/>
              <a:t> </a:t>
            </a:r>
            <a:r>
              <a:rPr lang="el-GR" sz="2400" i="1" dirty="0" err="1"/>
              <a:t>Democracy</a:t>
            </a:r>
            <a:r>
              <a:rPr lang="el-GR" sz="2400" i="1" dirty="0"/>
              <a:t> and </a:t>
            </a:r>
            <a:r>
              <a:rPr lang="el-GR" sz="2400" i="1" dirty="0" err="1"/>
              <a:t>Disobedience</a:t>
            </a:r>
            <a:r>
              <a:rPr lang="el-GR" sz="2400" i="1" dirty="0"/>
              <a:t> </a:t>
            </a:r>
          </a:p>
          <a:p>
            <a:pPr marL="342900" indent="-342900">
              <a:lnSpc>
                <a:spcPct val="114000"/>
              </a:lnSpc>
              <a:buFont typeface="Arial" panose="020B0604020202020204" pitchFamily="34" charset="0"/>
              <a:buChar char="•"/>
            </a:pPr>
            <a:r>
              <a:rPr lang="el-GR" sz="2400" dirty="0"/>
              <a:t>Η θέση του Καντ στο θέμα της υπακοής στην εξουσία: «Θεωρία και πράξη» , </a:t>
            </a:r>
            <a:r>
              <a:rPr lang="el-GR" sz="2400" i="1" dirty="0" err="1"/>
              <a:t>Μεταφυσικη</a:t>
            </a:r>
            <a:r>
              <a:rPr lang="el-GR" sz="2400" i="1" dirty="0"/>
              <a:t> των Ηθών</a:t>
            </a:r>
            <a:r>
              <a:rPr lang="el-GR" sz="2400" dirty="0"/>
              <a:t>, </a:t>
            </a:r>
            <a:r>
              <a:rPr lang="el-GR" sz="2400" i="1" dirty="0"/>
              <a:t>Προς την </a:t>
            </a:r>
            <a:r>
              <a:rPr lang="el-GR" sz="2400" i="1" dirty="0" err="1"/>
              <a:t>Αίώνια</a:t>
            </a:r>
            <a:r>
              <a:rPr lang="el-GR" sz="2400" i="1" dirty="0"/>
              <a:t> Ειρήνη</a:t>
            </a:r>
            <a:r>
              <a:rPr lang="el-GR" sz="2400" dirty="0"/>
              <a:t>. </a:t>
            </a:r>
          </a:p>
        </p:txBody>
      </p:sp>
    </p:spTree>
    <p:extLst>
      <p:ext uri="{BB962C8B-B14F-4D97-AF65-F5344CB8AC3E}">
        <p14:creationId xmlns:p14="http://schemas.microsoft.com/office/powerpoint/2010/main" val="78342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C2884E-5A27-4AB0-AA7D-7BBD690156B4}"/>
              </a:ext>
            </a:extLst>
          </p:cNvPr>
          <p:cNvSpPr txBox="1"/>
          <p:nvPr/>
        </p:nvSpPr>
        <p:spPr>
          <a:xfrm>
            <a:off x="211811" y="206146"/>
            <a:ext cx="11530739" cy="7109639"/>
          </a:xfrm>
          <a:prstGeom prst="rect">
            <a:avLst/>
          </a:prstGeom>
          <a:noFill/>
        </p:spPr>
        <p:txBody>
          <a:bodyPr wrap="square">
            <a:spAutoFit/>
          </a:bodyPr>
          <a:lstStyle/>
          <a:p>
            <a:pPr algn="ctr"/>
            <a:r>
              <a:rPr lang="el-GR" sz="2400" dirty="0"/>
              <a:t> </a:t>
            </a:r>
            <a:r>
              <a:rPr lang="el-GR" sz="2400" b="1" dirty="0" err="1"/>
              <a:t>Rawls</a:t>
            </a:r>
            <a:endParaRPr lang="el-GR" sz="2400" b="1" dirty="0"/>
          </a:p>
          <a:p>
            <a:pPr marL="342900" indent="-342900">
              <a:buFont typeface="Arial" panose="020B0604020202020204" pitchFamily="34" charset="0"/>
              <a:buChar char="•"/>
            </a:pPr>
            <a:r>
              <a:rPr lang="el-GR" sz="2400" dirty="0"/>
              <a:t>Διαφοροποίηση της πολιτικής ανυπακοής (ΠΑ) από την ΑΣ και άλλες πράξεις αντίστασης. </a:t>
            </a:r>
          </a:p>
          <a:p>
            <a:pPr marL="342900" indent="-342900">
              <a:buFont typeface="Arial" panose="020B0604020202020204" pitchFamily="34" charset="0"/>
              <a:buChar char="•"/>
            </a:pPr>
            <a:r>
              <a:rPr lang="el-GR" sz="2400" dirty="0"/>
              <a:t>Πολιτική  ανυπακοή  είναι: « η δημόσια, μη βίαιη, συνειδησιακή αλλά παρ’ όλα αυτά πολιτική δράση που εκδηλώνεται ενάντια στον νόμο, με σκοπό συνήθως τη μεταβολή του νόμου ή των πολιτικών επιλογών της κυβέρνησης». </a:t>
            </a:r>
          </a:p>
          <a:p>
            <a:pPr marL="342900" indent="-342900">
              <a:buFont typeface="Arial" panose="020B0604020202020204" pitchFamily="34" charset="0"/>
              <a:buChar char="•"/>
            </a:pPr>
            <a:r>
              <a:rPr lang="el-GR" sz="2400" dirty="0"/>
              <a:t>Συνιστά  μια πολιτική πράξη η οποία καθοδηγείται και δικαιολογείται από πολιτικές αρχές, τις αρχές της δικαιοσύνης.</a:t>
            </a:r>
          </a:p>
          <a:p>
            <a:pPr marL="342900" indent="-342900">
              <a:buFont typeface="Arial" panose="020B0604020202020204" pitchFamily="34" charset="0"/>
              <a:buChar char="•"/>
            </a:pPr>
            <a:r>
              <a:rPr lang="el-GR" sz="2400" dirty="0"/>
              <a:t> Δεν επικαλείται προσωπική ηθική ή κάποιο θρησκευτικό δόγμα αλλά την αντίληψη της δικαιοσύνης που συμμερίζεται από κοινού με τους άλλους </a:t>
            </a:r>
          </a:p>
          <a:p>
            <a:pPr marL="342900" indent="-342900">
              <a:buFont typeface="Arial" panose="020B0604020202020204" pitchFamily="34" charset="0"/>
              <a:buChar char="•"/>
            </a:pPr>
            <a:r>
              <a:rPr lang="el-GR" sz="2400" dirty="0"/>
              <a:t>Μια  μειονότητα που επί μακρόν υφίσταται μια άδικη μεταχείριση που καταπατά τις αρχές της ισότητας και τις βασικές ελευθερίες, φέρνει την πλειοψηφία αντιμέτωπη με το θέμα αυτό και απαιτεί τη δικαίωση των αιτημάτων της ως νόμιμων. </a:t>
            </a:r>
          </a:p>
          <a:p>
            <a:pPr marL="342900" indent="-342900">
              <a:buFont typeface="Arial" panose="020B0604020202020204" pitchFamily="34" charset="0"/>
              <a:buChar char="•"/>
            </a:pPr>
            <a:r>
              <a:rPr lang="el-GR" sz="2400" dirty="0"/>
              <a:t>Είναι   μη βίαιη -βρίσκεται μέσα στο πλαίσιο της πίστης στον νόμο . </a:t>
            </a:r>
          </a:p>
          <a:p>
            <a:pPr marL="342900" indent="-342900">
              <a:buFont typeface="Arial" panose="020B0604020202020204" pitchFamily="34" charset="0"/>
              <a:buChar char="•"/>
            </a:pPr>
            <a:r>
              <a:rPr lang="el-GR" sz="2400" dirty="0"/>
              <a:t>Η ΠΑ μεταξύ της νόμιμης διαμαρτυρίας από τη μια και της ΑΣ και των ποικίλων μορφών αντίστασης από την άλλη.  </a:t>
            </a:r>
          </a:p>
          <a:p>
            <a:pPr marL="342900" indent="-342900">
              <a:buFont typeface="Arial" panose="020B0604020202020204" pitchFamily="34" charset="0"/>
              <a:buChar char="•"/>
            </a:pPr>
            <a:r>
              <a:rPr lang="el-GR" sz="2400" dirty="0"/>
              <a:t>Ο πολιτικός μαχητής αμφισβητεί το υφιστάμενο πολιτικό σύστημα με ένα πολύ βαθύτερο τρόπο. </a:t>
            </a:r>
          </a:p>
          <a:p>
            <a:pPr marL="342900" indent="-342900">
              <a:buFont typeface="Arial" panose="020B0604020202020204" pitchFamily="34" charset="0"/>
              <a:buChar char="•"/>
            </a:pPr>
            <a:endParaRPr lang="el-GR" sz="2400" dirty="0"/>
          </a:p>
        </p:txBody>
      </p:sp>
    </p:spTree>
    <p:extLst>
      <p:ext uri="{BB962C8B-B14F-4D97-AF65-F5344CB8AC3E}">
        <p14:creationId xmlns:p14="http://schemas.microsoft.com/office/powerpoint/2010/main" val="17979590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2652</Words>
  <Application>Microsoft Office PowerPoint</Application>
  <PresentationFormat>Ευρεία οθόνη</PresentationFormat>
  <Paragraphs>105</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Book Antiqua</vt:lpstr>
      <vt:lpstr>Calibri</vt:lpstr>
      <vt:lpstr>Calibri Light</vt:lpstr>
      <vt:lpstr>Open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boutlasg@uoi.gr</dc:creator>
  <cp:lastModifiedBy>boutlasg@uoi.gr</cp:lastModifiedBy>
  <cp:revision>36</cp:revision>
  <dcterms:created xsi:type="dcterms:W3CDTF">2021-05-04T05:48:02Z</dcterms:created>
  <dcterms:modified xsi:type="dcterms:W3CDTF">2021-06-09T07:15:58Z</dcterms:modified>
</cp:coreProperties>
</file>