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43"/>
  </p:notesMasterIdLst>
  <p:sldIdLst>
    <p:sldId id="376" r:id="rId2"/>
    <p:sldId id="283" r:id="rId3"/>
    <p:sldId id="454" r:id="rId4"/>
    <p:sldId id="382" r:id="rId5"/>
    <p:sldId id="379" r:id="rId6"/>
    <p:sldId id="355" r:id="rId7"/>
    <p:sldId id="417" r:id="rId8"/>
    <p:sldId id="393" r:id="rId9"/>
    <p:sldId id="396" r:id="rId10"/>
    <p:sldId id="419" r:id="rId11"/>
    <p:sldId id="394" r:id="rId12"/>
    <p:sldId id="381" r:id="rId13"/>
    <p:sldId id="386" r:id="rId14"/>
    <p:sldId id="387" r:id="rId15"/>
    <p:sldId id="446" r:id="rId16"/>
    <p:sldId id="378" r:id="rId17"/>
    <p:sldId id="259" r:id="rId18"/>
    <p:sldId id="285" r:id="rId19"/>
    <p:sldId id="260" r:id="rId20"/>
    <p:sldId id="310" r:id="rId21"/>
    <p:sldId id="261" r:id="rId22"/>
    <p:sldId id="356" r:id="rId23"/>
    <p:sldId id="421" r:id="rId24"/>
    <p:sldId id="426" r:id="rId25"/>
    <p:sldId id="449" r:id="rId26"/>
    <p:sldId id="450" r:id="rId27"/>
    <p:sldId id="429" r:id="rId28"/>
    <p:sldId id="316" r:id="rId29"/>
    <p:sldId id="336" r:id="rId30"/>
    <p:sldId id="357" r:id="rId31"/>
    <p:sldId id="366" r:id="rId32"/>
    <p:sldId id="455" r:id="rId33"/>
    <p:sldId id="307" r:id="rId34"/>
    <p:sldId id="322" r:id="rId35"/>
    <p:sldId id="334" r:id="rId36"/>
    <p:sldId id="335" r:id="rId37"/>
    <p:sldId id="420" r:id="rId38"/>
    <p:sldId id="428" r:id="rId39"/>
    <p:sldId id="331" r:id="rId40"/>
    <p:sldId id="312" r:id="rId41"/>
    <p:sldId id="359" r:id="rId42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6" autoAdjust="0"/>
    <p:restoredTop sz="86482" autoAdjust="0"/>
  </p:normalViewPr>
  <p:slideViewPr>
    <p:cSldViewPr>
      <p:cViewPr varScale="1">
        <p:scale>
          <a:sx n="72" d="100"/>
          <a:sy n="72" d="100"/>
        </p:scale>
        <p:origin x="120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3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51FDE9-F4C1-4C81-B6BA-5ED4F7C22A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B1ABE-9B17-46AE-AD4D-0A9F4E600AE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DAE68C5-F5EE-434C-86B1-AFD9DE868018}" type="datetimeFigureOut">
              <a:rPr lang="en-US"/>
              <a:pPr>
                <a:defRPr/>
              </a:pPr>
              <a:t>10/18/2021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5F20B47-F8E5-4DE6-B7B4-55D0E8FF2B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3697239-EB07-46B9-A043-F467EF84E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2846C-AB02-4D41-AED5-5C068CBCCE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CCE8B-A486-4CCD-9877-460D1300D2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3C23066-C8E0-4325-866C-AEE7B62BF11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08AEF07B-CE43-4448-BCFE-D7E2763CC103}"/>
              </a:ext>
            </a:extLst>
          </p:cNvPr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id="{B1817260-E8CA-4D46-B46B-2C7EEC19D0D7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553CDEEF-1DED-45D4-9550-916AB36E1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1A4C0759-5FB7-41E3-BDE1-56D9E240C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940E7467-7823-4D2C-A55C-5F40DDD7C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D791B29-D7A8-45DB-9C3D-F124B322165C}"/>
                </a:ext>
              </a:extLst>
            </p:cNvPr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>
            <a:extLst>
              <a:ext uri="{FF2B5EF4-FFF2-40B4-BE49-F238E27FC236}">
                <a16:creationId xmlns:a16="http://schemas.microsoft.com/office/drawing/2014/main" id="{3B878A1A-5B49-43C9-A4CC-ED7796F80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2" name="Footer Placeholder 18">
            <a:extLst>
              <a:ext uri="{FF2B5EF4-FFF2-40B4-BE49-F238E27FC236}">
                <a16:creationId xmlns:a16="http://schemas.microsoft.com/office/drawing/2014/main" id="{A597AAA8-34F0-435A-9745-9B9C1F07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3" name="Slide Number Placeholder 26">
            <a:extLst>
              <a:ext uri="{FF2B5EF4-FFF2-40B4-BE49-F238E27FC236}">
                <a16:creationId xmlns:a16="http://schemas.microsoft.com/office/drawing/2014/main" id="{F98CD04F-4978-461A-9227-469F1331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B56622-9E14-4054-A2EA-AF437353EA9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33464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31DF07E2-1666-485E-9F7A-D98800C8E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837A7C12-4B71-4016-B83B-99BACEDDC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485889F4-E5D3-4ABB-A9FE-653A4EBB6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18FD9-F22C-4190-B05C-315B40E1BCE5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093185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3EFB67EF-971D-4764-BF78-5EF4B00D9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C78E6756-5FE2-48D4-AC0B-B60536E60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D46F2617-CF20-4CC2-9143-DD3D3C88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3B752-C68D-4A09-88E4-EBD4669FC7F2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131606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92024" y="265177"/>
            <a:ext cx="8762287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35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3326" y="1196392"/>
            <a:ext cx="8237349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0906" y="448056"/>
            <a:ext cx="5157839" cy="640080"/>
          </a:xfrm>
        </p:spPr>
        <p:txBody>
          <a:bodyPr anchor="b" anchorCtr="0">
            <a:normAutofit/>
          </a:bodyPr>
          <a:lstStyle>
            <a:lvl1pPr>
              <a:defRPr sz="21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04622" y="1435608"/>
            <a:ext cx="3312414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9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04622" y="6203953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10/18/2021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203953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78945" y="6203953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042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74BF405E-B066-419F-B7F1-FACA26F4A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53213244-71C1-4329-8D0C-DF93C88CE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F5648D85-4094-4B7F-AAD2-6968F0E69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B0A8F-1CD8-446C-9EA9-DE3B048D9C37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118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10">
            <a:extLst>
              <a:ext uri="{FF2B5EF4-FFF2-40B4-BE49-F238E27FC236}">
                <a16:creationId xmlns:a16="http://schemas.microsoft.com/office/drawing/2014/main" id="{2A158376-816D-40DB-9B31-5A9C8AB5DB4D}"/>
              </a:ext>
            </a:extLst>
          </p:cNvPr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Chevron 11">
            <a:extLst>
              <a:ext uri="{FF2B5EF4-FFF2-40B4-BE49-F238E27FC236}">
                <a16:creationId xmlns:a16="http://schemas.microsoft.com/office/drawing/2014/main" id="{335671E1-7B74-4C86-8AAB-AF37C49D14DC}"/>
              </a:ext>
            </a:extLst>
          </p:cNvPr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2136CCD-93E4-4994-B4E3-5AB7B7DBA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425DA96-39D2-4832-870C-1E87C6F0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68C05C-9770-4C94-A43A-42B04424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14D31-C795-4DA1-B143-B5684FAAF96E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30826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26E96-0B2D-47A5-8E37-AB534E244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94F92-24BD-468C-ACEC-8A45B1C8C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89ECB-777E-409A-8153-586470487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3B932-065D-44C9-B5F3-39DE49F738D1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813632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BC4CAC-DFC8-4CEA-A5CD-72CF6639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C3E27-4EE7-4D16-A65A-62FF2B325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4FE4D-B9E7-4E9A-BB19-F1E179E08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191EA-1097-4087-ACC8-5DE29C521152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092328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1DAA65-0344-4041-961F-CAF19C009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07503-8ED7-4A5A-A871-4C925E281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EF089-0630-45D4-98EE-5943619F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80683-94F7-4E46-A203-52588069FABA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666345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AA8757C4-B1BD-48B0-ABDC-060353B55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D545D37A-28BF-47B3-BB41-83B8F8B3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14D6F60A-414C-4B56-BA60-940E0CE6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2AB7A-D80A-4C50-A805-7F0E411D7968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50850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761A1-6F14-4317-9945-D7C146BA1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619FF-4065-4388-9314-E18A4DB3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A88FB-4969-4F7F-ACDC-5B69170A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0DBAA-7E80-4CC4-82E0-651086C0F478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633711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>
            <a:extLst>
              <a:ext uri="{FF2B5EF4-FFF2-40B4-BE49-F238E27FC236}">
                <a16:creationId xmlns:a16="http://schemas.microsoft.com/office/drawing/2014/main" id="{D14C2FA4-AD1C-42CD-A276-BA3E52C92D15}"/>
              </a:ext>
            </a:extLst>
          </p:cNvPr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E90588EF-03A4-4662-A391-83702AB90C6F}"/>
              </a:ext>
            </a:extLst>
          </p:cNvPr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5F5907F-3950-4481-B54E-DEA45EE742C7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D15D9B-B5AF-4C21-A05C-4E869B3765FD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18">
            <a:extLst>
              <a:ext uri="{FF2B5EF4-FFF2-40B4-BE49-F238E27FC236}">
                <a16:creationId xmlns:a16="http://schemas.microsoft.com/office/drawing/2014/main" id="{83C84330-B6C6-46F4-8DEC-96DD6D2E4915}"/>
              </a:ext>
            </a:extLst>
          </p:cNvPr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Chevron 19">
            <a:extLst>
              <a:ext uri="{FF2B5EF4-FFF2-40B4-BE49-F238E27FC236}">
                <a16:creationId xmlns:a16="http://schemas.microsoft.com/office/drawing/2014/main" id="{83740D9F-4AD4-4432-AD7C-6DA075027109}"/>
              </a:ext>
            </a:extLst>
          </p:cNvPr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98EB8CB2-63F4-4440-BA17-8D58809C0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A4871201-51F6-43E1-B0B3-CBB8001B3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758841A5-B644-4930-8FAF-71E9E0ABE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16C40-F218-4F29-BADC-2B533DF0C626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959229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9B0D84F7-FFF5-4F95-B853-4F8CB34E2987}"/>
              </a:ext>
            </a:extLst>
          </p:cNvPr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27" name="Freeform 11">
            <a:extLst>
              <a:ext uri="{FF2B5EF4-FFF2-40B4-BE49-F238E27FC236}">
                <a16:creationId xmlns:a16="http://schemas.microsoft.com/office/drawing/2014/main" id="{CFCBA188-29CF-4A91-86DE-40F45F11741D}"/>
              </a:ext>
            </a:extLst>
          </p:cNvPr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EE5F884-5116-482C-BB51-6BEDDB2F0846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B59BE4-D35C-4EA3-8320-CAB6F2923C62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940ECD3D-FE1E-42C0-AD32-09DE7E0E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>
            <a:extLst>
              <a:ext uri="{FF2B5EF4-FFF2-40B4-BE49-F238E27FC236}">
                <a16:creationId xmlns:a16="http://schemas.microsoft.com/office/drawing/2014/main" id="{5DBEBF24-18D7-4986-A3ED-2644D29770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9659138-D7CA-4205-985D-E2199A887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5AF2FFF1-019F-4126-A802-14CEE350D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6B9EAB7-7B6C-4615-BBA3-1F1A2B31F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AD86AC9D-7639-4428-932D-3D1B127526DD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1">
            <a:extLst>
              <a:ext uri="{FF2B5EF4-FFF2-40B4-BE49-F238E27FC236}">
                <a16:creationId xmlns:a16="http://schemas.microsoft.com/office/drawing/2014/main" id="{F315FC74-6016-4B32-8C80-EB6E80B5E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                              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F16F14-1FFF-41AB-A174-2E78257BA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/>
          <a:lstStyle/>
          <a:p>
            <a:pPr>
              <a:defRPr/>
            </a:pPr>
            <a:r>
              <a:rPr lang="el-GR" dirty="0"/>
              <a:t>            ΙΑΤΡΙΚΗ ΧΗΜΕΙΑ</a:t>
            </a:r>
            <a:endParaRPr lang="en-US" dirty="0"/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401A2B0A-C8A3-4F99-B1EC-C39DB2336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2582863"/>
            <a:ext cx="72009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l-GR" altLang="en-US" sz="3200" dirty="0">
                <a:solidFill>
                  <a:srgbClr val="000000"/>
                </a:solidFill>
              </a:rPr>
              <a:t>                  </a:t>
            </a:r>
            <a:r>
              <a:rPr lang="el-GR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Π.ΜΟΥΤΣΑΤΣΟΥ</a:t>
            </a:r>
            <a:br>
              <a:rPr lang="el-GR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Καθηγήτρια Κλινικής Βιοχημείας-Ιατρικής Χημείας</a:t>
            </a:r>
            <a:br>
              <a:rPr lang="el-GR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dirty="0"/>
          </a:p>
        </p:txBody>
      </p:sp>
      <p:pic>
        <p:nvPicPr>
          <p:cNvPr id="2" name="1Recorded Sound">
            <a:hlinkClick r:id="" action="ppaction://media"/>
            <a:extLst>
              <a:ext uri="{FF2B5EF4-FFF2-40B4-BE49-F238E27FC236}">
                <a16:creationId xmlns:a16="http://schemas.microsoft.com/office/drawing/2014/main" id="{77DB499E-E577-4687-9E86-9A88B5258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8B6B4E97-0631-4D80-8FE6-4AC9B670D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46"/>
          <a:stretch>
            <a:fillRect/>
          </a:stretch>
        </p:blipFill>
        <p:spPr bwMode="auto">
          <a:xfrm>
            <a:off x="0" y="1989138"/>
            <a:ext cx="918686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4">
            <a:extLst>
              <a:ext uri="{FF2B5EF4-FFF2-40B4-BE49-F238E27FC236}">
                <a16:creationId xmlns:a16="http://schemas.microsoft.com/office/drawing/2014/main" id="{5C4FB009-722B-4C6C-8F08-659637BF9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04813"/>
            <a:ext cx="8351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sz="3200" b="1">
                <a:solidFill>
                  <a:schemeClr val="bg1"/>
                </a:solidFill>
              </a:rPr>
              <a:t>ΣΤΟΙΧΕΙΑ ΑΠΑΡΑΙΤΗΤΑ ΓΙΑ ΤΗ ΖΩΗ</a:t>
            </a:r>
            <a:endParaRPr lang="en-US" altLang="en-US" sz="3200" b="1">
              <a:solidFill>
                <a:schemeClr val="bg1"/>
              </a:solidFill>
            </a:endParaRPr>
          </a:p>
        </p:txBody>
      </p:sp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8CFEEFEE-B0ED-403E-9B4E-B5147F014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>
            <a:extLst>
              <a:ext uri="{FF2B5EF4-FFF2-40B4-BE49-F238E27FC236}">
                <a16:creationId xmlns:a16="http://schemas.microsoft.com/office/drawing/2014/main" id="{71696030-C48C-4D60-AD88-0ADAB0D43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12875"/>
            <a:ext cx="74898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3">
            <a:extLst>
              <a:ext uri="{FF2B5EF4-FFF2-40B4-BE49-F238E27FC236}">
                <a16:creationId xmlns:a16="http://schemas.microsoft.com/office/drawing/2014/main" id="{AAE99585-50FA-4390-9997-F09BD6FAE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404813"/>
            <a:ext cx="8631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sz="3200" b="1">
                <a:solidFill>
                  <a:schemeClr val="bg1"/>
                </a:solidFill>
              </a:rPr>
              <a:t>ΣΤΟΙΧΕΙΑ ΣΤΟΝ ΑΝΘΡΩΠΟ</a:t>
            </a:r>
            <a:endParaRPr lang="en-US" altLang="en-US" sz="3200" b="1">
              <a:solidFill>
                <a:schemeClr val="bg1"/>
              </a:solidFill>
            </a:endParaRPr>
          </a:p>
        </p:txBody>
      </p:sp>
      <p:pic>
        <p:nvPicPr>
          <p:cNvPr id="2" name="11Recorded Sound">
            <a:hlinkClick r:id="" action="ppaction://media"/>
            <a:extLst>
              <a:ext uri="{FF2B5EF4-FFF2-40B4-BE49-F238E27FC236}">
                <a16:creationId xmlns:a16="http://schemas.microsoft.com/office/drawing/2014/main" id="{53F103B2-D61A-425E-9700-B435B2785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1F3627-CD84-4B33-9B7F-342F8E6C5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256212"/>
          </a:xfrm>
        </p:spPr>
        <p:txBody>
          <a:bodyPr/>
          <a:lstStyle/>
          <a:p>
            <a:pPr marL="0" indent="0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r>
              <a:rPr lang="el-GR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Οι ζώντες οργανισμοί διαθέτουν χαρακτηριστικά και ιδιότητες που τους διακρίνουν από άλλες μορφές της ύλης </a:t>
            </a:r>
          </a:p>
          <a:p>
            <a:pPr marL="0" indent="0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endParaRPr lang="el-GR" sz="18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l-GR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Υψηλός βαθμός χημικής πολυπλοκότητας και οργάνωσης σε μικροσκοπικό επίπεδο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l-GR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Συστήματα για την απορρόφηση, το μετασχηματισμό και τη χρησιμοποίηση ενέργειας από το περιβάλλον  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l-GR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Μηχανισμοί για την αντίληψη και την απάντηση στις αλλαγές στο περιβάλλον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l-GR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Ικανότητα αλλαγής με την πάροδο του χρόνου μέσω σταδιακής εξέλιξης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l-GR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Διαφορετικοί ζωντανοί οργανισμοί μοιράζονται κοινά χημικά χαρακτηριστικά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l-GR" sz="18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r>
              <a:rPr lang="el-GR" alt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Υπάρχουν σημαντικές χημικές ομοιότητες μεταξύ πολύ διαφορετικών κυτταρικών τύπων.</a:t>
            </a:r>
          </a:p>
          <a:p>
            <a:pPr marL="285750" indent="-28575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l-GR" alt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Ο καταβολισμός της γλυκόζης στη ζύμη και στα μυϊκά κύτταρα περιλαμβάνει τις ίδιες δέκα χημικές-ενδιάμεσες ενώσεις και τα ίδια δέκα ένζυμα. </a:t>
            </a:r>
          </a:p>
          <a:p>
            <a:pPr marL="285750" indent="-28575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l-GR" alt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Ο </a:t>
            </a:r>
            <a:r>
              <a:rPr lang="en-US" alt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Jacques Monod </a:t>
            </a:r>
            <a:r>
              <a:rPr lang="el-GR" alt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το 1954 είπε: «Ότι αληθεύει για το </a:t>
            </a:r>
            <a:r>
              <a:rPr lang="en-US" alt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E. coli </a:t>
            </a:r>
            <a:r>
              <a:rPr lang="el-GR" alt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αληθεύει και για τον ελέφαντα». </a:t>
            </a:r>
            <a:endParaRPr lang="en-US" altLang="en-US" sz="18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BCF8BA-5911-4D6A-8FF8-6C2F9804E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    ΧΑΡΑΚΤΗΡΙΣΤΙΚΑ ΒΙΟΛΟΓΙΚΗΣ ΥΛΗΣ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2Recorded Sound">
            <a:hlinkClick r:id="" action="ppaction://media"/>
            <a:extLst>
              <a:ext uri="{FF2B5EF4-FFF2-40B4-BE49-F238E27FC236}">
                <a16:creationId xmlns:a16="http://schemas.microsoft.com/office/drawing/2014/main" id="{9FCFE2A3-68D3-49F6-8F3E-F9851709B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1E8B4613-86A2-402B-B217-221153FBA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606425"/>
            <a:ext cx="4683125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3Recorded Sound">
            <a:hlinkClick r:id="" action="ppaction://media"/>
            <a:extLst>
              <a:ext uri="{FF2B5EF4-FFF2-40B4-BE49-F238E27FC236}">
                <a16:creationId xmlns:a16="http://schemas.microsoft.com/office/drawing/2014/main" id="{D0F1553D-39E5-48A8-890F-C089AEFB5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348D65C8-0645-4B50-8AB0-E17AB459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785813"/>
            <a:ext cx="46831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4Recorded Sound">
            <a:hlinkClick r:id="" action="ppaction://media"/>
            <a:extLst>
              <a:ext uri="{FF2B5EF4-FFF2-40B4-BE49-F238E27FC236}">
                <a16:creationId xmlns:a16="http://schemas.microsoft.com/office/drawing/2014/main" id="{F49698EC-0CC0-4D05-BB28-6B607178F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>
            <a:extLst>
              <a:ext uri="{FF2B5EF4-FFF2-40B4-BE49-F238E27FC236}">
                <a16:creationId xmlns:a16="http://schemas.microsoft.com/office/drawing/2014/main" id="{454BFD64-64AA-4C3A-B7EC-225E53BFB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5184775"/>
          </a:xfrm>
        </p:spPr>
        <p:txBody>
          <a:bodyPr/>
          <a:lstStyle/>
          <a:p>
            <a:r>
              <a:rPr lang="el-GR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Η Βιοχημεία</a:t>
            </a:r>
            <a:r>
              <a:rPr lang="el-GR" altLang="en-US" sz="2000">
                <a:latin typeface="Arial" panose="020B0604020202020204" pitchFamily="34" charset="0"/>
                <a:cs typeface="Arial" panose="020B0604020202020204" pitchFamily="34" charset="0"/>
              </a:rPr>
              <a:t>  μελετά την </a:t>
            </a:r>
            <a:r>
              <a:rPr lang="el-GR" altLang="en-US" sz="2000" u="sng">
                <a:latin typeface="Arial" panose="020B0604020202020204" pitchFamily="34" charset="0"/>
                <a:cs typeface="Arial" panose="020B0604020202020204" pitchFamily="34" charset="0"/>
              </a:rPr>
              <a:t>βιολογική ύλη  </a:t>
            </a:r>
            <a:r>
              <a:rPr lang="el-GR" altLang="en-US" sz="2000">
                <a:latin typeface="Arial" panose="020B0604020202020204" pitchFamily="34" charset="0"/>
                <a:cs typeface="Arial" panose="020B0604020202020204" pitchFamily="34" charset="0"/>
              </a:rPr>
              <a:t>και ασχολείται με τις χημικές </a:t>
            </a:r>
          </a:p>
          <a:p>
            <a:r>
              <a:rPr lang="el-GR" altLang="en-US" sz="2000">
                <a:latin typeface="Arial" panose="020B0604020202020204" pitchFamily="34" charset="0"/>
                <a:cs typeface="Arial" panose="020B0604020202020204" pitchFamily="34" charset="0"/>
              </a:rPr>
              <a:t>δομές και διαδικασίες (βιοχημικά μονοπάτια και βιοχημικές αντιδράσεις ) οι οποίες λαμβάνουν χώρα σε φυσιολογικές και παθολογικές καταστάσεις όλων των ζώντων οργανισμών (συμπεριλαμβανομένου του ανθρώπινου οργανισμού) . </a:t>
            </a:r>
          </a:p>
          <a:p>
            <a:endParaRPr lang="el-G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Η Ιατρική Βιοχημεία </a:t>
            </a:r>
            <a:r>
              <a:rPr lang="el-GR" altLang="en-US" sz="2000">
                <a:latin typeface="Arial" panose="020B0604020202020204" pitchFamily="34" charset="0"/>
                <a:cs typeface="Arial" panose="020B0604020202020204" pitchFamily="34" charset="0"/>
              </a:rPr>
              <a:t>αναφέρεται στην Βιοχημεία του ανθρωπίνου οργανισμού μόνον (στην υγιή κατάσταση και στην νόσο) </a:t>
            </a:r>
          </a:p>
          <a:p>
            <a:r>
              <a:rPr lang="el-GR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l-GR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Η Κλινική Βιοχημεία</a:t>
            </a:r>
            <a:r>
              <a:rPr lang="el-GR" altLang="en-US" sz="2000">
                <a:latin typeface="Arial" panose="020B0604020202020204" pitchFamily="34" charset="0"/>
                <a:cs typeface="Arial" panose="020B0604020202020204" pitchFamily="34" charset="0"/>
              </a:rPr>
              <a:t>  έχει ευρεία εφαρμογή στην Κλινική Πρακτική  και ασχολείται με την μεθοδολογία και ερμηνεία των βιοχημικών αναλύσεων διαφόρων βιομορίων οι οποίες γίνονται σε βιολογικά υγρά και ιστούς για την διάγνωση , πρόγνωση και  την  θεραπεία νοσημάτων στον άνθρωπο (είναι η εφαρμογή της Ιατρικής Βιοχημείας)   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C6776B-224D-4508-965C-A847C3054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ΒΙΟΧΗΜΕΙΑ-ΙΑΤΡΙΚΗ ΒΙΟΧΗΜΕΙΑ-ΚΛΙΝΙΚΗ-ΒΙΟΧΗΜΕΙΑ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15ecorded Sound">
            <a:hlinkClick r:id="" action="ppaction://media"/>
            <a:extLst>
              <a:ext uri="{FF2B5EF4-FFF2-40B4-BE49-F238E27FC236}">
                <a16:creationId xmlns:a16="http://schemas.microsoft.com/office/drawing/2014/main" id="{464A01F7-6E5C-44D4-A14D-2219F49BD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2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4DDB66-DEA6-49E4-8E77-F92C03BB5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184775"/>
          </a:xfrm>
        </p:spPr>
        <p:txBody>
          <a:bodyPr/>
          <a:lstStyle/>
          <a:p>
            <a:pPr>
              <a:defRPr/>
            </a:pPr>
            <a:r>
              <a:rPr lang="el-GR" dirty="0"/>
              <a:t>                    </a:t>
            </a:r>
            <a:endParaRPr lang="el-G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Μελέτη της Χημικής Δομής των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Βασικώτερων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(Θεμελιωδών) Χημικών Μορίων (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Βιομορίων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) των ζώντων οργανισμών. </a:t>
            </a:r>
          </a:p>
          <a:p>
            <a:pPr marL="109537" indent="0">
              <a:buFont typeface="Wingdings 3" panose="05040102010807070707" pitchFamily="18" charset="2"/>
              <a:buNone/>
              <a:defRPr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109537" indent="0">
              <a:buFont typeface="Wingdings 3" panose="05040102010807070707" pitchFamily="18" charset="2"/>
              <a:buNone/>
              <a:defRPr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ΘΕΜΕΛΙΩΔΗ ΒΙΟΜΟΡΙΑ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     Υδατάνθρακες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Πρωτείνες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(Σχέση Δομής- Λειτουργίας)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      Λιπίδια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Νουκλεινικά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Οξέα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Βιομόρια</a:t>
            </a:r>
            <a:r>
              <a:rPr lang="el-G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συμμετέχουν στις βιολογικές δομές και  λειτουργίες των    κυττάρων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Βιομόρια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είναι το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αλφα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-βήτα της Βιοχημείας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181CE5-4E65-4BDA-A087-0AF93BE4D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pPr>
              <a:defRPr/>
            </a:pPr>
            <a:r>
              <a:rPr lang="el-GR" sz="28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</a:t>
            </a:r>
            <a:br>
              <a:rPr lang="el-GR" sz="28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l-GR" sz="28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Σκοπός του Μαθήματος</a:t>
            </a:r>
            <a:endParaRPr lang="en-US" dirty="0"/>
          </a:p>
        </p:txBody>
      </p:sp>
      <p:pic>
        <p:nvPicPr>
          <p:cNvPr id="3" name="R16ecorded Sound">
            <a:hlinkClick r:id="" action="ppaction://media"/>
            <a:extLst>
              <a:ext uri="{FF2B5EF4-FFF2-40B4-BE49-F238E27FC236}">
                <a16:creationId xmlns:a16="http://schemas.microsoft.com/office/drawing/2014/main" id="{092FFD47-8507-413F-926B-F7199DD12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391A67A6-D21A-436F-970B-18D3095FA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Τα κυριότερα καύσιμα του οργανισμού (παράγουν ενέργεια υπό μορφή </a:t>
            </a:r>
            <a:r>
              <a:rPr lang="en-US" altLang="en-US"/>
              <a:t>ATP) </a:t>
            </a:r>
            <a:r>
              <a:rPr lang="el-GR" altLang="en-US"/>
              <a:t>αλλά είναι και δομικά συστατικά των κυττάρων και ιστών.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527F68A-3E54-43D2-8E4A-DAE918AE66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/>
              <a:t>Υδατάνθρακες - Λιπίδια</a:t>
            </a:r>
          </a:p>
        </p:txBody>
      </p:sp>
      <p:pic>
        <p:nvPicPr>
          <p:cNvPr id="3" name="R17ecorded Sound">
            <a:hlinkClick r:id="" action="ppaction://media"/>
            <a:extLst>
              <a:ext uri="{FF2B5EF4-FFF2-40B4-BE49-F238E27FC236}">
                <a16:creationId xmlns:a16="http://schemas.microsoft.com/office/drawing/2014/main" id="{B113C8D7-6508-4E33-AC61-35DC7FCBE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1">
            <a:extLst>
              <a:ext uri="{FF2B5EF4-FFF2-40B4-BE49-F238E27FC236}">
                <a16:creationId xmlns:a16="http://schemas.microsoft.com/office/drawing/2014/main" id="{CE573472-84F4-4C3E-A4EF-25DC3EEBE0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0"/>
            <a:ext cx="3959225" cy="67421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18Recorded Sound">
            <a:hlinkClick r:id="" action="ppaction://media"/>
            <a:extLst>
              <a:ext uri="{FF2B5EF4-FFF2-40B4-BE49-F238E27FC236}">
                <a16:creationId xmlns:a16="http://schemas.microsoft.com/office/drawing/2014/main" id="{27DCBF83-0D29-44BF-9740-1DA1F10A0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C807688B-4F68-4F9F-82DA-5236590FB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Παρέχουν ενέργεια (π.χ. </a:t>
            </a:r>
            <a:r>
              <a:rPr lang="en-US" altLang="en-US"/>
              <a:t>ATP) </a:t>
            </a:r>
            <a:r>
              <a:rPr lang="el-GR" altLang="en-US"/>
              <a:t>για τις βιοχημικές αντιδράσεις και απαιτούνται για τη σύνθεση νουκλεϊνικών οξέων.</a:t>
            </a: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79680C24-7239-4485-B61E-5370F3FDDD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          </a:t>
            </a:r>
            <a:r>
              <a:rPr lang="el-GR" dirty="0" err="1"/>
              <a:t>Νουκλεοτίδια</a:t>
            </a:r>
            <a:endParaRPr lang="el-GR" dirty="0"/>
          </a:p>
        </p:txBody>
      </p:sp>
      <p:pic>
        <p:nvPicPr>
          <p:cNvPr id="2" name="19Recorded Sound">
            <a:hlinkClick r:id="" action="ppaction://media"/>
            <a:extLst>
              <a:ext uri="{FF2B5EF4-FFF2-40B4-BE49-F238E27FC236}">
                <a16:creationId xmlns:a16="http://schemas.microsoft.com/office/drawing/2014/main" id="{ED164814-F8E3-45E0-AFF7-C639DD4E8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82959" y="2491235"/>
            <a:ext cx="8403464" cy="3263207"/>
          </a:xfrm>
        </p:spPr>
        <p:txBody>
          <a:bodyPr>
            <a:normAutofit/>
          </a:bodyPr>
          <a:lstStyle/>
          <a:p>
            <a:r>
              <a:rPr lang="el-GR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Αγαπητοί φοιτητές, </a:t>
            </a:r>
          </a:p>
          <a:p>
            <a:r>
              <a:rPr lang="el-GR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Θα θέλαμε να σας ενημερώσουμε ότι η αντιγραφή</a:t>
            </a: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l-GR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καταγραφή, αναπαραγωγή, μετάδοση ή διανομή με οποιοδήποτε τρόπο, του συνόλου ή μέρους των ηλεκτρονικών μαθημάτων, χωρίς προηγούμενη ρητή γραπτή συγκατάθεση του διδάσκοντος δεν επιτρέπεται βάσει νόμου. </a:t>
            </a:r>
          </a:p>
          <a:p>
            <a:r>
              <a:rPr lang="el-GR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Το ίδιο ισχύει και για τις διαφάνειες/παρουσιάσεις που αναρτώνται στην ηλεκτρονική τάξη του μαθήματος, οι οποίες είναι στη διάθεσή σας για προσωπική χρήση και εκπαιδευτικούς σκοπούς. </a:t>
            </a:r>
          </a:p>
          <a:p>
            <a:r>
              <a:rPr lang="el-GR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857251"/>
            <a:ext cx="9144000" cy="1346207"/>
            <a:chOff x="0" y="0"/>
            <a:chExt cx="12192000" cy="1794943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1794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8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r="55132" b="7036"/>
            <a:stretch/>
          </p:blipFill>
          <p:spPr>
            <a:xfrm>
              <a:off x="86073" y="0"/>
              <a:ext cx="2840008" cy="1794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8705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1-25">
            <a:extLst>
              <a:ext uri="{FF2B5EF4-FFF2-40B4-BE49-F238E27FC236}">
                <a16:creationId xmlns:a16="http://schemas.microsoft.com/office/drawing/2014/main" id="{AF4699D0-138E-4F6D-B558-177A8BFC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7777163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0Recorded Sound">
            <a:hlinkClick r:id="" action="ppaction://media"/>
            <a:extLst>
              <a:ext uri="{FF2B5EF4-FFF2-40B4-BE49-F238E27FC236}">
                <a16:creationId xmlns:a16="http://schemas.microsoft.com/office/drawing/2014/main" id="{72087332-854C-41AA-9567-8269D6868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252A2488-019B-4BBA-9A67-447C0E25DC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052513"/>
            <a:ext cx="8991600" cy="5410200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sz="2800" dirty="0"/>
              <a:t>Μεταφέρουν συστατικά πολύτιμα για τον οργανισμό. Π.χ. η Αιμοσφαιρίνη μεταφέρει Ο</a:t>
            </a:r>
            <a:r>
              <a:rPr lang="el-GR" sz="2800" baseline="-25000" dirty="0"/>
              <a:t>2</a:t>
            </a:r>
            <a:r>
              <a:rPr lang="el-GR" sz="2800" dirty="0"/>
              <a:t> στους ιστούς και παραλαμβάνει/απομακρύνει το </a:t>
            </a:r>
            <a:r>
              <a:rPr lang="en-US" sz="2800" dirty="0"/>
              <a:t>CO</a:t>
            </a:r>
            <a:r>
              <a:rPr lang="en-US" sz="2800" baseline="-25000" dirty="0"/>
              <a:t>2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sz="2800" dirty="0"/>
              <a:t>Ευθύνονται για την κίνηση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sz="2800" dirty="0"/>
              <a:t>Καταλύουν τις βιοχημικές αντιδράσεις (Ένζυμα)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sz="2800" dirty="0"/>
              <a:t>Οργανώνουν το αμυντικό σύστημα (Αντισώματα)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sz="2800" dirty="0"/>
              <a:t>Διεκπεραιώνουν τη σηματοδότηση από τη μεμβράνη του κυττάρου στο πυρήνα για την έναρξη της μεταγραφής.</a:t>
            </a: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66FD1288-9672-4D7E-A383-FC93841D86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0000" y="44624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              Πρωτεΐνες</a:t>
            </a:r>
          </a:p>
        </p:txBody>
      </p:sp>
      <p:pic>
        <p:nvPicPr>
          <p:cNvPr id="2" name="21Recorded Sound">
            <a:hlinkClick r:id="" action="ppaction://media"/>
            <a:extLst>
              <a:ext uri="{FF2B5EF4-FFF2-40B4-BE49-F238E27FC236}">
                <a16:creationId xmlns:a16="http://schemas.microsoft.com/office/drawing/2014/main" id="{7D05B915-5DA3-4927-8302-54893FFF3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27060F-C02A-4A49-AF57-93F6308055B8}"/>
              </a:ext>
            </a:extLst>
          </p:cNvPr>
          <p:cNvSpPr txBox="1"/>
          <p:nvPr/>
        </p:nvSpPr>
        <p:spPr>
          <a:xfrm>
            <a:off x="468313" y="1382713"/>
            <a:ext cx="8567737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l-GR" dirty="0"/>
              <a:t>Τα </a:t>
            </a:r>
            <a:r>
              <a:rPr lang="el-GR" dirty="0" err="1"/>
              <a:t>Βιομόρια</a:t>
            </a:r>
            <a:r>
              <a:rPr lang="el-GR" dirty="0"/>
              <a:t> χωρίζονται ανάλογα με το μοριακό τους βάρος σε:</a:t>
            </a:r>
          </a:p>
          <a:p>
            <a:pPr algn="just">
              <a:defRPr/>
            </a:pPr>
            <a:endParaRPr lang="el-GR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l-GR" b="1" dirty="0"/>
              <a:t>Μικρά μόρια-Δομικές μονάδες </a:t>
            </a:r>
            <a:r>
              <a:rPr lang="el-GR" dirty="0"/>
              <a:t>(αμινοξέα, </a:t>
            </a:r>
            <a:r>
              <a:rPr lang="el-GR" dirty="0" err="1"/>
              <a:t>νουκλεοτίδια</a:t>
            </a:r>
            <a:r>
              <a:rPr lang="el-GR" dirty="0"/>
              <a:t>, απλά σάκχαρα και απλά </a:t>
            </a:r>
            <a:r>
              <a:rPr lang="el-GR" dirty="0" err="1"/>
              <a:t>καρβοξυλικά</a:t>
            </a:r>
            <a:r>
              <a:rPr lang="el-GR" dirty="0"/>
              <a:t> οξέα) </a:t>
            </a:r>
          </a:p>
          <a:p>
            <a:pPr algn="just">
              <a:defRPr/>
            </a:pPr>
            <a:endParaRPr lang="el-GR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l-GR" b="1" dirty="0" err="1"/>
              <a:t>Μακρομόρια</a:t>
            </a:r>
            <a:r>
              <a:rPr lang="el-GR" dirty="0"/>
              <a:t> (πολυμερή των μικρών μορίων):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el-GR" dirty="0"/>
              <a:t>Πρωτεΐνες: Πολυμερή αμινοξέων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el-GR" dirty="0" err="1"/>
              <a:t>Νουκλεϊνικά</a:t>
            </a:r>
            <a:r>
              <a:rPr lang="el-GR" dirty="0"/>
              <a:t> Οξέα (</a:t>
            </a:r>
            <a:r>
              <a:rPr lang="en-US" dirty="0"/>
              <a:t>DNA, RNA)</a:t>
            </a:r>
            <a:r>
              <a:rPr lang="el-GR" dirty="0"/>
              <a:t>: Πολυμερή </a:t>
            </a:r>
            <a:r>
              <a:rPr lang="el-GR" dirty="0" err="1"/>
              <a:t>νουκλεοτιδίων</a:t>
            </a:r>
            <a:endParaRPr lang="el-GR" dirty="0"/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el-GR" dirty="0"/>
              <a:t>Πολυσακχαρίτες: Πολυμερή απλών σακχάρων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el-GR" dirty="0"/>
              <a:t>Λιπίδια: Πολυμερή λιπαρών οξέων</a:t>
            </a:r>
          </a:p>
        </p:txBody>
      </p:sp>
      <p:sp>
        <p:nvSpPr>
          <p:cNvPr id="36867" name="TextBox 4">
            <a:extLst>
              <a:ext uri="{FF2B5EF4-FFF2-40B4-BE49-F238E27FC236}">
                <a16:creationId xmlns:a16="http://schemas.microsoft.com/office/drawing/2014/main" id="{D0D0B6B6-DB8B-4E62-964A-99F39D0B0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60350"/>
            <a:ext cx="6265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b="1"/>
              <a:t>ΒΙΟΜΟΡΙΑ</a:t>
            </a:r>
            <a:endParaRPr lang="en-US" altLang="en-US" b="1"/>
          </a:p>
        </p:txBody>
      </p:sp>
      <p:pic>
        <p:nvPicPr>
          <p:cNvPr id="2" name="22Recorded Sound">
            <a:hlinkClick r:id="" action="ppaction://media"/>
            <a:extLst>
              <a:ext uri="{FF2B5EF4-FFF2-40B4-BE49-F238E27FC236}">
                <a16:creationId xmlns:a16="http://schemas.microsoft.com/office/drawing/2014/main" id="{D42C7DAA-A0E7-41F8-BCDF-2345A4950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id="{62775D73-2BE9-4534-9354-8D087E5A4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>
            <a:fillRect/>
          </a:stretch>
        </p:blipFill>
        <p:spPr bwMode="auto">
          <a:xfrm>
            <a:off x="665163" y="1989138"/>
            <a:ext cx="781367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5">
            <a:extLst>
              <a:ext uri="{FF2B5EF4-FFF2-40B4-BE49-F238E27FC236}">
                <a16:creationId xmlns:a16="http://schemas.microsoft.com/office/drawing/2014/main" id="{2425CAAE-F214-4B4B-BA2F-CC15CD2A3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333375"/>
            <a:ext cx="7578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sz="3200" b="1">
                <a:solidFill>
                  <a:srgbClr val="000000"/>
                </a:solidFill>
              </a:rPr>
              <a:t>ΜΙΚΡΟΜΟΡΙΑ-ΜΑΚΡΟΜΟΡΙΑ</a:t>
            </a:r>
            <a:endParaRPr lang="en-US" altLang="en-US" sz="3200" b="1">
              <a:solidFill>
                <a:srgbClr val="000000"/>
              </a:solidFill>
            </a:endParaRPr>
          </a:p>
        </p:txBody>
      </p:sp>
      <p:pic>
        <p:nvPicPr>
          <p:cNvPr id="2" name="23Recorded Sound">
            <a:hlinkClick r:id="" action="ppaction://media"/>
            <a:extLst>
              <a:ext uri="{FF2B5EF4-FFF2-40B4-BE49-F238E27FC236}">
                <a16:creationId xmlns:a16="http://schemas.microsoft.com/office/drawing/2014/main" id="{79097848-754B-414C-B7ED-F606B4427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>
            <a:extLst>
              <a:ext uri="{FF2B5EF4-FFF2-40B4-BE49-F238E27FC236}">
                <a16:creationId xmlns:a16="http://schemas.microsoft.com/office/drawing/2014/main" id="{679FA029-5492-47BE-8BFF-B2092573D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765175"/>
            <a:ext cx="518477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5">
            <a:extLst>
              <a:ext uri="{FF2B5EF4-FFF2-40B4-BE49-F238E27FC236}">
                <a16:creationId xmlns:a16="http://schemas.microsoft.com/office/drawing/2014/main" id="{54FF339F-0FC2-4A2C-874D-62869582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333375"/>
            <a:ext cx="7578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sz="3200" b="1">
                <a:solidFill>
                  <a:srgbClr val="000000"/>
                </a:solidFill>
              </a:rPr>
              <a:t>ΜΙΚΡΟΜΟΡΙΑ-ΜΑΚΡΟΜΟΡΙΑ</a:t>
            </a:r>
            <a:endParaRPr lang="en-US" altLang="en-US" sz="3200" b="1">
              <a:solidFill>
                <a:srgbClr val="000000"/>
              </a:solidFill>
            </a:endParaRPr>
          </a:p>
        </p:txBody>
      </p:sp>
      <p:pic>
        <p:nvPicPr>
          <p:cNvPr id="2" name="24Recorded Sound">
            <a:hlinkClick r:id="" action="ppaction://media"/>
            <a:extLst>
              <a:ext uri="{FF2B5EF4-FFF2-40B4-BE49-F238E27FC236}">
                <a16:creationId xmlns:a16="http://schemas.microsoft.com/office/drawing/2014/main" id="{2A07DE0D-19E3-4E5E-81A8-59B37DD16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>
            <a:extLst>
              <a:ext uri="{FF2B5EF4-FFF2-40B4-BE49-F238E27FC236}">
                <a16:creationId xmlns:a16="http://schemas.microsoft.com/office/drawing/2014/main" id="{64BC7F4A-C9E1-421E-97C0-74D00CBE4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268413"/>
            <a:ext cx="7188200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2">
            <a:extLst>
              <a:ext uri="{FF2B5EF4-FFF2-40B4-BE49-F238E27FC236}">
                <a16:creationId xmlns:a16="http://schemas.microsoft.com/office/drawing/2014/main" id="{65D4587A-7470-4D0F-9E99-4BC7579A1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4813"/>
            <a:ext cx="8642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sz="3200" b="1">
                <a:solidFill>
                  <a:schemeClr val="bg1"/>
                </a:solidFill>
              </a:rPr>
              <a:t>ΒΑΣΙΚΑ ΣΤΟΙΧΕΙΑ ΒΙΟΜΟΡΙΩΝ</a:t>
            </a:r>
            <a:endParaRPr lang="en-US" altLang="en-US" sz="3200" b="1">
              <a:solidFill>
                <a:schemeClr val="bg1"/>
              </a:solidFill>
            </a:endParaRPr>
          </a:p>
        </p:txBody>
      </p:sp>
      <p:pic>
        <p:nvPicPr>
          <p:cNvPr id="2" name="25Recorded Sound">
            <a:hlinkClick r:id="" action="ppaction://media"/>
            <a:extLst>
              <a:ext uri="{FF2B5EF4-FFF2-40B4-BE49-F238E27FC236}">
                <a16:creationId xmlns:a16="http://schemas.microsoft.com/office/drawing/2014/main" id="{7EC489FD-827A-4602-BD66-C272311BF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8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2C672A-975D-463A-AC0B-C4516D2F8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165225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None/>
              <a:defRPr/>
            </a:pPr>
            <a:endParaRPr lang="el-GR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altLang="en-US" sz="2400" dirty="0"/>
              <a:t>Τα απλά </a:t>
            </a:r>
            <a:r>
              <a:rPr lang="el-GR" altLang="en-US" sz="2400" dirty="0" err="1"/>
              <a:t>βιομόρια</a:t>
            </a:r>
            <a:r>
              <a:rPr lang="el-GR" altLang="en-US" sz="2400" dirty="0"/>
              <a:t> (οι δομικοί λίθοι)είναι ενώσεις του άνθρακα με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altLang="en-US" sz="2400" dirty="0"/>
              <a:t>ποικίλες λειτουργικές ομάδες. Π.χ. ΟΗ, </a:t>
            </a:r>
            <a:r>
              <a:rPr lang="en-US" altLang="en-US" sz="2400" dirty="0"/>
              <a:t>CH=O, C=O, </a:t>
            </a:r>
            <a:endParaRPr lang="el-GR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400" dirty="0"/>
              <a:t>COOH, -NH2, -SH, -PO4, </a:t>
            </a:r>
            <a:r>
              <a:rPr lang="el-GR" altLang="en-US" sz="2400" dirty="0" err="1"/>
              <a:t>κλπ</a:t>
            </a:r>
            <a:r>
              <a:rPr lang="en-US" altLang="en-US" sz="2400" dirty="0"/>
              <a:t>.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None/>
              <a:defRPr/>
            </a:pPr>
            <a:endParaRPr lang="el-GR" sz="2400" dirty="0"/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l-GR" sz="2400" dirty="0"/>
              <a:t>Τα </a:t>
            </a:r>
            <a:r>
              <a:rPr lang="el-GR" sz="2400" dirty="0" err="1"/>
              <a:t>Βιομόρια</a:t>
            </a:r>
            <a:r>
              <a:rPr lang="el-GR" sz="2400" dirty="0"/>
              <a:t> (</a:t>
            </a:r>
            <a:r>
              <a:rPr lang="el-GR" sz="2400" dirty="0" err="1"/>
              <a:t>μακρομόρια</a:t>
            </a:r>
            <a:r>
              <a:rPr lang="el-GR" sz="2400" dirty="0"/>
              <a:t>) προκύπτουν από: </a:t>
            </a:r>
          </a:p>
          <a:p>
            <a:pPr marL="109728" indent="0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None/>
              <a:defRPr/>
            </a:pPr>
            <a:endParaRPr lang="el-GR" sz="2400" dirty="0"/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l-GR" sz="2400" dirty="0"/>
              <a:t>Ανάπτυξη χημικών δεσμών μεταξύ των 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l-GR" sz="2400" u="sng" dirty="0"/>
              <a:t>λειτουργικών ομάδων των </a:t>
            </a:r>
            <a:r>
              <a:rPr lang="el-GR" sz="2400" u="sng" dirty="0" err="1"/>
              <a:t>μικρομορίων</a:t>
            </a:r>
            <a:r>
              <a:rPr lang="en-US" sz="2400" dirty="0"/>
              <a:t>: </a:t>
            </a:r>
            <a:r>
              <a:rPr lang="el-GR" sz="2400" dirty="0"/>
              <a:t>δεσμοί υδρογόνου, ιοντικές αλληλεπιδράσεις, υδρόφοβες αλληλεπιδράσεις, δεσμοί </a:t>
            </a:r>
            <a:r>
              <a:rPr lang="en-US" sz="2400" dirty="0"/>
              <a:t>Van der Waals, </a:t>
            </a:r>
            <a:r>
              <a:rPr lang="el-GR" sz="2400" dirty="0" err="1"/>
              <a:t>δισουλφιδικοί</a:t>
            </a:r>
            <a:r>
              <a:rPr lang="el-GR" sz="2400" dirty="0"/>
              <a:t> δεσμοί.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None/>
              <a:defRPr/>
            </a:pPr>
            <a:endParaRPr lang="el-GR" sz="2400" dirty="0"/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l-GR" sz="2400" dirty="0"/>
              <a:t>Δημιουργία χημικών αντιδράσεων μεταξύ των </a:t>
            </a:r>
            <a:r>
              <a:rPr lang="el-GR" sz="2400" u="sng" dirty="0"/>
              <a:t>λειτουργικών ομάδων και δημιουργία </a:t>
            </a:r>
            <a:r>
              <a:rPr lang="el-GR" sz="2400" u="sng" dirty="0" err="1"/>
              <a:t>ομοιπολικών</a:t>
            </a:r>
            <a:r>
              <a:rPr lang="el-GR" sz="2400" u="sng" dirty="0"/>
              <a:t> δεσμών  </a:t>
            </a:r>
            <a:r>
              <a:rPr lang="el-GR" sz="2400" dirty="0"/>
              <a:t>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l-GR" dirty="0"/>
          </a:p>
        </p:txBody>
      </p:sp>
      <p:sp>
        <p:nvSpPr>
          <p:cNvPr id="35843" name="TextBox 2">
            <a:extLst>
              <a:ext uri="{FF2B5EF4-FFF2-40B4-BE49-F238E27FC236}">
                <a16:creationId xmlns:a16="http://schemas.microsoft.com/office/drawing/2014/main" id="{7237C7F3-5A25-4A87-B9F8-A337AB257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60350"/>
            <a:ext cx="6265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b="1"/>
              <a:t>Η ΧΗΜΕΙΑ ΤΩΝ ΒΙΟΜΟΡΙΩΝ </a:t>
            </a:r>
            <a:endParaRPr lang="en-US" altLang="en-US" b="1"/>
          </a:p>
        </p:txBody>
      </p:sp>
      <p:pic>
        <p:nvPicPr>
          <p:cNvPr id="3" name="26Recorded Sound">
            <a:hlinkClick r:id="" action="ppaction://media"/>
            <a:extLst>
              <a:ext uri="{FF2B5EF4-FFF2-40B4-BE49-F238E27FC236}">
                <a16:creationId xmlns:a16="http://schemas.microsoft.com/office/drawing/2014/main" id="{77346FE9-7557-41AA-83B0-490E98ACC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0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>
            <a:extLst>
              <a:ext uri="{FF2B5EF4-FFF2-40B4-BE49-F238E27FC236}">
                <a16:creationId xmlns:a16="http://schemas.microsoft.com/office/drawing/2014/main" id="{F170787F-D542-4388-90AD-D3F09155B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97038"/>
            <a:ext cx="8359775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5">
            <a:extLst>
              <a:ext uri="{FF2B5EF4-FFF2-40B4-BE49-F238E27FC236}">
                <a16:creationId xmlns:a16="http://schemas.microsoft.com/office/drawing/2014/main" id="{62B61D85-5658-4692-B9E5-9E72C1C25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74650"/>
            <a:ext cx="856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b="1"/>
              <a:t>ΜΙΚΡΑ ΜΟΡΙΑ ΣΥΝΔΕΟΝΤΑΙ ΣΕ ΜΑΚΡΟΜΟΡΙΑ</a:t>
            </a:r>
            <a:endParaRPr lang="en-US" altLang="en-US" b="1"/>
          </a:p>
        </p:txBody>
      </p:sp>
      <p:sp>
        <p:nvSpPr>
          <p:cNvPr id="45060" name="TextBox 6">
            <a:extLst>
              <a:ext uri="{FF2B5EF4-FFF2-40B4-BE49-F238E27FC236}">
                <a16:creationId xmlns:a16="http://schemas.microsoft.com/office/drawing/2014/main" id="{C4DF7BC2-8FBE-4DA8-ADA9-73D399D15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023938"/>
            <a:ext cx="8567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b="1"/>
              <a:t>Η ΣΗΜΑΣΙΑ ΤΩΝ ΧΗΜΙΚΩΝ ΔΕΣΜΩΝ</a:t>
            </a:r>
            <a:endParaRPr lang="en-US" altLang="en-US" b="1"/>
          </a:p>
        </p:txBody>
      </p:sp>
      <p:pic>
        <p:nvPicPr>
          <p:cNvPr id="2" name="27Recorded Sound">
            <a:hlinkClick r:id="" action="ppaction://media"/>
            <a:extLst>
              <a:ext uri="{FF2B5EF4-FFF2-40B4-BE49-F238E27FC236}">
                <a16:creationId xmlns:a16="http://schemas.microsoft.com/office/drawing/2014/main" id="{6E592BC2-DB2D-4F71-B049-F0C9B146F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3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1-10">
            <a:extLst>
              <a:ext uri="{FF2B5EF4-FFF2-40B4-BE49-F238E27FC236}">
                <a16:creationId xmlns:a16="http://schemas.microsoft.com/office/drawing/2014/main" id="{7AAA9B0E-11D0-4C9E-9225-209C5B2C0E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88913"/>
            <a:ext cx="6975475" cy="66690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7" name="TextBox 1">
            <a:extLst>
              <a:ext uri="{FF2B5EF4-FFF2-40B4-BE49-F238E27FC236}">
                <a16:creationId xmlns:a16="http://schemas.microsoft.com/office/drawing/2014/main" id="{4C4EFCE5-09E5-4B5D-992A-246040CA8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420688"/>
            <a:ext cx="403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 b="1">
                <a:latin typeface="Times New Roman" panose="02020603050405020304" pitchFamily="18" charset="0"/>
              </a:rPr>
              <a:t>ΛΕΙΤΟΥΡΓΙΚΕΣ ΟΜΑΔΕΣ ΣΤΙΣ ΔΟΜΙΚΕΣ ΜΟΝΑΔΕΣ ΒΙΟΜΟΡΙΩΝ</a:t>
            </a:r>
          </a:p>
        </p:txBody>
      </p:sp>
      <p:pic>
        <p:nvPicPr>
          <p:cNvPr id="2" name="28Recorded Sound">
            <a:hlinkClick r:id="" action="ppaction://media"/>
            <a:extLst>
              <a:ext uri="{FF2B5EF4-FFF2-40B4-BE49-F238E27FC236}">
                <a16:creationId xmlns:a16="http://schemas.microsoft.com/office/drawing/2014/main" id="{2F51B33F-C219-4DFC-BDD2-316E450D0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6">
            <a:extLst>
              <a:ext uri="{FF2B5EF4-FFF2-40B4-BE49-F238E27FC236}">
                <a16:creationId xmlns:a16="http://schemas.microsoft.com/office/drawing/2014/main" id="{1673825D-59E5-474B-B382-590466395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98"/>
          <a:stretch>
            <a:fillRect/>
          </a:stretch>
        </p:blipFill>
        <p:spPr bwMode="auto">
          <a:xfrm>
            <a:off x="1885950" y="1484313"/>
            <a:ext cx="537210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2">
            <a:extLst>
              <a:ext uri="{FF2B5EF4-FFF2-40B4-BE49-F238E27FC236}">
                <a16:creationId xmlns:a16="http://schemas.microsoft.com/office/drawing/2014/main" id="{8F98920D-819A-4B58-A7A1-E6BB80473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7338"/>
            <a:ext cx="8496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b="1"/>
              <a:t>ΧΗΜΙΚΕΣ ΑΝΤΙΔΡΑΣΕΙΣ ΜΕΤΑΞΥ ΑΠΛΩΝ ΣΑΚΧΑΡΩΝ ΠΑΡΑΓΟΥΝ ΤΟ ΓΛΥΚΟΓΟΝΟ</a:t>
            </a:r>
            <a:endParaRPr lang="en-US" altLang="en-US" b="1"/>
          </a:p>
        </p:txBody>
      </p:sp>
      <p:pic>
        <p:nvPicPr>
          <p:cNvPr id="2" name="29Recorded Sound">
            <a:hlinkClick r:id="" action="ppaction://media"/>
            <a:extLst>
              <a:ext uri="{FF2B5EF4-FFF2-40B4-BE49-F238E27FC236}">
                <a16:creationId xmlns:a16="http://schemas.microsoft.com/office/drawing/2014/main" id="{B8CEDEAA-1F76-4D01-996F-A8B10C7FE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2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A012AC-38F9-4F7F-A2BF-4B9E96EE5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268760"/>
            <a:ext cx="8249478" cy="3163956"/>
          </a:xfrm>
        </p:spPr>
        <p:txBody>
          <a:bodyPr/>
          <a:lstStyle/>
          <a:p>
            <a:r>
              <a:rPr lang="el-GR" dirty="0"/>
              <a:t>     </a:t>
            </a:r>
            <a:br>
              <a:rPr lang="el-GR" dirty="0"/>
            </a:br>
            <a:r>
              <a:rPr lang="el-GR" dirty="0"/>
              <a:t>   ΕΙΣΑΓΩΓΗ ΣΤΑ ΒΙΟΜΟΡΙΑ</a:t>
            </a:r>
            <a:br>
              <a:rPr lang="el-GR" dirty="0"/>
            </a:br>
            <a:r>
              <a:rPr lang="el-GR" dirty="0"/>
              <a:t>               </a:t>
            </a:r>
            <a:br>
              <a:rPr lang="el-GR" dirty="0"/>
            </a:br>
            <a:r>
              <a:rPr lang="el-GR" dirty="0"/>
              <a:t>                ΜΕΡΟΣ Α΄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840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9035A3-2BC6-4F75-9833-F3CCD9E9A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634082"/>
          </a:xfrm>
        </p:spPr>
        <p:txBody>
          <a:bodyPr/>
          <a:lstStyle/>
          <a:p>
            <a:pPr algn="ctr">
              <a:defRPr/>
            </a:pPr>
            <a:r>
              <a:rPr lang="el-GR" sz="3200" dirty="0">
                <a:effectLst/>
              </a:rPr>
              <a:t>ΒΙΟΜΟΡΙΑ</a:t>
            </a:r>
            <a:endParaRPr lang="en-US" sz="3200" dirty="0">
              <a:effectLst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170A958-1E8E-4D0D-8E52-83B2A607D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5" y="1268413"/>
            <a:ext cx="76327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sz="4000"/>
              <a:t>Πολλά βιομόρια είναι πολύ-λειτουργικά δηλαδή περιέχουν δύο ή περισσότερα είδη λειτουργικών ομάδων</a:t>
            </a:r>
            <a:r>
              <a:rPr lang="el-GR" altLang="en-US" sz="3200"/>
              <a:t>.</a:t>
            </a:r>
          </a:p>
          <a:p>
            <a:pPr algn="ctr"/>
            <a:endParaRPr lang="el-GR" altLang="en-US" sz="3200"/>
          </a:p>
          <a:p>
            <a:pPr algn="ctr"/>
            <a:endParaRPr lang="el-GR" altLang="en-US" sz="3200"/>
          </a:p>
          <a:p>
            <a:pPr algn="ctr"/>
            <a:endParaRPr lang="el-GR" altLang="en-US" sz="3200"/>
          </a:p>
          <a:p>
            <a:pPr algn="ctr"/>
            <a:endParaRPr lang="el-GR" altLang="en-US" sz="3200"/>
          </a:p>
          <a:p>
            <a:pPr algn="ctr"/>
            <a:endParaRPr lang="el-GR" altLang="en-US" sz="3200"/>
          </a:p>
          <a:p>
            <a:pPr algn="ctr"/>
            <a:endParaRPr lang="el-GR" altLang="en-US" sz="3200"/>
          </a:p>
        </p:txBody>
      </p:sp>
      <p:pic>
        <p:nvPicPr>
          <p:cNvPr id="2" name="30Recorded Sound">
            <a:hlinkClick r:id="" action="ppaction://media"/>
            <a:extLst>
              <a:ext uri="{FF2B5EF4-FFF2-40B4-BE49-F238E27FC236}">
                <a16:creationId xmlns:a16="http://schemas.microsoft.com/office/drawing/2014/main" id="{96219219-7378-4C32-8B9C-BF3E2AAA8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>
            <a:extLst>
              <a:ext uri="{FF2B5EF4-FFF2-40B4-BE49-F238E27FC236}">
                <a16:creationId xmlns:a16="http://schemas.microsoft.com/office/drawing/2014/main" id="{FF9B70BC-7483-491B-9AA9-D2E887177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31938"/>
            <a:ext cx="7248525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1Recorded Sound">
            <a:hlinkClick r:id="" action="ppaction://media"/>
            <a:extLst>
              <a:ext uri="{FF2B5EF4-FFF2-40B4-BE49-F238E27FC236}">
                <a16:creationId xmlns:a16="http://schemas.microsoft.com/office/drawing/2014/main" id="{674FFB43-3C10-4DCE-954F-E7EB180E9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1-25">
            <a:extLst>
              <a:ext uri="{FF2B5EF4-FFF2-40B4-BE49-F238E27FC236}">
                <a16:creationId xmlns:a16="http://schemas.microsoft.com/office/drawing/2014/main" id="{AF4699D0-138E-4F6D-B558-177A8BFC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7777163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2Recorded Sound">
            <a:hlinkClick r:id="" action="ppaction://media"/>
            <a:extLst>
              <a:ext uri="{FF2B5EF4-FFF2-40B4-BE49-F238E27FC236}">
                <a16:creationId xmlns:a16="http://schemas.microsoft.com/office/drawing/2014/main" id="{49C1107F-2634-467F-B986-554CAAA3E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3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1-11">
            <a:extLst>
              <a:ext uri="{FF2B5EF4-FFF2-40B4-BE49-F238E27FC236}">
                <a16:creationId xmlns:a16="http://schemas.microsoft.com/office/drawing/2014/main" id="{5BA8DE04-83BE-4092-8451-E39327506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57338"/>
            <a:ext cx="8208962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1">
            <a:extLst>
              <a:ext uri="{FF2B5EF4-FFF2-40B4-BE49-F238E27FC236}">
                <a16:creationId xmlns:a16="http://schemas.microsoft.com/office/drawing/2014/main" id="{B051B830-2A93-4D31-9A07-EA682ADF7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7338"/>
            <a:ext cx="8496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b="1"/>
              <a:t>ΧΗΜΙΚΟΙ ΔΕΣΜΟΙ ΜΕΤΑΞΥ ΤΩΝ ΛΕΙΤΟΥΡΓΙΚΩΝ ΟΜΑΔΩΝ ΣΤΑ ΒΙΟΜΟΡΙΑ</a:t>
            </a:r>
            <a:endParaRPr lang="en-US" altLang="en-US" b="1"/>
          </a:p>
        </p:txBody>
      </p:sp>
      <p:pic>
        <p:nvPicPr>
          <p:cNvPr id="2" name="33Recorded Sound">
            <a:hlinkClick r:id="" action="ppaction://media"/>
            <a:extLst>
              <a:ext uri="{FF2B5EF4-FFF2-40B4-BE49-F238E27FC236}">
                <a16:creationId xmlns:a16="http://schemas.microsoft.com/office/drawing/2014/main" id="{C1F1776A-34E9-4D58-99AC-406E07FBF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3-16">
            <a:extLst>
              <a:ext uri="{FF2B5EF4-FFF2-40B4-BE49-F238E27FC236}">
                <a16:creationId xmlns:a16="http://schemas.microsoft.com/office/drawing/2014/main" id="{CBE743DF-EEDA-47CE-8E9B-D56306806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628775"/>
            <a:ext cx="88201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1">
            <a:extLst>
              <a:ext uri="{FF2B5EF4-FFF2-40B4-BE49-F238E27FC236}">
                <a16:creationId xmlns:a16="http://schemas.microsoft.com/office/drawing/2014/main" id="{70971B62-A3F3-4D97-B4E3-43B4785BA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7338"/>
            <a:ext cx="8496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b="1"/>
              <a:t>ΧΗΜΙΚΟΙ ΔΕΣΜΟΙ ΜΕΤΑΞΥ ΤΩΝ ΛΕΙΤΟΥΡΓΙΚΩΝ ΟΜΑΔΩΝ ΣΤΙΣ ΠΡΩΤΕΪΝΕΣ</a:t>
            </a:r>
            <a:endParaRPr lang="en-US" altLang="en-US" b="1"/>
          </a:p>
        </p:txBody>
      </p:sp>
      <p:pic>
        <p:nvPicPr>
          <p:cNvPr id="2" name="34Recorded Sound">
            <a:hlinkClick r:id="" action="ppaction://media"/>
            <a:extLst>
              <a:ext uri="{FF2B5EF4-FFF2-40B4-BE49-F238E27FC236}">
                <a16:creationId xmlns:a16="http://schemas.microsoft.com/office/drawing/2014/main" id="{5B37B05F-83C6-4A96-9241-1224944FC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>
            <a:extLst>
              <a:ext uri="{FF2B5EF4-FFF2-40B4-BE49-F238E27FC236}">
                <a16:creationId xmlns:a16="http://schemas.microsoft.com/office/drawing/2014/main" id="{5811FB4B-1BA8-42E3-97FD-6749A82A5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304925"/>
            <a:ext cx="9144001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1">
            <a:extLst>
              <a:ext uri="{FF2B5EF4-FFF2-40B4-BE49-F238E27FC236}">
                <a16:creationId xmlns:a16="http://schemas.microsoft.com/office/drawing/2014/main" id="{E790F056-234A-4ADE-9D4B-CB87E4290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7338"/>
            <a:ext cx="8496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b="1"/>
              <a:t>ΧΗΜΙΚΟΙ ΔΕΣΜΟΙ ΜΕΤΑΞΥ ΤΩΝ ΛΕΙΤΟΥΡΓΙΚΩΝ ΟΜΑΔΩΝ ΣΤΑ ΝΟΥΚΛΕΪΝΙΚΑ ΟΞΕΑ</a:t>
            </a:r>
            <a:endParaRPr lang="en-US" altLang="en-US" b="1"/>
          </a:p>
        </p:txBody>
      </p:sp>
      <p:pic>
        <p:nvPicPr>
          <p:cNvPr id="2" name="35Recorded Sound">
            <a:hlinkClick r:id="" action="ppaction://media"/>
            <a:extLst>
              <a:ext uri="{FF2B5EF4-FFF2-40B4-BE49-F238E27FC236}">
                <a16:creationId xmlns:a16="http://schemas.microsoft.com/office/drawing/2014/main" id="{E23CB884-97DE-4FB2-A136-D067C1E9C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>
            <a:extLst>
              <a:ext uri="{FF2B5EF4-FFF2-40B4-BE49-F238E27FC236}">
                <a16:creationId xmlns:a16="http://schemas.microsoft.com/office/drawing/2014/main" id="{79AD3B34-7435-4485-BCD6-CE5CF5471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628775"/>
            <a:ext cx="6192838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">
            <a:extLst>
              <a:ext uri="{FF2B5EF4-FFF2-40B4-BE49-F238E27FC236}">
                <a16:creationId xmlns:a16="http://schemas.microsoft.com/office/drawing/2014/main" id="{DD687605-E509-4EE4-9421-2C21D7F4D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7338"/>
            <a:ext cx="8496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b="1"/>
              <a:t>ΧΗΜΙΚΟΙ ΔΕΣΜΟΙ ΜΕΤΑΞΥ ΤΩΝ ΛΕΙΤΟΥΡΓΙΚΩΝ ΟΜΑΔΩΝ ΣΤΑ ΝΟΥΚΛΕΪΝΙΚΑ ΟΞΕΑ</a:t>
            </a:r>
            <a:endParaRPr lang="en-US" altLang="en-US" b="1"/>
          </a:p>
        </p:txBody>
      </p:sp>
      <p:pic>
        <p:nvPicPr>
          <p:cNvPr id="2" name="36Recorded Sound">
            <a:hlinkClick r:id="" action="ppaction://media"/>
            <a:extLst>
              <a:ext uri="{FF2B5EF4-FFF2-40B4-BE49-F238E27FC236}">
                <a16:creationId xmlns:a16="http://schemas.microsoft.com/office/drawing/2014/main" id="{2833A5EC-B655-4F10-BDB6-7792CA221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>
            <a:extLst>
              <a:ext uri="{FF2B5EF4-FFF2-40B4-BE49-F238E27FC236}">
                <a16:creationId xmlns:a16="http://schemas.microsoft.com/office/drawing/2014/main" id="{5154E8D2-E420-4530-875E-69933D9B4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9"/>
          <a:stretch>
            <a:fillRect/>
          </a:stretch>
        </p:blipFill>
        <p:spPr bwMode="auto">
          <a:xfrm>
            <a:off x="3059113" y="528638"/>
            <a:ext cx="3251200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5">
            <a:extLst>
              <a:ext uri="{FF2B5EF4-FFF2-40B4-BE49-F238E27FC236}">
                <a16:creationId xmlns:a16="http://schemas.microsoft.com/office/drawing/2014/main" id="{C6A8FB9E-9509-49A4-A74A-C2122FC3A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3038"/>
            <a:ext cx="82073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sz="2800" b="1"/>
              <a:t>Η ΣΗΜΑΣΙΑ ΤΩΝ ΧΗΜΙΚΩΝ ΔΕΣΜΩΝ ΣΤΗΝ ΑΛΛΗΛΕΠΙΔΡΑΣΗ ΤΩΝ ΒΙΟΜΟΡΙΩΝ</a:t>
            </a:r>
            <a:endParaRPr lang="en-US" altLang="en-US" sz="2800" b="1"/>
          </a:p>
        </p:txBody>
      </p:sp>
      <p:pic>
        <p:nvPicPr>
          <p:cNvPr id="2" name="37Recorded Sound">
            <a:hlinkClick r:id="" action="ppaction://media"/>
            <a:extLst>
              <a:ext uri="{FF2B5EF4-FFF2-40B4-BE49-F238E27FC236}">
                <a16:creationId xmlns:a16="http://schemas.microsoft.com/office/drawing/2014/main" id="{F159F773-3D7E-4DE4-8582-38FD1B8A9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9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>
            <a:extLst>
              <a:ext uri="{FF2B5EF4-FFF2-40B4-BE49-F238E27FC236}">
                <a16:creationId xmlns:a16="http://schemas.microsoft.com/office/drawing/2014/main" id="{B9A19A4D-0A91-41E1-A848-6AE76A6F3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989138"/>
            <a:ext cx="8759825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5">
            <a:extLst>
              <a:ext uri="{FF2B5EF4-FFF2-40B4-BE49-F238E27FC236}">
                <a16:creationId xmlns:a16="http://schemas.microsoft.com/office/drawing/2014/main" id="{781B8F89-742A-4EA8-85E2-E424CA603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3038"/>
            <a:ext cx="82073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sz="2800" b="1"/>
              <a:t>Η ΣΗΜΑΣΙΑ ΤΩΝ ΧΗΜΙΚΩΝ ΔΕΣΜΩΝ ΣΤΗΝ ΑΛΛΗΛΕΠΙΔΡΑΣΗ ΤΩΝ ΒΙΟΜΟΡΙΩΝ</a:t>
            </a:r>
            <a:endParaRPr lang="en-US" altLang="en-US" sz="2800" b="1"/>
          </a:p>
        </p:txBody>
      </p:sp>
      <p:pic>
        <p:nvPicPr>
          <p:cNvPr id="2" name="38Recorded Sound">
            <a:hlinkClick r:id="" action="ppaction://media"/>
            <a:extLst>
              <a:ext uri="{FF2B5EF4-FFF2-40B4-BE49-F238E27FC236}">
                <a16:creationId xmlns:a16="http://schemas.microsoft.com/office/drawing/2014/main" id="{1B287AA7-3C6B-40D1-A4AF-870ADC18F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0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>
            <a:extLst>
              <a:ext uri="{FF2B5EF4-FFF2-40B4-BE49-F238E27FC236}">
                <a16:creationId xmlns:a16="http://schemas.microsoft.com/office/drawing/2014/main" id="{A7F6E3A8-7BC0-4FB5-9E3F-82A2A8CD0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268413"/>
            <a:ext cx="805815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2">
            <a:extLst>
              <a:ext uri="{FF2B5EF4-FFF2-40B4-BE49-F238E27FC236}">
                <a16:creationId xmlns:a16="http://schemas.microsoft.com/office/drawing/2014/main" id="{4CC0845C-E99F-4371-90EC-DAC02B60A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7338"/>
            <a:ext cx="8496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b="1"/>
              <a:t>Η ΣΗΜΑΣΙΑ ΤΩΝ ΧΗΜΙΚΩΝ ΔΕΣΜΩΝ ΣΤΗΝ ΑΛΛΗΛΕΠΙΔΡΑΣΗ ΤΩΝ ΒΙΟΜΟΡΙΩΝ (ΣΧΕΤΙΚΑ ΜΕ ΤΗΝ ΕΝΑΡΞΗ ΤΗΣ ΜΕΤΑΓΡΑΦΗΣ)</a:t>
            </a:r>
            <a:endParaRPr lang="en-US" altLang="en-US" b="1"/>
          </a:p>
        </p:txBody>
      </p:sp>
      <p:pic>
        <p:nvPicPr>
          <p:cNvPr id="2" name="39Recorded Sound">
            <a:hlinkClick r:id="" action="ppaction://media"/>
            <a:extLst>
              <a:ext uri="{FF2B5EF4-FFF2-40B4-BE49-F238E27FC236}">
                <a16:creationId xmlns:a16="http://schemas.microsoft.com/office/drawing/2014/main" id="{1D793E24-AD2C-40B9-8483-BC4E55659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6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>
            <a:extLst>
              <a:ext uri="{FF2B5EF4-FFF2-40B4-BE49-F238E27FC236}">
                <a16:creationId xmlns:a16="http://schemas.microsoft.com/office/drawing/2014/main" id="{8DDD6844-4A67-408F-8687-F889343E1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altLang="en-US" sz="18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l-GR" alt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Η Χημεία </a:t>
            </a:r>
            <a:r>
              <a:rPr lang="el-GR" altLang="en-US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είναι η Επιστήμη η οποία μελετά την δομή, τα φαινόμενα και τους νόμους που διέπουν  την ύλη γενικότερα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l-GR" altLang="en-US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έμβια και άβια ύλη) </a:t>
            </a:r>
          </a:p>
          <a:p>
            <a:endParaRPr lang="el-GR" altLang="en-US" sz="1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l-GR" altLang="en-US" sz="1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l-GR" alt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Η Ιατρική Χημεία</a:t>
            </a:r>
            <a:r>
              <a:rPr lang="el-GR" altLang="en-US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μελετά  την χημική δομή, τα χημικά φαινόμενα και τους νόμους της χημείας  που  έχουν σχέση/απαντώνται  στην λειτουργία της έμβιας ύλης </a:t>
            </a:r>
            <a:r>
              <a:rPr lang="el-GR" altLang="en-US" sz="18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μόνον</a:t>
            </a:r>
            <a:r>
              <a:rPr lang="el-GR" altLang="en-US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και ιδιαίτερα του ανθρώπινου οργανισμού (οξειδοαναγωγή, </a:t>
            </a:r>
            <a:r>
              <a:rPr lang="el-GR" alt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οξεοβασική</a:t>
            </a:r>
            <a:r>
              <a:rPr lang="el-GR" altLang="en-US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ισορροπία,  θερμοδυναμική , κινητική , </a:t>
            </a:r>
            <a:r>
              <a:rPr lang="el-GR" alt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βιομόρια</a:t>
            </a:r>
            <a:r>
              <a:rPr lang="el-GR" altLang="en-US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l-GR" alt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κλπ</a:t>
            </a:r>
            <a:r>
              <a:rPr lang="el-GR" altLang="en-US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altLang="en-US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9BDA33-8F90-4204-AB86-69DA7FBF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      ΧΗΜΕΙΑ-ΙΑΤΡΙΚΗ ΧΗΜΕΙΑ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8">
            <a:extLst>
              <a:ext uri="{FF2B5EF4-FFF2-40B4-BE49-F238E27FC236}">
                <a16:creationId xmlns:a16="http://schemas.microsoft.com/office/drawing/2014/main" id="{6B21A384-7818-4199-891A-ADBE64DAA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5888"/>
            <a:ext cx="5126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1">
            <a:extLst>
              <a:ext uri="{FF2B5EF4-FFF2-40B4-BE49-F238E27FC236}">
                <a16:creationId xmlns:a16="http://schemas.microsoft.com/office/drawing/2014/main" id="{7A3528AC-75C7-44CB-AF6C-DD1104E89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476250"/>
            <a:ext cx="37798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b="1"/>
              <a:t>Η ΣΗΜΑΣΙΑ ΤΩΝ ΧΗΜΙΚΩΝ ΔΕΣΜΩΝ ΣΤΗ ΛΕΙΤΟΥΡΓΙΑ ΤΗΣ ΑΙΜΟΣΦΑΙΡΙΝΗΣ</a:t>
            </a:r>
            <a:endParaRPr lang="en-US" altLang="en-US" b="1"/>
          </a:p>
        </p:txBody>
      </p:sp>
      <p:pic>
        <p:nvPicPr>
          <p:cNvPr id="2" name="40Recorded Sound">
            <a:hlinkClick r:id="" action="ppaction://media"/>
            <a:extLst>
              <a:ext uri="{FF2B5EF4-FFF2-40B4-BE49-F238E27FC236}">
                <a16:creationId xmlns:a16="http://schemas.microsoft.com/office/drawing/2014/main" id="{1564AE3B-C038-4FED-80D4-8208CA88A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39C07C-DECA-4135-8C18-C6925F4232AE}"/>
              </a:ext>
            </a:extLst>
          </p:cNvPr>
          <p:cNvSpPr txBox="1"/>
          <p:nvPr/>
        </p:nvSpPr>
        <p:spPr>
          <a:xfrm>
            <a:off x="179388" y="836613"/>
            <a:ext cx="8785225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b="1" dirty="0"/>
              <a:t>ΠΡΟΑΠΑΙΤΟΥΜΕΝΕΣ ΓΝΩΣΕΙΣ ΟΡΓΑΝΙΚΗΣ ΧΗΜΕΙΑΣ</a:t>
            </a:r>
          </a:p>
          <a:p>
            <a:pPr>
              <a:defRPr/>
            </a:pPr>
            <a:endParaRPr lang="el-GR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dirty="0"/>
              <a:t>Λειτουργικές ομάδες-οικογένειες οργανικών ενώσεων (αλκοόλες, </a:t>
            </a:r>
            <a:r>
              <a:rPr lang="el-GR" dirty="0" err="1"/>
              <a:t>αμίνες</a:t>
            </a:r>
            <a:r>
              <a:rPr lang="el-GR" dirty="0"/>
              <a:t>, αλδεΰδες, κετόνες, </a:t>
            </a:r>
            <a:r>
              <a:rPr lang="el-GR" dirty="0" err="1"/>
              <a:t>καρβοξυλικά</a:t>
            </a:r>
            <a:r>
              <a:rPr lang="el-GR" dirty="0"/>
              <a:t> οξέα)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dirty="0"/>
              <a:t>Χημικές αντιδράσεις μεταξύ των λειτουργικών ομάδων (δημιουργία εστέρα, αιθέρα, </a:t>
            </a:r>
            <a:r>
              <a:rPr lang="el-GR" dirty="0" err="1"/>
              <a:t>ανυδρίτη</a:t>
            </a:r>
            <a:r>
              <a:rPr lang="el-GR" dirty="0"/>
              <a:t> </a:t>
            </a:r>
            <a:r>
              <a:rPr lang="el-GR" dirty="0" err="1"/>
              <a:t>κ.ά</a:t>
            </a:r>
            <a:r>
              <a:rPr lang="el-GR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dirty="0"/>
              <a:t>Χημικοί δεσμοί (δεσμός υδρογόνου, ιοντικοί δεσμοί, υδρόφοβος δεσμός, πολικός </a:t>
            </a:r>
            <a:r>
              <a:rPr lang="el-GR" dirty="0" err="1"/>
              <a:t>κ.ά</a:t>
            </a:r>
            <a:r>
              <a:rPr lang="el-GR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dirty="0"/>
              <a:t>Ταξινόμηση οργανικών ενώσεων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dirty="0"/>
              <a:t>Ισομέρεια (Συντακτική ισομέρεια, Γεωμετρική ισομέρεια, Στερεοϊσομέρεια)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dirty="0"/>
              <a:t>Στερεοχημεία-Τρισδιάστατη διευθέτηση των λειτουργικών ομάδων στο χώρο</a:t>
            </a:r>
          </a:p>
          <a:p>
            <a:pPr>
              <a:defRPr/>
            </a:pPr>
            <a:endParaRPr lang="el-GR" dirty="0"/>
          </a:p>
          <a:p>
            <a:pPr>
              <a:defRPr/>
            </a:pPr>
            <a:endParaRPr lang="el-GR" dirty="0"/>
          </a:p>
        </p:txBody>
      </p:sp>
      <p:pic>
        <p:nvPicPr>
          <p:cNvPr id="3" name="41Recorded Sound">
            <a:hlinkClick r:id="" action="ppaction://media"/>
            <a:extLst>
              <a:ext uri="{FF2B5EF4-FFF2-40B4-BE49-F238E27FC236}">
                <a16:creationId xmlns:a16="http://schemas.microsoft.com/office/drawing/2014/main" id="{17F4FB9E-6F8A-4162-A9BB-ADC831C6F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>
            <a:extLst>
              <a:ext uri="{FF2B5EF4-FFF2-40B4-BE49-F238E27FC236}">
                <a16:creationId xmlns:a16="http://schemas.microsoft.com/office/drawing/2014/main" id="{0C5656AD-33D5-4289-B469-6547BA778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836613"/>
            <a:ext cx="8280400" cy="64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l-GR" altLang="en-US" sz="1800" dirty="0"/>
              <a:t> </a:t>
            </a:r>
          </a:p>
          <a:p>
            <a:endParaRPr lang="el-GR" altLang="en-US" sz="1800" dirty="0"/>
          </a:p>
          <a:p>
            <a:r>
              <a:rPr lang="el-GR" altLang="en-US" sz="1800" dirty="0"/>
              <a:t>Η Βιοχημεία περιγράφει και μελετά την  «Χημεία» της Βιολογικής Ύλης </a:t>
            </a:r>
          </a:p>
          <a:p>
            <a:r>
              <a:rPr lang="el-GR" altLang="en-US" sz="1800" dirty="0"/>
              <a:t> </a:t>
            </a:r>
          </a:p>
          <a:p>
            <a:r>
              <a:rPr lang="el-GR" altLang="en-US" sz="1800" dirty="0"/>
              <a:t>Περιγράφει δηλαδή με </a:t>
            </a:r>
            <a:r>
              <a:rPr lang="el-GR" altLang="en-US" sz="1800" b="1" dirty="0"/>
              <a:t>χημικούς όρους </a:t>
            </a:r>
            <a:r>
              <a:rPr lang="el-GR" altLang="en-US" sz="1800" dirty="0"/>
              <a:t> τους μηχανισμούς , τις λειτουργίες και τις </a:t>
            </a:r>
            <a:r>
              <a:rPr lang="el-GR" altLang="en-US" sz="1800" b="1" dirty="0"/>
              <a:t> </a:t>
            </a:r>
            <a:r>
              <a:rPr lang="el-GR" altLang="en-US" sz="1800" dirty="0"/>
              <a:t>διεργασίες</a:t>
            </a:r>
            <a:r>
              <a:rPr lang="el-GR" altLang="en-US" sz="1800" b="1" dirty="0"/>
              <a:t> </a:t>
            </a:r>
            <a:r>
              <a:rPr lang="el-GR" altLang="en-US" sz="1800" dirty="0"/>
              <a:t>που μοιράζονται όλοι οι οργανισμοί</a:t>
            </a:r>
          </a:p>
          <a:p>
            <a:r>
              <a:rPr lang="el-GR" altLang="en-US" sz="1800" dirty="0"/>
              <a:t> </a:t>
            </a:r>
          </a:p>
          <a:p>
            <a:r>
              <a:rPr lang="el-GR" altLang="en-US" sz="1800" dirty="0"/>
              <a:t>Παρέχει σημαντικές πληροφορίες και έχει πρακτικές εφαρμογές τόσο στην Ιατρική όσο και στη Διατροφή, τη Γεωργία και τη Βιομηχανία </a:t>
            </a:r>
            <a:r>
              <a:rPr lang="el-GR" altLang="en-US" sz="1800" b="1" u="sng" dirty="0"/>
              <a:t>ΑΛΛΑ</a:t>
            </a:r>
            <a:r>
              <a:rPr lang="el-GR" altLang="en-US" sz="1800" dirty="0"/>
              <a:t> απώτερο </a:t>
            </a:r>
            <a:r>
              <a:rPr lang="el-GR" altLang="en-US" sz="1800" b="1" dirty="0"/>
              <a:t>αντικείμενό της είναι αυτό καθαυτό το θαύμα της ζωής.</a:t>
            </a:r>
          </a:p>
          <a:p>
            <a:endParaRPr lang="el-GR" altLang="en-US" sz="1800" b="1" dirty="0"/>
          </a:p>
          <a:p>
            <a:r>
              <a:rPr lang="el-GR" altLang="en-US" sz="1800" dirty="0"/>
              <a:t>Η Βιοχημεία αποδεικνύει ότι τα σύνολα </a:t>
            </a:r>
            <a:r>
              <a:rPr lang="el-GR" altLang="en-US" sz="1800" b="1" dirty="0"/>
              <a:t>των  χημικών μορίων </a:t>
            </a:r>
            <a:r>
              <a:rPr lang="el-GR" altLang="en-US" sz="1800" dirty="0"/>
              <a:t>που συνθέτουν τους ζωντανούς οργανισμούς </a:t>
            </a:r>
            <a:r>
              <a:rPr lang="el-GR" altLang="en-US" sz="1800" dirty="0" err="1"/>
              <a:t>αλληλεπιδρούν</a:t>
            </a:r>
            <a:r>
              <a:rPr lang="el-GR" altLang="en-US" sz="1800" dirty="0"/>
              <a:t> για τη διατήρηση και διαιώνιση της ζωής η οποία  γεννιέται μόνο κάτω από </a:t>
            </a:r>
            <a:r>
              <a:rPr lang="el-GR" altLang="en-US" sz="1800" b="1" dirty="0"/>
              <a:t>τους νόμους της χημείας κ</a:t>
            </a:r>
            <a:r>
              <a:rPr lang="el-GR" altLang="en-US" sz="1800" dirty="0"/>
              <a:t>αι της φυσικής που κυβερνούν το άβιο σύμπαν.</a:t>
            </a:r>
          </a:p>
          <a:p>
            <a:endParaRPr lang="el-GR" altLang="en-US" sz="1800" dirty="0"/>
          </a:p>
          <a:p>
            <a:r>
              <a:rPr lang="el-GR" altLang="en-US" sz="1800" dirty="0"/>
              <a:t>                           Η κατανόηση της Βιοχημείας απαιτεί βασικές γνώσεις </a:t>
            </a:r>
          </a:p>
          <a:p>
            <a:r>
              <a:rPr lang="el-GR" altLang="en-US" sz="1800" dirty="0"/>
              <a:t>                                       </a:t>
            </a:r>
            <a:r>
              <a:rPr lang="el-GR" altLang="en-US" sz="1800" b="1" dirty="0"/>
              <a:t>Χημείας</a:t>
            </a:r>
            <a:r>
              <a:rPr lang="el-GR" altLang="en-US" sz="1800" dirty="0"/>
              <a:t>, Φυσικής, Βιολογίας, Γενετικής</a:t>
            </a:r>
          </a:p>
          <a:p>
            <a:endParaRPr lang="el-GR" altLang="en-US" sz="1800" dirty="0"/>
          </a:p>
          <a:p>
            <a:endParaRPr lang="el-GR" altLang="en-US" sz="1800" dirty="0"/>
          </a:p>
          <a:p>
            <a:endParaRPr lang="el-GR" altLang="en-US" sz="1800" dirty="0"/>
          </a:p>
          <a:p>
            <a:endParaRPr lang="el-GR" altLang="en-US" sz="1800" dirty="0"/>
          </a:p>
          <a:p>
            <a:endParaRPr lang="el-GR" altLang="en-US" sz="1800" dirty="0"/>
          </a:p>
        </p:txBody>
      </p:sp>
      <p:sp>
        <p:nvSpPr>
          <p:cNvPr id="17411" name="TextBox 4">
            <a:extLst>
              <a:ext uri="{FF2B5EF4-FFF2-40B4-BE49-F238E27FC236}">
                <a16:creationId xmlns:a16="http://schemas.microsoft.com/office/drawing/2014/main" id="{AB4270FF-3120-4564-AE50-D3340AA01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260350"/>
            <a:ext cx="7129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sz="3200" b="1"/>
              <a:t>ΒΙΟΧΗΜΕΙΑ</a:t>
            </a:r>
            <a:endParaRPr lang="en-US" altLang="en-US" sz="3200" b="1"/>
          </a:p>
        </p:txBody>
      </p:sp>
      <p:pic>
        <p:nvPicPr>
          <p:cNvPr id="2" name="5Recorded Sound">
            <a:hlinkClick r:id="" action="ppaction://media"/>
            <a:extLst>
              <a:ext uri="{FF2B5EF4-FFF2-40B4-BE49-F238E27FC236}">
                <a16:creationId xmlns:a16="http://schemas.microsoft.com/office/drawing/2014/main" id="{7FD53859-0918-4144-9FF0-915934AE3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3">
            <a:extLst>
              <a:ext uri="{FF2B5EF4-FFF2-40B4-BE49-F238E27FC236}">
                <a16:creationId xmlns:a16="http://schemas.microsoft.com/office/drawing/2014/main" id="{68F2F22B-6A12-4E4C-B1D6-AFC9C8855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817688"/>
            <a:ext cx="82804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l-GR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Η </a:t>
            </a:r>
            <a:r>
              <a:rPr lang="el-GR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χημική σύσταση </a:t>
            </a:r>
            <a:r>
              <a:rPr lang="el-GR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της ζωντανής (βιολογικής) ύλης είναι πολύ διαφορετική από του άβιου κόσμου.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l-GR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Ο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Antoine Lavoisier (1743-1794)</a:t>
            </a:r>
            <a:r>
              <a:rPr lang="el-GR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υπογράμμισε τη σχετική </a:t>
            </a:r>
            <a:r>
              <a:rPr lang="el-GR" altLang="en-US" sz="2400" u="sng">
                <a:solidFill>
                  <a:srgbClr val="000000"/>
                </a:solidFill>
                <a:latin typeface="Times New Roman" panose="02020603050405020304" pitchFamily="18" charset="0"/>
              </a:rPr>
              <a:t>χημική απλότητα </a:t>
            </a:r>
            <a:r>
              <a:rPr lang="el-GR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του ‘ανόργανου κόσμου’   σε αντίθεση με την πολυπλοκότητα του ‘φυτικού και ζωικού κόσμου’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8435" name="TextBox 4">
            <a:extLst>
              <a:ext uri="{FF2B5EF4-FFF2-40B4-BE49-F238E27FC236}">
                <a16:creationId xmlns:a16="http://schemas.microsoft.com/office/drawing/2014/main" id="{F92C42C4-AF19-405D-809D-0C64C06D7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525" y="333375"/>
            <a:ext cx="70929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l-GR" altLang="en-US" sz="3200" b="1">
              <a:solidFill>
                <a:srgbClr val="000000"/>
              </a:solidFill>
            </a:endParaRPr>
          </a:p>
          <a:p>
            <a:pPr algn="ctr"/>
            <a:r>
              <a:rPr lang="el-GR" altLang="en-US" sz="3200" b="1">
                <a:solidFill>
                  <a:srgbClr val="000000"/>
                </a:solidFill>
              </a:rPr>
              <a:t>ΧΗΜΙΚΗ ΣΥΣΤΑΣΗ  ΤΗΣ ΥΛΗΣ</a:t>
            </a:r>
            <a:endParaRPr lang="en-US" altLang="en-US" sz="3200" b="1">
              <a:solidFill>
                <a:srgbClr val="000000"/>
              </a:solidFill>
            </a:endParaRPr>
          </a:p>
        </p:txBody>
      </p:sp>
      <p:pic>
        <p:nvPicPr>
          <p:cNvPr id="2" name="6Recorded Sound">
            <a:hlinkClick r:id="" action="ppaction://media"/>
            <a:extLst>
              <a:ext uri="{FF2B5EF4-FFF2-40B4-BE49-F238E27FC236}">
                <a16:creationId xmlns:a16="http://schemas.microsoft.com/office/drawing/2014/main" id="{0769C2F2-2D3B-45AA-BF5E-3F581CCD3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>
            <a:extLst>
              <a:ext uri="{FF2B5EF4-FFF2-40B4-BE49-F238E27FC236}">
                <a16:creationId xmlns:a16="http://schemas.microsoft.com/office/drawing/2014/main" id="{24FC91F7-494A-4431-A67C-378638638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86090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>
            <a:extLst>
              <a:ext uri="{FF2B5EF4-FFF2-40B4-BE49-F238E27FC236}">
                <a16:creationId xmlns:a16="http://schemas.microsoft.com/office/drawing/2014/main" id="{DF1DD12A-1BF1-419F-A11A-12BD524D6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119063"/>
            <a:ext cx="8893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sz="3200" b="1">
                <a:solidFill>
                  <a:schemeClr val="bg1"/>
                </a:solidFill>
              </a:rPr>
              <a:t>ΧΗΜΙΚΑ ΣΤΟΙΧΕΙΑ ΣΤΟΝ ΕΜΒΙΟ ΚΑΙ ΣΤΟΝ ΑΒΙΟ ΚΟΣΜΟ</a:t>
            </a:r>
            <a:endParaRPr lang="en-US" altLang="en-US" sz="3200" b="1">
              <a:solidFill>
                <a:schemeClr val="bg1"/>
              </a:solidFill>
            </a:endParaRPr>
          </a:p>
        </p:txBody>
      </p:sp>
      <p:pic>
        <p:nvPicPr>
          <p:cNvPr id="2" name="7Recorded Sound">
            <a:hlinkClick r:id="" action="ppaction://media"/>
            <a:extLst>
              <a:ext uri="{FF2B5EF4-FFF2-40B4-BE49-F238E27FC236}">
                <a16:creationId xmlns:a16="http://schemas.microsoft.com/office/drawing/2014/main" id="{C414885A-6B3A-4C51-AF86-3EBA43CBE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>
            <a:extLst>
              <a:ext uri="{FF2B5EF4-FFF2-40B4-BE49-F238E27FC236}">
                <a16:creationId xmlns:a16="http://schemas.microsoft.com/office/drawing/2014/main" id="{E2D53728-2DC6-4A79-B856-DFA470885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2205038"/>
            <a:ext cx="890905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3">
            <a:extLst>
              <a:ext uri="{FF2B5EF4-FFF2-40B4-BE49-F238E27FC236}">
                <a16:creationId xmlns:a16="http://schemas.microsoft.com/office/drawing/2014/main" id="{B851F742-ED11-4FF0-A546-9C0AB62FC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404813"/>
            <a:ext cx="8631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n-US" sz="3200" b="1">
                <a:solidFill>
                  <a:schemeClr val="bg1"/>
                </a:solidFill>
              </a:rPr>
              <a:t>ΣΤΟΙΧΕΙΑ ΣΤΟΝ ΑΝΘΡΩΠΟ</a:t>
            </a:r>
            <a:endParaRPr lang="en-US" altLang="en-US" sz="3200" b="1">
              <a:solidFill>
                <a:schemeClr val="bg1"/>
              </a:solidFill>
            </a:endParaRPr>
          </a:p>
        </p:txBody>
      </p:sp>
      <p:pic>
        <p:nvPicPr>
          <p:cNvPr id="2" name="8Recorded Sound">
            <a:hlinkClick r:id="" action="ppaction://media"/>
            <a:extLst>
              <a:ext uri="{FF2B5EF4-FFF2-40B4-BE49-F238E27FC236}">
                <a16:creationId xmlns:a16="http://schemas.microsoft.com/office/drawing/2014/main" id="{20686E45-CCF3-4452-9D8F-D105996D0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4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4">
            <a:extLst>
              <a:ext uri="{FF2B5EF4-FFF2-40B4-BE49-F238E27FC236}">
                <a16:creationId xmlns:a16="http://schemas.microsoft.com/office/drawing/2014/main" id="{5688E52A-258D-4B15-B0AB-29C82C66A3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088" y="1268413"/>
            <a:ext cx="7235825" cy="492601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F21645-285E-455A-A48E-6F5004EA92AD}"/>
              </a:ext>
            </a:extLst>
          </p:cNvPr>
          <p:cNvSpPr txBox="1"/>
          <p:nvPr/>
        </p:nvSpPr>
        <p:spPr>
          <a:xfrm>
            <a:off x="468313" y="404813"/>
            <a:ext cx="83518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200" b="1" kern="0" dirty="0">
                <a:solidFill>
                  <a:prstClr val="black"/>
                </a:solidFill>
              </a:rPr>
              <a:t>ΣΤΟΙΧΕΙΑ ΑΠΑΡΑΙΤΗΤΑ ΓΙΑ ΤΗ ΖΩΗ</a:t>
            </a:r>
            <a:endParaRPr lang="en-US" sz="3200" b="1" kern="0" dirty="0">
              <a:solidFill>
                <a:prstClr val="black"/>
              </a:solidFill>
            </a:endParaRPr>
          </a:p>
        </p:txBody>
      </p:sp>
      <p:pic>
        <p:nvPicPr>
          <p:cNvPr id="2" name="9Recorded Sound">
            <a:hlinkClick r:id="" action="ppaction://media"/>
            <a:extLst>
              <a:ext uri="{FF2B5EF4-FFF2-40B4-BE49-F238E27FC236}">
                <a16:creationId xmlns:a16="http://schemas.microsoft.com/office/drawing/2014/main" id="{55C1C8E4-62A4-471C-A159-B7BD22013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1341</TotalTime>
  <Words>1124</Words>
  <Application>Microsoft Office PowerPoint</Application>
  <PresentationFormat>On-screen Show (4:3)</PresentationFormat>
  <Paragraphs>134</Paragraphs>
  <Slides>41</Slides>
  <Notes>0</Notes>
  <HiddenSlides>0</HiddenSlides>
  <MMClips>38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Calibri</vt:lpstr>
      <vt:lpstr>Lucida Sans Unicode</vt:lpstr>
      <vt:lpstr>Times New Roman</vt:lpstr>
      <vt:lpstr>Verdana</vt:lpstr>
      <vt:lpstr>Wingdings</vt:lpstr>
      <vt:lpstr>Wingdings 2</vt:lpstr>
      <vt:lpstr>Wingdings 3</vt:lpstr>
      <vt:lpstr>Concourse</vt:lpstr>
      <vt:lpstr>            ΙΑΤΡΙΚΗ ΧΗΜΕΙΑ</vt:lpstr>
      <vt:lpstr>PowerPoint Presentation</vt:lpstr>
      <vt:lpstr>         ΕΙΣΑΓΩΓΗ ΣΤΑ ΒΙΟΜΟΡΙΑ                                 ΜΕΡΟΣ Α΄</vt:lpstr>
      <vt:lpstr>      ΧΗΜΕΙΑ-ΙΑΤΡΙΚΗ ΧΗΜΕΙΑ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ΧΑΡΑΚΤΗΡΙΣΤΙΚΑ ΒΙΟΛΟΓΙΚΗΣ ΥΛΗΣ</vt:lpstr>
      <vt:lpstr>PowerPoint Presentation</vt:lpstr>
      <vt:lpstr>PowerPoint Presentation</vt:lpstr>
      <vt:lpstr>ΒΙΟΧΗΜΕΙΑ-ΙΑΤΡΙΚΗ ΒΙΟΧΗΜΕΙΑ-ΚΛΙΝΙΚΗ-ΒΙΟΧΗΜΕΙΑ</vt:lpstr>
      <vt:lpstr>                                           Σκοπός του Μαθήματος</vt:lpstr>
      <vt:lpstr>Υδατάνθρακες - Λιπίδια</vt:lpstr>
      <vt:lpstr>PowerPoint Presentation</vt:lpstr>
      <vt:lpstr>          Νουκλεοτίδια</vt:lpstr>
      <vt:lpstr>PowerPoint Presentation</vt:lpstr>
      <vt:lpstr>              Πρωτεΐνες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ΒΙΟΜΟΡΙΑ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ΒΙΟΧΗΜΕΙΑ</dc:title>
  <dc:creator>Guest</dc:creator>
  <cp:lastModifiedBy>Παρασκευή Μουτσάτσου-Λαδικου</cp:lastModifiedBy>
  <cp:revision>211</cp:revision>
  <dcterms:created xsi:type="dcterms:W3CDTF">2010-02-17T15:58:00Z</dcterms:created>
  <dcterms:modified xsi:type="dcterms:W3CDTF">2021-10-18T19:11:56Z</dcterms:modified>
</cp:coreProperties>
</file>