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7" r:id="rId2"/>
    <p:sldId id="265" r:id="rId3"/>
    <p:sldId id="266" r:id="rId4"/>
    <p:sldId id="270" r:id="rId5"/>
    <p:sldId id="267" r:id="rId6"/>
    <p:sldId id="279" r:id="rId7"/>
    <p:sldId id="281" r:id="rId8"/>
    <p:sldId id="278" r:id="rId9"/>
    <p:sldId id="282" r:id="rId10"/>
    <p:sldId id="277" r:id="rId11"/>
    <p:sldId id="283" r:id="rId12"/>
    <p:sldId id="276" r:id="rId13"/>
    <p:sldId id="284" r:id="rId14"/>
    <p:sldId id="275" r:id="rId15"/>
    <p:sldId id="285" r:id="rId16"/>
    <p:sldId id="269" r:id="rId17"/>
    <p:sldId id="271" r:id="rId18"/>
    <p:sldId id="280" r:id="rId19"/>
    <p:sldId id="268"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870" autoAdjust="0"/>
  </p:normalViewPr>
  <p:slideViewPr>
    <p:cSldViewPr snapToGrid="0">
      <p:cViewPr varScale="1">
        <p:scale>
          <a:sx n="65" d="100"/>
          <a:sy n="65" d="100"/>
        </p:scale>
        <p:origin x="91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EA5338-5293-45A1-BFB7-E56002EEEE8D}" type="datetimeFigureOut">
              <a:rPr lang="el-GR" smtClean="0"/>
              <a:t>14/4/2022</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0FB944-DBAE-4068-B1C1-702A943FA27E}" type="slidenum">
              <a:rPr lang="el-GR" smtClean="0"/>
              <a:t>‹#›</a:t>
            </a:fld>
            <a:endParaRPr lang="el-GR"/>
          </a:p>
        </p:txBody>
      </p:sp>
    </p:spTree>
    <p:extLst>
      <p:ext uri="{BB962C8B-B14F-4D97-AF65-F5344CB8AC3E}">
        <p14:creationId xmlns:p14="http://schemas.microsoft.com/office/powerpoint/2010/main" val="3109468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l-GR"/>
              <a:t>Στυλ κύριου τίτλου</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FCCD396A-7B56-4D14-A907-AF4EFA95B490}" type="datetimeFigureOut">
              <a:rPr lang="el-GR" smtClean="0"/>
              <a:t>14/4/2022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FBE1BB0-3421-4872-B37E-1249DDB5AD82}" type="slidenum">
              <a:rPr lang="el-GR" smtClean="0"/>
              <a:t>‹#›</a:t>
            </a:fld>
            <a:endParaRPr lang="el-G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848573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3" name="Date Placeholder 2"/>
          <p:cNvSpPr>
            <a:spLocks noGrp="1"/>
          </p:cNvSpPr>
          <p:nvPr>
            <p:ph type="dt" sz="half" idx="10"/>
          </p:nvPr>
        </p:nvSpPr>
        <p:spPr/>
        <p:txBody>
          <a:bodyPr/>
          <a:lstStyle/>
          <a:p>
            <a:fld id="{FCCD396A-7B56-4D14-A907-AF4EFA95B490}" type="datetimeFigureOut">
              <a:rPr lang="el-GR" smtClean="0"/>
              <a:t>14/4/2022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6FBE1BB0-3421-4872-B37E-1249DDB5AD82}" type="slidenum">
              <a:rPr lang="el-GR" smtClean="0"/>
              <a:t>‹#›</a:t>
            </a:fld>
            <a:endParaRPr lang="el-GR"/>
          </a:p>
        </p:txBody>
      </p:sp>
    </p:spTree>
    <p:extLst>
      <p:ext uri="{BB962C8B-B14F-4D97-AF65-F5344CB8AC3E}">
        <p14:creationId xmlns:p14="http://schemas.microsoft.com/office/powerpoint/2010/main" val="2506770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l-GR"/>
              <a:t>Στυλ κύριου τίτλου</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FCCD396A-7B56-4D14-A907-AF4EFA95B490}" type="datetimeFigureOut">
              <a:rPr lang="el-GR" smtClean="0"/>
              <a:t>14/4/2022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FBE1BB0-3421-4872-B37E-1249DDB5AD82}" type="slidenum">
              <a:rPr lang="el-GR" smtClean="0"/>
              <a:t>‹#›</a:t>
            </a:fld>
            <a:endParaRPr lang="el-GR"/>
          </a:p>
        </p:txBody>
      </p:sp>
    </p:spTree>
    <p:extLst>
      <p:ext uri="{BB962C8B-B14F-4D97-AF65-F5344CB8AC3E}">
        <p14:creationId xmlns:p14="http://schemas.microsoft.com/office/powerpoint/2010/main" val="14938317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l-GR"/>
              <a:t>Στυλ κύριου τίτλου</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FCCD396A-7B56-4D14-A907-AF4EFA95B490}" type="datetimeFigureOut">
              <a:rPr lang="el-GR" smtClean="0"/>
              <a:t>14/4/2022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FBE1BB0-3421-4872-B37E-1249DDB5AD82}" type="slidenum">
              <a:rPr lang="el-GR" smtClean="0"/>
              <a:t>‹#›</a:t>
            </a:fld>
            <a:endParaRPr lang="el-G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0447011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l-GR"/>
              <a:t>Στυλ κύριου τίτλου</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FCCD396A-7B56-4D14-A907-AF4EFA95B490}" type="datetimeFigureOut">
              <a:rPr lang="el-GR" smtClean="0"/>
              <a:t>14/4/2022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FBE1BB0-3421-4872-B37E-1249DDB5AD82}" type="slidenum">
              <a:rPr lang="el-GR" smtClean="0"/>
              <a:t>‹#›</a:t>
            </a:fld>
            <a:endParaRPr lang="el-GR"/>
          </a:p>
        </p:txBody>
      </p:sp>
    </p:spTree>
    <p:extLst>
      <p:ext uri="{BB962C8B-B14F-4D97-AF65-F5344CB8AC3E}">
        <p14:creationId xmlns:p14="http://schemas.microsoft.com/office/powerpoint/2010/main" val="37180843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l-GR"/>
              <a:t>Στυλ κύριου τίτλου</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l-GR"/>
              <a:t>Επεξεργασία στυλ υποδείγματος κειμένου</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FCCD396A-7B56-4D14-A907-AF4EFA95B490}" type="datetimeFigureOut">
              <a:rPr lang="el-GR" smtClean="0"/>
              <a:t>14/4/2022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FBE1BB0-3421-4872-B37E-1249DDB5AD82}" type="slidenum">
              <a:rPr lang="el-GR" smtClean="0"/>
              <a:t>‹#›</a:t>
            </a:fld>
            <a:endParaRPr lang="el-G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2741412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l-GR"/>
              <a:t>Στυλ κύριου τίτλου</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l-GR"/>
              <a:t>Επεξεργασία στυλ υποδείγματος κειμένου</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FCCD396A-7B56-4D14-A907-AF4EFA95B490}" type="datetimeFigureOut">
              <a:rPr lang="el-GR" smtClean="0"/>
              <a:t>14/4/2022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FBE1BB0-3421-4872-B37E-1249DDB5AD82}" type="slidenum">
              <a:rPr lang="el-GR" smtClean="0"/>
              <a:t>‹#›</a:t>
            </a:fld>
            <a:endParaRPr lang="el-GR"/>
          </a:p>
        </p:txBody>
      </p:sp>
    </p:spTree>
    <p:extLst>
      <p:ext uri="{BB962C8B-B14F-4D97-AF65-F5344CB8AC3E}">
        <p14:creationId xmlns:p14="http://schemas.microsoft.com/office/powerpoint/2010/main" val="1697459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ancho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FCCD396A-7B56-4D14-A907-AF4EFA95B490}" type="datetimeFigureOut">
              <a:rPr lang="el-GR" smtClean="0"/>
              <a:t>14/4/2022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FBE1BB0-3421-4872-B37E-1249DDB5AD82}" type="slidenum">
              <a:rPr lang="el-GR" smtClean="0"/>
              <a:t>‹#›</a:t>
            </a:fld>
            <a:endParaRPr lang="el-GR"/>
          </a:p>
        </p:txBody>
      </p:sp>
    </p:spTree>
    <p:extLst>
      <p:ext uri="{BB962C8B-B14F-4D97-AF65-F5344CB8AC3E}">
        <p14:creationId xmlns:p14="http://schemas.microsoft.com/office/powerpoint/2010/main" val="512464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l-GR"/>
              <a:t>Στυλ κύριου τίτλου</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FCCD396A-7B56-4D14-A907-AF4EFA95B490}" type="datetimeFigureOut">
              <a:rPr lang="el-GR" smtClean="0"/>
              <a:t>14/4/2022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FBE1BB0-3421-4872-B37E-1249DDB5AD82}" type="slidenum">
              <a:rPr lang="el-GR" smtClean="0"/>
              <a:t>‹#›</a:t>
            </a:fld>
            <a:endParaRPr lang="el-GR"/>
          </a:p>
        </p:txBody>
      </p:sp>
    </p:spTree>
    <p:extLst>
      <p:ext uri="{BB962C8B-B14F-4D97-AF65-F5344CB8AC3E}">
        <p14:creationId xmlns:p14="http://schemas.microsoft.com/office/powerpoint/2010/main" val="223496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idx="1"/>
          </p:nvPr>
        </p:nvSpPr>
        <p:spPr/>
        <p:txBody>
          <a:bodyPr anchor="ct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FCCD396A-7B56-4D14-A907-AF4EFA95B490}" type="datetimeFigureOut">
              <a:rPr lang="el-GR" smtClean="0"/>
              <a:t>14/4/2022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FBE1BB0-3421-4872-B37E-1249DDB5AD82}" type="slidenum">
              <a:rPr lang="el-GR" smtClean="0"/>
              <a:t>‹#›</a:t>
            </a:fld>
            <a:endParaRPr lang="el-GR"/>
          </a:p>
        </p:txBody>
      </p:sp>
    </p:spTree>
    <p:extLst>
      <p:ext uri="{BB962C8B-B14F-4D97-AF65-F5344CB8AC3E}">
        <p14:creationId xmlns:p14="http://schemas.microsoft.com/office/powerpoint/2010/main" val="31620085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l-GR"/>
              <a:t>Στυλ κύριου τίτλου</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FCCD396A-7B56-4D14-A907-AF4EFA95B490}" type="datetimeFigureOut">
              <a:rPr lang="el-GR" smtClean="0"/>
              <a:t>14/4/2022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FBE1BB0-3421-4872-B37E-1249DDB5AD82}" type="slidenum">
              <a:rPr lang="el-GR" smtClean="0"/>
              <a:t>‹#›</a:t>
            </a:fld>
            <a:endParaRPr lang="el-GR"/>
          </a:p>
        </p:txBody>
      </p:sp>
    </p:spTree>
    <p:extLst>
      <p:ext uri="{BB962C8B-B14F-4D97-AF65-F5344CB8AC3E}">
        <p14:creationId xmlns:p14="http://schemas.microsoft.com/office/powerpoint/2010/main" val="3188702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FCCD396A-7B56-4D14-A907-AF4EFA95B490}" type="datetimeFigureOut">
              <a:rPr lang="el-GR" smtClean="0"/>
              <a:t>14/4/2022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6FBE1BB0-3421-4872-B37E-1249DDB5AD82}" type="slidenum">
              <a:rPr lang="el-GR" smtClean="0"/>
              <a:t>‹#›</a:t>
            </a:fld>
            <a:endParaRPr lang="el-GR"/>
          </a:p>
        </p:txBody>
      </p:sp>
    </p:spTree>
    <p:extLst>
      <p:ext uri="{BB962C8B-B14F-4D97-AF65-F5344CB8AC3E}">
        <p14:creationId xmlns:p14="http://schemas.microsoft.com/office/powerpoint/2010/main" val="544266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Στυλ κύριου τίτλου</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FCCD396A-7B56-4D14-A907-AF4EFA95B490}" type="datetimeFigureOut">
              <a:rPr lang="el-GR" smtClean="0"/>
              <a:t>14/4/2022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6FBE1BB0-3421-4872-B37E-1249DDB5AD82}" type="slidenum">
              <a:rPr lang="el-GR" smtClean="0"/>
              <a:t>‹#›</a:t>
            </a:fld>
            <a:endParaRPr lang="el-GR"/>
          </a:p>
        </p:txBody>
      </p:sp>
    </p:spTree>
    <p:extLst>
      <p:ext uri="{BB962C8B-B14F-4D97-AF65-F5344CB8AC3E}">
        <p14:creationId xmlns:p14="http://schemas.microsoft.com/office/powerpoint/2010/main" val="3049720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Date Placeholder 2"/>
          <p:cNvSpPr>
            <a:spLocks noGrp="1"/>
          </p:cNvSpPr>
          <p:nvPr>
            <p:ph type="dt" sz="half" idx="10"/>
          </p:nvPr>
        </p:nvSpPr>
        <p:spPr/>
        <p:txBody>
          <a:bodyPr/>
          <a:lstStyle/>
          <a:p>
            <a:fld id="{FCCD396A-7B56-4D14-A907-AF4EFA95B490}" type="datetimeFigureOut">
              <a:rPr lang="el-GR" smtClean="0"/>
              <a:t>14/4/2022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6FBE1BB0-3421-4872-B37E-1249DDB5AD82}" type="slidenum">
              <a:rPr lang="el-GR" smtClean="0"/>
              <a:t>‹#›</a:t>
            </a:fld>
            <a:endParaRPr lang="el-GR"/>
          </a:p>
        </p:txBody>
      </p:sp>
    </p:spTree>
    <p:extLst>
      <p:ext uri="{BB962C8B-B14F-4D97-AF65-F5344CB8AC3E}">
        <p14:creationId xmlns:p14="http://schemas.microsoft.com/office/powerpoint/2010/main" val="4032230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CD396A-7B56-4D14-A907-AF4EFA95B490}" type="datetimeFigureOut">
              <a:rPr lang="el-GR" smtClean="0"/>
              <a:t>14/4/2022</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6FBE1BB0-3421-4872-B37E-1249DDB5AD82}" type="slidenum">
              <a:rPr lang="el-GR" smtClean="0"/>
              <a:t>‹#›</a:t>
            </a:fld>
            <a:endParaRPr lang="el-GR"/>
          </a:p>
        </p:txBody>
      </p:sp>
    </p:spTree>
    <p:extLst>
      <p:ext uri="{BB962C8B-B14F-4D97-AF65-F5344CB8AC3E}">
        <p14:creationId xmlns:p14="http://schemas.microsoft.com/office/powerpoint/2010/main" val="2152813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l-GR"/>
              <a:t>Στυλ κύριου τίτλου</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FCCD396A-7B56-4D14-A907-AF4EFA95B490}" type="datetimeFigureOut">
              <a:rPr lang="el-GR" smtClean="0"/>
              <a:t>14/4/2022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6FBE1BB0-3421-4872-B37E-1249DDB5AD82}" type="slidenum">
              <a:rPr lang="el-GR" smtClean="0"/>
              <a:t>‹#›</a:t>
            </a:fld>
            <a:endParaRPr lang="el-GR"/>
          </a:p>
        </p:txBody>
      </p:sp>
    </p:spTree>
    <p:extLst>
      <p:ext uri="{BB962C8B-B14F-4D97-AF65-F5344CB8AC3E}">
        <p14:creationId xmlns:p14="http://schemas.microsoft.com/office/powerpoint/2010/main" val="620186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l-GR"/>
              <a:t>Στυλ κύριου τίτλου</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FCCD396A-7B56-4D14-A907-AF4EFA95B490}" type="datetimeFigureOut">
              <a:rPr lang="el-GR" smtClean="0"/>
              <a:t>14/4/2022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6FBE1BB0-3421-4872-B37E-1249DDB5AD82}" type="slidenum">
              <a:rPr lang="el-GR" smtClean="0"/>
              <a:t>‹#›</a:t>
            </a:fld>
            <a:endParaRPr lang="el-GR"/>
          </a:p>
        </p:txBody>
      </p:sp>
    </p:spTree>
    <p:extLst>
      <p:ext uri="{BB962C8B-B14F-4D97-AF65-F5344CB8AC3E}">
        <p14:creationId xmlns:p14="http://schemas.microsoft.com/office/powerpoint/2010/main" val="3203275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microsoft.com/office/2007/relationships/hdphoto" Target="../media/hdphoto1.wdp"/><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extLst>
              <a:ext uri="{BEBA8EAE-BF5A-486C-A8C5-ECC9F3942E4B}">
                <a14:imgProps xmlns:a14="http://schemas.microsoft.com/office/drawing/2010/main">
                  <a14:imgLayer r:embed="rId20">
                    <a14:imgEffect>
                      <a14:colorTemperature colorTemp="6479"/>
                    </a14:imgEffect>
                    <a14:imgEffect>
                      <a14:saturation sat="92000"/>
                    </a14:imgEffect>
                  </a14:imgLayer>
                </a14:imgProps>
              </a:ext>
            </a:extLst>
          </a:blip>
          <a:srcRect/>
          <a:tile tx="0" ty="0" sx="100000" sy="100000" flip="none" algn="tl"/>
        </a:blip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l-GR"/>
              <a:t>Στυλ κύριου τίτλου</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FCCD396A-7B56-4D14-A907-AF4EFA95B490}" type="datetimeFigureOut">
              <a:rPr lang="el-GR" smtClean="0"/>
              <a:t>14/4/2022</a:t>
            </a:fld>
            <a:endParaRPr lang="el-G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l-G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6FBE1BB0-3421-4872-B37E-1249DDB5AD82}" type="slidenum">
              <a:rPr lang="el-GR" smtClean="0"/>
              <a:t>‹#›</a:t>
            </a:fld>
            <a:endParaRPr lang="el-GR"/>
          </a:p>
        </p:txBody>
      </p:sp>
    </p:spTree>
    <p:extLst>
      <p:ext uri="{BB962C8B-B14F-4D97-AF65-F5344CB8AC3E}">
        <p14:creationId xmlns:p14="http://schemas.microsoft.com/office/powerpoint/2010/main" val="71054477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Ορθογώνιο 2"/>
          <p:cNvSpPr/>
          <p:nvPr/>
        </p:nvSpPr>
        <p:spPr>
          <a:xfrm>
            <a:off x="811161" y="751344"/>
            <a:ext cx="10958052" cy="2677656"/>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3200" b="0" i="1" u="none" strike="noStrike" kern="1200" cap="none" spc="0" normalizeH="0" baseline="0" noProof="0" dirty="0">
                <a:ln>
                  <a:noFill/>
                </a:ln>
                <a:solidFill>
                  <a:prstClr val="black"/>
                </a:solidFill>
                <a:effectLst/>
                <a:uLnTx/>
                <a:uFillTx/>
                <a:latin typeface="Book Antiqua" panose="02040602050305030304" pitchFamily="18" charset="0"/>
                <a:ea typeface="Times New Roman" panose="02020603050405020304" pitchFamily="18" charset="0"/>
                <a:cs typeface="+mj-cs"/>
              </a:rPr>
              <a:t>ΠΡΟΓΡΑΜΜΑ ΜΕΤΑΠΤΥΧΙΑΚΩΝ ΣΠΟΥΔΩΝ «ΦΙΛΟΣΟΦΙΑ»</a:t>
            </a:r>
            <a:br>
              <a:rPr kumimoji="0" lang="el-GR" sz="3200" b="0" i="1" u="none" strike="noStrike" kern="1200" cap="none" spc="0" normalizeH="0" baseline="0" noProof="0" dirty="0">
                <a:ln>
                  <a:noFill/>
                </a:ln>
                <a:solidFill>
                  <a:prstClr val="black"/>
                </a:solidFill>
                <a:effectLst/>
                <a:uLnTx/>
                <a:uFillTx/>
                <a:latin typeface="Book Antiqua" panose="02040602050305030304" pitchFamily="18" charset="0"/>
                <a:ea typeface="Times New Roman" panose="02020603050405020304" pitchFamily="18" charset="0"/>
                <a:cs typeface="+mj-cs"/>
              </a:rPr>
            </a:br>
            <a:br>
              <a:rPr kumimoji="0" lang="el-GR" sz="2400" b="0" i="1" u="none" strike="noStrike" kern="1200" cap="none" spc="0" normalizeH="0" baseline="0" noProof="0" dirty="0">
                <a:ln>
                  <a:noFill/>
                </a:ln>
                <a:solidFill>
                  <a:prstClr val="black"/>
                </a:solidFill>
                <a:effectLst/>
                <a:uLnTx/>
                <a:uFillTx/>
                <a:latin typeface="Book Antiqua" panose="02040602050305030304" pitchFamily="18" charset="0"/>
                <a:ea typeface="Times New Roman" panose="02020603050405020304" pitchFamily="18" charset="0"/>
                <a:cs typeface="+mj-cs"/>
              </a:rPr>
            </a:br>
            <a:br>
              <a:rPr kumimoji="0" lang="el-GR" sz="2400" b="1" i="0" u="none" strike="noStrike" kern="1200" cap="none" spc="0" normalizeH="0" baseline="0" noProof="0" dirty="0">
                <a:ln>
                  <a:noFill/>
                </a:ln>
                <a:solidFill>
                  <a:prstClr val="black"/>
                </a:solidFill>
                <a:effectLst/>
                <a:uLnTx/>
                <a:uFillTx/>
                <a:latin typeface="Book Antiqua" panose="02040602050305030304" pitchFamily="18" charset="0"/>
                <a:ea typeface="Times New Roman" panose="02020603050405020304" pitchFamily="18" charset="0"/>
                <a:cs typeface="+mj-cs"/>
              </a:rPr>
            </a:br>
            <a:br>
              <a:rPr kumimoji="0" lang="el-GR" sz="32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br>
            <a:endParaRPr kumimoji="0" lang="el-GR" sz="2400" b="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041C356A-9940-413A-AD6F-4FCDD2B9E12C}"/>
              </a:ext>
            </a:extLst>
          </p:cNvPr>
          <p:cNvSpPr txBox="1"/>
          <p:nvPr/>
        </p:nvSpPr>
        <p:spPr>
          <a:xfrm>
            <a:off x="1299274" y="2607618"/>
            <a:ext cx="9593451" cy="1279389"/>
          </a:xfrm>
          <a:prstGeom prst="rect">
            <a:avLst/>
          </a:prstGeom>
          <a:noFill/>
        </p:spPr>
        <p:txBody>
          <a:bodyPr wrap="square">
            <a:spAutoFit/>
          </a:bodyPr>
          <a:lstStyle/>
          <a:p>
            <a:pPr marL="180340" algn="ctr">
              <a:lnSpc>
                <a:spcPct val="115000"/>
              </a:lnSpc>
              <a:spcAft>
                <a:spcPts val="800"/>
              </a:spcAft>
            </a:pPr>
            <a:r>
              <a:rPr lang="el-GR" sz="3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ΗΘΙΚΗ ΤΟΥ ΠΟΛΕΜΟΥ</a:t>
            </a:r>
          </a:p>
          <a:p>
            <a:pPr marL="180340" algn="ctr">
              <a:lnSpc>
                <a:spcPct val="115000"/>
              </a:lnSpc>
              <a:spcAft>
                <a:spcPts val="800"/>
              </a:spcAft>
            </a:pPr>
            <a:r>
              <a:rPr lang="de-DE" sz="3200" i="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Jus  in Bello</a:t>
            </a:r>
            <a:endParaRPr lang="el-GR" sz="3200" i="1" dirty="0">
              <a:solidFill>
                <a:schemeClr val="bg1"/>
              </a:solidFill>
              <a:latin typeface="Arial" panose="020B0604020202020204" pitchFamily="34" charset="0"/>
              <a:cs typeface="Arial" panose="020B0604020202020204" pitchFamily="34" charset="0"/>
            </a:endParaRPr>
          </a:p>
        </p:txBody>
      </p:sp>
      <p:pic>
        <p:nvPicPr>
          <p:cNvPr id="2" name="Εικόνα 1">
            <a:extLst>
              <a:ext uri="{FF2B5EF4-FFF2-40B4-BE49-F238E27FC236}">
                <a16:creationId xmlns:a16="http://schemas.microsoft.com/office/drawing/2014/main" id="{75541242-A1E7-485C-9A4F-7A32F509E3D1}"/>
              </a:ext>
            </a:extLst>
          </p:cNvPr>
          <p:cNvPicPr>
            <a:picLocks noChangeAspect="1"/>
          </p:cNvPicPr>
          <p:nvPr/>
        </p:nvPicPr>
        <p:blipFill>
          <a:blip r:embed="rId2"/>
          <a:stretch>
            <a:fillRect/>
          </a:stretch>
        </p:blipFill>
        <p:spPr>
          <a:xfrm>
            <a:off x="6159465" y="5391909"/>
            <a:ext cx="6133108" cy="920576"/>
          </a:xfrm>
          <a:prstGeom prst="rect">
            <a:avLst/>
          </a:prstGeom>
        </p:spPr>
      </p:pic>
    </p:spTree>
    <p:extLst>
      <p:ext uri="{BB962C8B-B14F-4D97-AF65-F5344CB8AC3E}">
        <p14:creationId xmlns:p14="http://schemas.microsoft.com/office/powerpoint/2010/main" val="39643146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19AECFB-DEB2-41CD-B98C-73FF442781B8}"/>
              </a:ext>
            </a:extLst>
          </p:cNvPr>
          <p:cNvSpPr txBox="1"/>
          <p:nvPr/>
        </p:nvSpPr>
        <p:spPr>
          <a:xfrm>
            <a:off x="186519" y="53445"/>
            <a:ext cx="11818961" cy="6804555"/>
          </a:xfrm>
          <a:prstGeom prst="rect">
            <a:avLst/>
          </a:prstGeom>
          <a:noFill/>
        </p:spPr>
        <p:txBody>
          <a:bodyPr wrap="square">
            <a:spAutoFit/>
          </a:bodyPr>
          <a:lstStyle/>
          <a:p>
            <a:pPr algn="ctr">
              <a:lnSpc>
                <a:spcPct val="114000"/>
              </a:lnSpc>
            </a:pPr>
            <a:r>
              <a:rPr lang="el-GR" sz="2400" b="1" dirty="0">
                <a:solidFill>
                  <a:schemeClr val="bg1"/>
                </a:solidFill>
                <a:effectLst/>
                <a:latin typeface="Calibri" panose="020F0502020204030204" pitchFamily="34" charset="0"/>
                <a:ea typeface="Calibri" panose="020F0502020204030204" pitchFamily="34" charset="0"/>
              </a:rPr>
              <a:t>Μεταδοτικότητα  της αρχικής αδικίας από το  </a:t>
            </a:r>
            <a:r>
              <a:rPr lang="en-US" sz="2400" b="1" i="1" dirty="0">
                <a:solidFill>
                  <a:schemeClr val="bg1"/>
                </a:solidFill>
                <a:effectLst/>
                <a:latin typeface="Calibri" panose="020F0502020204030204" pitchFamily="34" charset="0"/>
                <a:ea typeface="Calibri" panose="020F0502020204030204" pitchFamily="34" charset="0"/>
              </a:rPr>
              <a:t>jus ad bellum </a:t>
            </a:r>
            <a:r>
              <a:rPr lang="el-GR" sz="2400" b="1" dirty="0">
                <a:solidFill>
                  <a:schemeClr val="bg1"/>
                </a:solidFill>
                <a:effectLst/>
                <a:latin typeface="Calibri" panose="020F0502020204030204" pitchFamily="34" charset="0"/>
                <a:ea typeface="Calibri" panose="020F0502020204030204" pitchFamily="34" charset="0"/>
              </a:rPr>
              <a:t> στο </a:t>
            </a:r>
            <a:r>
              <a:rPr lang="en-US" sz="2400" b="1" i="1" dirty="0">
                <a:solidFill>
                  <a:schemeClr val="bg1"/>
                </a:solidFill>
                <a:effectLst/>
                <a:latin typeface="Calibri" panose="020F0502020204030204" pitchFamily="34" charset="0"/>
                <a:ea typeface="Calibri" panose="020F0502020204030204" pitchFamily="34" charset="0"/>
              </a:rPr>
              <a:t>jus in bello</a:t>
            </a:r>
            <a:endParaRPr lang="el-GR" sz="2400" b="1" i="1" dirty="0">
              <a:solidFill>
                <a:schemeClr val="bg1"/>
              </a:solidFill>
              <a:effectLst/>
              <a:latin typeface="Calibri" panose="020F0502020204030204" pitchFamily="34" charset="0"/>
              <a:ea typeface="Calibri" panose="020F0502020204030204" pitchFamily="34" charset="0"/>
            </a:endParaRPr>
          </a:p>
          <a:p>
            <a:pPr marL="342900" indent="-342900" algn="just">
              <a:lnSpc>
                <a:spcPct val="114000"/>
              </a:lnSpc>
              <a:buFont typeface="Arial" panose="020B0604020202020204" pitchFamily="34" charset="0"/>
              <a:buChar char="•"/>
            </a:pPr>
            <a:r>
              <a:rPr lang="en-US" sz="2400" b="1" dirty="0">
                <a:solidFill>
                  <a:schemeClr val="bg1"/>
                </a:solidFill>
                <a:effectLst/>
                <a:latin typeface="Calibri" panose="020F0502020204030204" pitchFamily="34" charset="0"/>
                <a:ea typeface="Calibri" panose="020F0502020204030204" pitchFamily="34" charset="0"/>
              </a:rPr>
              <a:t>Jeff Mc Mahan</a:t>
            </a:r>
            <a:r>
              <a:rPr lang="el-GR" sz="2400" b="1" dirty="0">
                <a:solidFill>
                  <a:schemeClr val="bg1"/>
                </a:solidFill>
                <a:effectLst/>
                <a:latin typeface="Calibri" panose="020F0502020204030204" pitchFamily="34" charset="0"/>
                <a:ea typeface="Calibri" panose="020F0502020204030204" pitchFamily="34" charset="0"/>
              </a:rPr>
              <a:t> - </a:t>
            </a:r>
            <a:r>
              <a:rPr lang="en-US" sz="2400" b="1" i="1" dirty="0">
                <a:solidFill>
                  <a:schemeClr val="bg1"/>
                </a:solidFill>
                <a:effectLst/>
                <a:latin typeface="Calibri" panose="020F0502020204030204" pitchFamily="34" charset="0"/>
                <a:ea typeface="Calibri" panose="020F0502020204030204" pitchFamily="34" charset="0"/>
              </a:rPr>
              <a:t>The Ethics of Killing in War</a:t>
            </a:r>
            <a:r>
              <a:rPr lang="el-GR" sz="2400" b="1" i="1" dirty="0">
                <a:solidFill>
                  <a:schemeClr val="bg1"/>
                </a:solidFill>
                <a:effectLst/>
                <a:latin typeface="Calibri" panose="020F0502020204030204" pitchFamily="34" charset="0"/>
                <a:ea typeface="Calibri" panose="020F0502020204030204" pitchFamily="34" charset="0"/>
              </a:rPr>
              <a:t>:</a:t>
            </a:r>
            <a:r>
              <a:rPr lang="en-US" sz="2400" b="1" i="1" dirty="0">
                <a:solidFill>
                  <a:schemeClr val="bg1"/>
                </a:solidFill>
                <a:effectLst/>
                <a:latin typeface="Calibri" panose="020F0502020204030204" pitchFamily="34" charset="0"/>
                <a:ea typeface="Calibri" panose="020F0502020204030204" pitchFamily="34" charset="0"/>
              </a:rPr>
              <a:t> </a:t>
            </a:r>
            <a:r>
              <a:rPr lang="el-GR" sz="2400" dirty="0">
                <a:solidFill>
                  <a:schemeClr val="bg1"/>
                </a:solidFill>
                <a:effectLst/>
                <a:latin typeface="Calibri" panose="020F0502020204030204" pitchFamily="34" charset="0"/>
                <a:ea typeface="Calibri" panose="020F0502020204030204" pitchFamily="34" charset="0"/>
              </a:rPr>
              <a:t>Οι στρατιώτες της δημοκρατικής πολιτείας που βρίσκεται εν </a:t>
            </a:r>
            <a:r>
              <a:rPr lang="el-GR" sz="2400" dirty="0" err="1">
                <a:solidFill>
                  <a:schemeClr val="bg1"/>
                </a:solidFill>
                <a:effectLst/>
                <a:latin typeface="Calibri" panose="020F0502020204030204" pitchFamily="34" charset="0"/>
                <a:ea typeface="Calibri" panose="020F0502020204030204" pitchFamily="34" charset="0"/>
              </a:rPr>
              <a:t>αδίκω</a:t>
            </a:r>
            <a:r>
              <a:rPr lang="el-GR" sz="2400" dirty="0">
                <a:solidFill>
                  <a:schemeClr val="bg1"/>
                </a:solidFill>
                <a:effectLst/>
                <a:latin typeface="Calibri" panose="020F0502020204030204" pitchFamily="34" charset="0"/>
                <a:ea typeface="Calibri" panose="020F0502020204030204" pitchFamily="34" charset="0"/>
              </a:rPr>
              <a:t> απορροφούν αυτήν την ιδιότητα και καθίστανται και οι ίδιοι μάχιμοι εν </a:t>
            </a:r>
            <a:r>
              <a:rPr lang="el-GR" sz="2400" dirty="0" err="1">
                <a:solidFill>
                  <a:schemeClr val="bg1"/>
                </a:solidFill>
                <a:effectLst/>
                <a:latin typeface="Calibri" panose="020F0502020204030204" pitchFamily="34" charset="0"/>
                <a:ea typeface="Calibri" panose="020F0502020204030204" pitchFamily="34" charset="0"/>
              </a:rPr>
              <a:t>αδίκω</a:t>
            </a:r>
            <a:r>
              <a:rPr lang="el-GR" sz="2400" dirty="0">
                <a:solidFill>
                  <a:schemeClr val="bg1"/>
                </a:solidFill>
                <a:effectLst/>
                <a:latin typeface="Calibri" panose="020F0502020204030204" pitchFamily="34" charset="0"/>
                <a:ea typeface="Calibri" panose="020F0502020204030204" pitchFamily="34" charset="0"/>
              </a:rPr>
              <a:t> (</a:t>
            </a:r>
            <a:r>
              <a:rPr lang="en-US" sz="2400" dirty="0">
                <a:solidFill>
                  <a:schemeClr val="bg1"/>
                </a:solidFill>
                <a:effectLst/>
                <a:latin typeface="Calibri" panose="020F0502020204030204" pitchFamily="34" charset="0"/>
                <a:ea typeface="Calibri" panose="020F0502020204030204" pitchFamily="34" charset="0"/>
              </a:rPr>
              <a:t>unjust combatants</a:t>
            </a:r>
            <a:r>
              <a:rPr lang="el-GR" sz="2400" dirty="0">
                <a:solidFill>
                  <a:schemeClr val="bg1"/>
                </a:solidFill>
                <a:effectLst/>
                <a:latin typeface="Calibri" panose="020F0502020204030204" pitchFamily="34" charset="0"/>
                <a:ea typeface="Calibri" panose="020F0502020204030204" pitchFamily="34" charset="0"/>
              </a:rPr>
              <a:t>)</a:t>
            </a:r>
            <a:r>
              <a:rPr lang="el-GR" sz="2400" dirty="0">
                <a:effectLst/>
                <a:latin typeface="Calibri" panose="020F0502020204030204" pitchFamily="34" charset="0"/>
                <a:ea typeface="Calibri" panose="020F0502020204030204" pitchFamily="34" charset="0"/>
              </a:rPr>
              <a:t> </a:t>
            </a:r>
          </a:p>
          <a:p>
            <a:pPr marL="342900" indent="-342900" algn="just">
              <a:lnSpc>
                <a:spcPct val="114000"/>
              </a:lnSpc>
              <a:buFont typeface="Arial" panose="020B0604020202020204" pitchFamily="34" charset="0"/>
              <a:buChar char="•"/>
            </a:pPr>
            <a:r>
              <a:rPr lang="el-GR" sz="2400" dirty="0">
                <a:solidFill>
                  <a:schemeClr val="bg1"/>
                </a:solidFill>
                <a:effectLst/>
                <a:latin typeface="Calibri" panose="020F0502020204030204" pitchFamily="34" charset="0"/>
                <a:ea typeface="Calibri" panose="020F0502020204030204" pitchFamily="34" charset="0"/>
              </a:rPr>
              <a:t>Η  ατομικ</a:t>
            </a:r>
            <a:r>
              <a:rPr lang="el-GR" sz="2400" dirty="0">
                <a:solidFill>
                  <a:schemeClr val="bg1"/>
                </a:solidFill>
                <a:latin typeface="Calibri" panose="020F0502020204030204" pitchFamily="34" charset="0"/>
                <a:ea typeface="Calibri" panose="020F0502020204030204" pitchFamily="34" charset="0"/>
              </a:rPr>
              <a:t>ή ευθύνη</a:t>
            </a:r>
            <a:r>
              <a:rPr lang="el-GR" sz="2400" dirty="0">
                <a:solidFill>
                  <a:schemeClr val="bg1"/>
                </a:solidFill>
                <a:effectLst/>
                <a:latin typeface="Calibri" panose="020F0502020204030204" pitchFamily="34" charset="0"/>
                <a:ea typeface="Calibri" panose="020F0502020204030204" pitchFamily="34" charset="0"/>
              </a:rPr>
              <a:t> παραπέμπει σε ένα </a:t>
            </a:r>
            <a:r>
              <a:rPr lang="el-GR" sz="2400" b="1" dirty="0">
                <a:solidFill>
                  <a:schemeClr val="bg1"/>
                </a:solidFill>
                <a:effectLst/>
                <a:latin typeface="Calibri" panose="020F0502020204030204" pitchFamily="34" charset="0"/>
                <a:ea typeface="Calibri" panose="020F0502020204030204" pitchFamily="34" charset="0"/>
              </a:rPr>
              <a:t>αίτημα οικουμενικότητας</a:t>
            </a:r>
            <a:r>
              <a:rPr lang="el-GR" sz="2400" dirty="0">
                <a:solidFill>
                  <a:schemeClr val="bg1"/>
                </a:solidFill>
                <a:effectLst/>
                <a:latin typeface="Calibri" panose="020F0502020204030204" pitchFamily="34" charset="0"/>
                <a:ea typeface="Calibri" panose="020F0502020204030204" pitchFamily="34" charset="0"/>
              </a:rPr>
              <a:t>. Όπως χαρακτηριστικά αναφέρει ο Κωνσταντίνος Παπαγεωργίου: «η αυστηρή εφαρμογή της ιδέας της μεταδοτικότητας του αδίκου μετατρέπει εντέλει τους πολίτες ενός κράτους  απλώς σε υποκείμενα μιας  νοητής οικουμένης».</a:t>
            </a:r>
          </a:p>
          <a:p>
            <a:pPr marL="342900" indent="-342900" algn="just">
              <a:lnSpc>
                <a:spcPct val="114000"/>
              </a:lnSpc>
              <a:buFont typeface="Arial" panose="020B0604020202020204" pitchFamily="34" charset="0"/>
              <a:buChar char="•"/>
            </a:pPr>
            <a:r>
              <a:rPr lang="el-GR" sz="2400" dirty="0" err="1">
                <a:solidFill>
                  <a:schemeClr val="bg1"/>
                </a:solidFill>
                <a:effectLst/>
                <a:latin typeface="Calibri" panose="020F0502020204030204" pitchFamily="34" charset="0"/>
                <a:ea typeface="Calibri" panose="020F0502020204030204" pitchFamily="34" charset="0"/>
                <a:cs typeface="Calibri" panose="020F0502020204030204" pitchFamily="34" charset="0"/>
              </a:rPr>
              <a:t>Hugo</a:t>
            </a:r>
            <a:r>
              <a:rPr lang="el-GR"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r>
              <a:rPr lang="el-GR" sz="2400" dirty="0" err="1">
                <a:solidFill>
                  <a:schemeClr val="bg1"/>
                </a:solidFill>
                <a:effectLst/>
                <a:latin typeface="Calibri" panose="020F0502020204030204" pitchFamily="34" charset="0"/>
                <a:ea typeface="Calibri" panose="020F0502020204030204" pitchFamily="34" charset="0"/>
                <a:cs typeface="Calibri" panose="020F0502020204030204" pitchFamily="34" charset="0"/>
              </a:rPr>
              <a:t>Grotius</a:t>
            </a:r>
            <a:r>
              <a:rPr lang="el-GR"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(1583–1645) </a:t>
            </a:r>
            <a:r>
              <a:rPr lang="en-US"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Samuel </a:t>
            </a:r>
            <a:r>
              <a:rPr lang="en-US" sz="2400" dirty="0" err="1">
                <a:solidFill>
                  <a:schemeClr val="bg1"/>
                </a:solidFill>
                <a:effectLst/>
                <a:latin typeface="Calibri" panose="020F0502020204030204" pitchFamily="34" charset="0"/>
                <a:ea typeface="Calibri" panose="020F0502020204030204" pitchFamily="34" charset="0"/>
                <a:cs typeface="Calibri" panose="020F0502020204030204" pitchFamily="34" charset="0"/>
              </a:rPr>
              <a:t>Pufendorf</a:t>
            </a:r>
            <a:r>
              <a:rPr lang="el-GR"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(1632–94), </a:t>
            </a:r>
            <a:r>
              <a:rPr lang="en-US"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Emmerich de </a:t>
            </a:r>
            <a:r>
              <a:rPr lang="en-US" sz="2400" dirty="0" err="1">
                <a:solidFill>
                  <a:schemeClr val="bg1"/>
                </a:solidFill>
                <a:effectLst/>
                <a:latin typeface="Calibri" panose="020F0502020204030204" pitchFamily="34" charset="0"/>
                <a:ea typeface="Calibri" panose="020F0502020204030204" pitchFamily="34" charset="0"/>
                <a:cs typeface="Calibri" panose="020F0502020204030204" pitchFamily="34" charset="0"/>
              </a:rPr>
              <a:t>Vattel</a:t>
            </a:r>
            <a:r>
              <a:rPr lang="el-GR"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p>
          <a:p>
            <a:pPr marL="342900" indent="-342900" algn="just">
              <a:lnSpc>
                <a:spcPct val="114000"/>
              </a:lnSpc>
              <a:buFont typeface="Arial" panose="020B0604020202020204" pitchFamily="34" charset="0"/>
              <a:buChar char="•"/>
            </a:pPr>
            <a:r>
              <a:rPr lang="el-GR" sz="2400" b="1" dirty="0" err="1">
                <a:solidFill>
                  <a:schemeClr val="bg1"/>
                </a:solidFill>
                <a:effectLst/>
                <a:latin typeface="Calibri" panose="020F0502020204030204" pitchFamily="34" charset="0"/>
                <a:ea typeface="Calibri" panose="020F0502020204030204" pitchFamily="34" charset="0"/>
                <a:cs typeface="Calibri" panose="020F0502020204030204" pitchFamily="34" charset="0"/>
              </a:rPr>
              <a:t>Hugo</a:t>
            </a:r>
            <a:r>
              <a:rPr lang="el-GR" sz="24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r>
              <a:rPr lang="el-GR" sz="2400" b="1" dirty="0" err="1">
                <a:solidFill>
                  <a:schemeClr val="bg1"/>
                </a:solidFill>
                <a:effectLst/>
                <a:latin typeface="Calibri" panose="020F0502020204030204" pitchFamily="34" charset="0"/>
                <a:ea typeface="Calibri" panose="020F0502020204030204" pitchFamily="34" charset="0"/>
                <a:cs typeface="Calibri" panose="020F0502020204030204" pitchFamily="34" charset="0"/>
              </a:rPr>
              <a:t>Grotius</a:t>
            </a:r>
            <a:r>
              <a:rPr lang="el-GR" sz="24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r>
              <a:rPr lang="el-GR"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με το έργο του </a:t>
            </a:r>
            <a:r>
              <a:rPr lang="el-GR" sz="2400" b="1"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Περί Δικαίου Πολέμου και Ειρήνης</a:t>
            </a:r>
            <a:r>
              <a:rPr lang="el-GR" sz="24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r>
              <a:rPr lang="el-GR"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(1625) στοχάζεται πάνω στα προβλήματα που δημιουργεί ο πόλεμος -Τριακονταετής πόλεμος, ει το 1618.  </a:t>
            </a:r>
          </a:p>
          <a:p>
            <a:pPr marL="342900" indent="-342900" algn="just">
              <a:lnSpc>
                <a:spcPct val="114000"/>
              </a:lnSpc>
              <a:buFont typeface="Arial" panose="020B0604020202020204" pitchFamily="34" charset="0"/>
              <a:buChar char="•"/>
            </a:pPr>
            <a:r>
              <a:rPr lang="el-GR"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Στην σφαγή του Μαγδεμβούργου το 85% των κατοίκων σφαγιάζεται. </a:t>
            </a:r>
          </a:p>
          <a:p>
            <a:pPr marL="342900" indent="-342900" algn="just">
              <a:lnSpc>
                <a:spcPct val="114000"/>
              </a:lnSpc>
              <a:buFont typeface="Arial" panose="020B0604020202020204" pitchFamily="34" charset="0"/>
              <a:buChar char="•"/>
            </a:pPr>
            <a:r>
              <a:rPr lang="el-GR"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r>
              <a:rPr lang="el-GR" sz="2400" dirty="0" err="1">
                <a:solidFill>
                  <a:schemeClr val="bg1"/>
                </a:solidFill>
                <a:effectLst/>
                <a:latin typeface="Calibri" panose="020F0502020204030204" pitchFamily="34" charset="0"/>
                <a:ea typeface="Calibri" panose="020F0502020204030204" pitchFamily="34" charset="0"/>
                <a:cs typeface="Calibri" panose="020F0502020204030204" pitchFamily="34" charset="0"/>
              </a:rPr>
              <a:t>Grotius</a:t>
            </a:r>
            <a:r>
              <a:rPr lang="el-GR" sz="2400"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l-GR"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«μέχρι που μπορεί να φτάσει η νόμιμη δυνατότητα καταστροφής του εχθρού και των υπαρχόντων του; Για να δικαιολογήσουμε τη θανάτωση κάποιου ατόμου αυτό θα πρέπει να έχει διαπράξει ένα έγκλημα και μάλιστα έγκλημα το οποίο κάθε έντιμος δικαστής θα έκρινε άξιο θανατικής ποινής». </a:t>
            </a:r>
            <a:endParaRPr lang="el-GR"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76710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C86D3A5-CFA7-4D38-831F-15D3EBD695FE}"/>
              </a:ext>
            </a:extLst>
          </p:cNvPr>
          <p:cNvSpPr txBox="1"/>
          <p:nvPr/>
        </p:nvSpPr>
        <p:spPr>
          <a:xfrm>
            <a:off x="186519" y="302359"/>
            <a:ext cx="11818961" cy="5538760"/>
          </a:xfrm>
          <a:prstGeom prst="rect">
            <a:avLst/>
          </a:prstGeom>
          <a:noFill/>
        </p:spPr>
        <p:txBody>
          <a:bodyPr wrap="square">
            <a:spAutoFit/>
          </a:bodyPr>
          <a:lstStyle/>
          <a:p>
            <a:pPr algn="ctr">
              <a:lnSpc>
                <a:spcPct val="114000"/>
              </a:lnSpc>
            </a:pPr>
            <a:r>
              <a:rPr lang="el-GR" sz="2400" b="1" i="1" dirty="0">
                <a:solidFill>
                  <a:schemeClr val="bg1"/>
                </a:solidFill>
                <a:effectLst/>
                <a:latin typeface="Calibri" panose="020F0502020204030204" pitchFamily="34" charset="0"/>
                <a:ea typeface="Calibri" panose="020F0502020204030204" pitchFamily="34" charset="0"/>
              </a:rPr>
              <a:t>Η περίοδος της διεθνούς νομοθέτησης</a:t>
            </a:r>
            <a:r>
              <a:rPr lang="el-GR" sz="2400" dirty="0">
                <a:solidFill>
                  <a:schemeClr val="bg1"/>
                </a:solidFill>
                <a:effectLst/>
                <a:latin typeface="Calibri" panose="020F0502020204030204" pitchFamily="34" charset="0"/>
                <a:ea typeface="Calibri" panose="020F0502020204030204" pitchFamily="34" charset="0"/>
              </a:rPr>
              <a:t> </a:t>
            </a:r>
            <a:endParaRPr lang="el-GR" sz="2400" dirty="0">
              <a:solidFill>
                <a:schemeClr val="bg1"/>
              </a:solidFill>
              <a:latin typeface="Calibri" panose="020F0502020204030204" pitchFamily="34" charset="0"/>
              <a:ea typeface="Calibri" panose="020F0502020204030204" pitchFamily="34" charset="0"/>
            </a:endParaRPr>
          </a:p>
          <a:p>
            <a:pPr marL="342900" indent="-342900" algn="just">
              <a:lnSpc>
                <a:spcPct val="114000"/>
              </a:lnSpc>
              <a:buFont typeface="Arial" panose="020B0604020202020204" pitchFamily="34" charset="0"/>
              <a:buChar char="•"/>
            </a:pPr>
            <a:r>
              <a:rPr lang="el-GR" sz="2400" dirty="0" err="1">
                <a:solidFill>
                  <a:schemeClr val="bg1"/>
                </a:solidFill>
                <a:effectLst/>
                <a:latin typeface="Calibri" panose="020F0502020204030204" pitchFamily="34" charset="0"/>
                <a:ea typeface="Calibri" panose="020F0502020204030204" pitchFamily="34" charset="0"/>
              </a:rPr>
              <a:t>Ναπολεόντιοι</a:t>
            </a:r>
            <a:r>
              <a:rPr lang="el-GR" sz="2400" dirty="0">
                <a:solidFill>
                  <a:schemeClr val="bg1"/>
                </a:solidFill>
                <a:effectLst/>
                <a:latin typeface="Calibri" panose="020F0502020204030204" pitchFamily="34" charset="0"/>
                <a:ea typeface="Calibri" panose="020F0502020204030204" pitchFamily="34" charset="0"/>
              </a:rPr>
              <a:t> -ανάγκη για μια ρύθμιση των συνθηκών του πολέμου </a:t>
            </a:r>
          </a:p>
          <a:p>
            <a:pPr marL="342900" indent="-342900" algn="just">
              <a:lnSpc>
                <a:spcPct val="114000"/>
              </a:lnSpc>
              <a:buFont typeface="Arial" panose="020B0604020202020204" pitchFamily="34" charset="0"/>
              <a:buChar char="•"/>
            </a:pPr>
            <a:r>
              <a:rPr lang="en-US" sz="2400" dirty="0">
                <a:solidFill>
                  <a:schemeClr val="bg1"/>
                </a:solidFill>
                <a:effectLst/>
                <a:latin typeface="Calibri" panose="020F0502020204030204" pitchFamily="34" charset="0"/>
                <a:ea typeface="Calibri" panose="020F0502020204030204" pitchFamily="34" charset="0"/>
              </a:rPr>
              <a:t>General Orders No</a:t>
            </a:r>
            <a:r>
              <a:rPr lang="el-GR" sz="2400" dirty="0">
                <a:solidFill>
                  <a:schemeClr val="bg1"/>
                </a:solidFill>
                <a:effectLst/>
                <a:latin typeface="Calibri" panose="020F0502020204030204" pitchFamily="34" charset="0"/>
                <a:ea typeface="Calibri" panose="020F0502020204030204" pitchFamily="34" charset="0"/>
              </a:rPr>
              <a:t> 100, Οδηγίες για τη διακυβέρνηση των στρατευμάτων των ΗΠΑ στο πεδίο της μάχης (</a:t>
            </a:r>
            <a:r>
              <a:rPr lang="en-US" sz="2400" dirty="0">
                <a:solidFill>
                  <a:schemeClr val="bg1"/>
                </a:solidFill>
                <a:effectLst/>
                <a:latin typeface="Calibri" panose="020F0502020204030204" pitchFamily="34" charset="0"/>
                <a:ea typeface="Calibri" panose="020F0502020204030204" pitchFamily="34" charset="0"/>
              </a:rPr>
              <a:t>Instructions for the government of armies of the United States in the Field</a:t>
            </a:r>
            <a:r>
              <a:rPr lang="el-GR" sz="2400" dirty="0">
                <a:solidFill>
                  <a:schemeClr val="bg1"/>
                </a:solidFill>
                <a:effectLst/>
                <a:latin typeface="Calibri" panose="020F0502020204030204" pitchFamily="34" charset="0"/>
                <a:ea typeface="Calibri" panose="020F0502020204030204" pitchFamily="34" charset="0"/>
              </a:rPr>
              <a:t>) που ίσχυσαν στον Αμερικανικό εμφύλιο. </a:t>
            </a:r>
          </a:p>
          <a:p>
            <a:pPr marL="342900" indent="-342900" algn="just">
              <a:lnSpc>
                <a:spcPct val="114000"/>
              </a:lnSpc>
              <a:buFont typeface="Arial" panose="020B0604020202020204" pitchFamily="34" charset="0"/>
              <a:buChar char="•"/>
            </a:pPr>
            <a:r>
              <a:rPr lang="el-GR" sz="2400" dirty="0">
                <a:solidFill>
                  <a:schemeClr val="bg1"/>
                </a:solidFill>
                <a:effectLst/>
                <a:latin typeface="Calibri" panose="020F0502020204030204" pitchFamily="34" charset="0"/>
                <a:ea typeface="Calibri" panose="020F0502020204030204" pitchFamily="34" charset="0"/>
              </a:rPr>
              <a:t>Το 1865 ο λοχαγός </a:t>
            </a:r>
            <a:r>
              <a:rPr lang="el-GR" sz="2400" b="1" dirty="0">
                <a:solidFill>
                  <a:schemeClr val="bg1"/>
                </a:solidFill>
                <a:effectLst/>
                <a:latin typeface="Calibri" panose="020F0502020204030204" pitchFamily="34" charset="0"/>
                <a:ea typeface="Calibri" panose="020F0502020204030204" pitchFamily="34" charset="0"/>
              </a:rPr>
              <a:t>Χένρι </a:t>
            </a:r>
            <a:r>
              <a:rPr lang="el-GR" sz="2400" b="1" dirty="0" err="1">
                <a:solidFill>
                  <a:schemeClr val="bg1"/>
                </a:solidFill>
                <a:effectLst/>
                <a:latin typeface="Calibri" panose="020F0502020204030204" pitchFamily="34" charset="0"/>
                <a:ea typeface="Calibri" panose="020F0502020204030204" pitchFamily="34" charset="0"/>
              </a:rPr>
              <a:t>Ουίρζ</a:t>
            </a:r>
            <a:r>
              <a:rPr lang="el-GR" sz="2400" b="1" dirty="0">
                <a:solidFill>
                  <a:schemeClr val="bg1"/>
                </a:solidFill>
                <a:effectLst/>
                <a:latin typeface="Calibri" panose="020F0502020204030204" pitchFamily="34" charset="0"/>
                <a:ea typeface="Calibri" panose="020F0502020204030204" pitchFamily="34" charset="0"/>
              </a:rPr>
              <a:t> </a:t>
            </a:r>
            <a:r>
              <a:rPr lang="el-GR" sz="2400" dirty="0">
                <a:solidFill>
                  <a:schemeClr val="bg1"/>
                </a:solidFill>
                <a:effectLst/>
                <a:latin typeface="Calibri" panose="020F0502020204030204" pitchFamily="34" charset="0"/>
                <a:ea typeface="Calibri" panose="020F0502020204030204" pitchFamily="34" charset="0"/>
              </a:rPr>
              <a:t>δικάστηκε  και εκτελέστηκε για τους θανάτους αιχμαλώτων πολέμου στο στρατόπεδο </a:t>
            </a:r>
            <a:r>
              <a:rPr lang="el-GR" sz="2400" dirty="0" err="1">
                <a:solidFill>
                  <a:schemeClr val="bg1"/>
                </a:solidFill>
                <a:effectLst/>
                <a:latin typeface="Calibri" panose="020F0502020204030204" pitchFamily="34" charset="0"/>
                <a:ea typeface="Calibri" panose="020F0502020204030204" pitchFamily="34" charset="0"/>
              </a:rPr>
              <a:t>Άντερσονβιλ</a:t>
            </a:r>
            <a:r>
              <a:rPr lang="el-GR" sz="2400" dirty="0">
                <a:solidFill>
                  <a:schemeClr val="bg1"/>
                </a:solidFill>
                <a:effectLst/>
                <a:latin typeface="Calibri" panose="020F0502020204030204" pitchFamily="34" charset="0"/>
                <a:ea typeface="Calibri" panose="020F0502020204030204" pitchFamily="34" charset="0"/>
              </a:rPr>
              <a:t> της Γεωργίας στο οποίο ήταν διοικητής</a:t>
            </a:r>
          </a:p>
          <a:p>
            <a:pPr marL="342900" indent="-342900" algn="just">
              <a:lnSpc>
                <a:spcPct val="114000"/>
              </a:lnSpc>
              <a:buFont typeface="Arial" panose="020B0604020202020204" pitchFamily="34" charset="0"/>
              <a:buChar char="•"/>
            </a:pPr>
            <a:r>
              <a:rPr lang="el-GR"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Συνθήκη  της Γενεύης 1864 περί της προστασίας ασθενών και τραυματιών πολέμου. </a:t>
            </a:r>
          </a:p>
          <a:p>
            <a:pPr marL="342900" indent="-342900" algn="just">
              <a:lnSpc>
                <a:spcPct val="114000"/>
              </a:lnSpc>
              <a:buFont typeface="Arial" panose="020B0604020202020204" pitchFamily="34" charset="0"/>
              <a:buChar char="•"/>
            </a:pPr>
            <a:r>
              <a:rPr lang="el-GR"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Πρόγραμμα των Βρυξελλών για μια Διεθνή Διακήρυξη των Νόμων και του Εθιμικού Δικαίου του Πολέμου το 1874 </a:t>
            </a:r>
          </a:p>
          <a:p>
            <a:pPr marL="342900" indent="-342900" algn="just">
              <a:lnSpc>
                <a:spcPct val="114000"/>
              </a:lnSpc>
              <a:buFont typeface="Arial" panose="020B0604020202020204" pitchFamily="34" charset="0"/>
              <a:buChar char="•"/>
            </a:pPr>
            <a:r>
              <a:rPr lang="el-GR"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Το   εγχειρίδιο </a:t>
            </a:r>
            <a:r>
              <a:rPr lang="el-GR" sz="2400"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Οι Κανόνες του Χερσαίου Πολέμου</a:t>
            </a:r>
            <a:r>
              <a:rPr lang="el-GR"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από το Ινστιτούτο Διεθνούς Δικαίου το 1880</a:t>
            </a:r>
          </a:p>
          <a:p>
            <a:pPr marL="342900" indent="-342900" algn="just">
              <a:lnSpc>
                <a:spcPct val="114000"/>
              </a:lnSpc>
              <a:buFont typeface="Arial" panose="020B0604020202020204" pitchFamily="34" charset="0"/>
              <a:buChar char="•"/>
            </a:pPr>
            <a:r>
              <a:rPr lang="el-GR"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Χάγη -Συνδιάσκεψη για τη Διεθνή Ειρήνη το 1899</a:t>
            </a:r>
            <a:endParaRPr lang="el-GR" sz="2400" dirty="0">
              <a:solidFill>
                <a:schemeClr val="bg1"/>
              </a:solidFill>
            </a:endParaRPr>
          </a:p>
        </p:txBody>
      </p:sp>
    </p:spTree>
    <p:extLst>
      <p:ext uri="{BB962C8B-B14F-4D97-AF65-F5344CB8AC3E}">
        <p14:creationId xmlns:p14="http://schemas.microsoft.com/office/powerpoint/2010/main" val="36035671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14950B6-6B40-4A1B-8F4A-0906A519880D}"/>
              </a:ext>
            </a:extLst>
          </p:cNvPr>
          <p:cNvSpPr txBox="1"/>
          <p:nvPr/>
        </p:nvSpPr>
        <p:spPr>
          <a:xfrm>
            <a:off x="560439" y="537126"/>
            <a:ext cx="10852743" cy="5994974"/>
          </a:xfrm>
          <a:prstGeom prst="rect">
            <a:avLst/>
          </a:prstGeom>
          <a:noFill/>
        </p:spPr>
        <p:txBody>
          <a:bodyPr wrap="square">
            <a:spAutoFit/>
          </a:bodyPr>
          <a:lstStyle/>
          <a:p>
            <a:pPr marL="342900" indent="-342900" algn="just">
              <a:lnSpc>
                <a:spcPct val="150000"/>
              </a:lnSpc>
              <a:spcAft>
                <a:spcPts val="800"/>
              </a:spcAft>
              <a:buFont typeface="Arial" panose="020B0604020202020204" pitchFamily="34" charset="0"/>
              <a:buChar char="•"/>
            </a:pPr>
            <a:r>
              <a:rPr lang="el-GR" sz="2000" dirty="0">
                <a:solidFill>
                  <a:schemeClr val="bg1"/>
                </a:solidFill>
                <a:latin typeface="Calibri" panose="020F0502020204030204" pitchFamily="34" charset="0"/>
                <a:ea typeface="Calibri" panose="020F0502020204030204" pitchFamily="34" charset="0"/>
                <a:cs typeface="Calibri" panose="020F0502020204030204" pitchFamily="34" charset="0"/>
              </a:rPr>
              <a:t>Διολίσθηση  του </a:t>
            </a:r>
            <a:r>
              <a:rPr lang="en-US" sz="2000" b="1" i="1" dirty="0">
                <a:solidFill>
                  <a:schemeClr val="bg1"/>
                </a:solidFill>
                <a:latin typeface="Calibri" panose="020F0502020204030204" pitchFamily="34" charset="0"/>
                <a:ea typeface="Calibri" panose="020F0502020204030204" pitchFamily="34" charset="0"/>
                <a:cs typeface="Calibri" panose="020F0502020204030204" pitchFamily="34" charset="0"/>
              </a:rPr>
              <a:t>jus in bello </a:t>
            </a:r>
            <a:r>
              <a:rPr lang="el-GR" sz="2000" dirty="0">
                <a:solidFill>
                  <a:schemeClr val="bg1"/>
                </a:solidFill>
                <a:latin typeface="Calibri" panose="020F0502020204030204" pitchFamily="34" charset="0"/>
                <a:ea typeface="Calibri" panose="020F0502020204030204" pitchFamily="34" charset="0"/>
                <a:cs typeface="Calibri" panose="020F0502020204030204" pitchFamily="34" charset="0"/>
              </a:rPr>
              <a:t>από </a:t>
            </a:r>
            <a:r>
              <a:rPr lang="el-GR" sz="2000" b="1" dirty="0">
                <a:solidFill>
                  <a:schemeClr val="bg1"/>
                </a:solidFill>
                <a:latin typeface="Calibri" panose="020F0502020204030204" pitchFamily="34" charset="0"/>
                <a:ea typeface="Calibri" panose="020F0502020204030204" pitchFamily="34" charset="0"/>
                <a:cs typeface="Calibri" panose="020F0502020204030204" pitchFamily="34" charset="0"/>
              </a:rPr>
              <a:t>το </a:t>
            </a:r>
            <a:r>
              <a:rPr lang="en-US" sz="2000" b="1" i="1" dirty="0">
                <a:solidFill>
                  <a:schemeClr val="bg1"/>
                </a:solidFill>
                <a:latin typeface="Calibri" panose="020F0502020204030204" pitchFamily="34" charset="0"/>
                <a:ea typeface="Calibri" panose="020F0502020204030204" pitchFamily="34" charset="0"/>
                <a:cs typeface="Calibri" panose="020F0502020204030204" pitchFamily="34" charset="0"/>
              </a:rPr>
              <a:t>jus gentium</a:t>
            </a:r>
            <a:r>
              <a:rPr lang="el-GR" sz="2000" b="1" dirty="0">
                <a:solidFill>
                  <a:schemeClr val="bg1"/>
                </a:solidFill>
                <a:latin typeface="Calibri" panose="020F0502020204030204" pitchFamily="34" charset="0"/>
                <a:ea typeface="Calibri" panose="020F0502020204030204" pitchFamily="34" charset="0"/>
                <a:cs typeface="Calibri" panose="020F0502020204030204" pitchFamily="34" charset="0"/>
              </a:rPr>
              <a:t> (Δίκαιο των Εθνών</a:t>
            </a:r>
            <a:r>
              <a:rPr lang="el-GR" sz="2000" dirty="0">
                <a:solidFill>
                  <a:schemeClr val="bg1"/>
                </a:solidFill>
                <a:latin typeface="Calibri" panose="020F0502020204030204" pitchFamily="34" charset="0"/>
                <a:ea typeface="Calibri" panose="020F0502020204030204" pitchFamily="34" charset="0"/>
                <a:cs typeface="Calibri" panose="020F0502020204030204" pitchFamily="34" charset="0"/>
              </a:rPr>
              <a:t>) που συσχετίζει τους νόμους του πολέμου με το φυσικό δίκαιο αλλά και άλλες πλευρές της νομοθεσίας τόσο της  εθνικής όσο και της διεθνούς </a:t>
            </a:r>
          </a:p>
          <a:p>
            <a:pPr marL="342900" indent="-342900" algn="just">
              <a:lnSpc>
                <a:spcPct val="150000"/>
              </a:lnSpc>
              <a:spcAft>
                <a:spcPts val="800"/>
              </a:spcAft>
              <a:buFont typeface="Arial" panose="020B0604020202020204" pitchFamily="34" charset="0"/>
              <a:buChar char="•"/>
            </a:pPr>
            <a:r>
              <a:rPr lang="el-GR" sz="2000" b="1" dirty="0">
                <a:solidFill>
                  <a:schemeClr val="bg1"/>
                </a:solidFill>
                <a:latin typeface="Calibri" panose="020F0502020204030204" pitchFamily="34" charset="0"/>
                <a:ea typeface="Calibri" panose="020F0502020204030204" pitchFamily="34" charset="0"/>
                <a:cs typeface="Calibri" panose="020F0502020204030204" pitchFamily="34" charset="0"/>
              </a:rPr>
              <a:t>Στο  </a:t>
            </a:r>
            <a:r>
              <a:rPr lang="en-US" sz="2000" b="1" i="1" dirty="0">
                <a:solidFill>
                  <a:schemeClr val="bg1"/>
                </a:solidFill>
                <a:latin typeface="Calibri" panose="020F0502020204030204" pitchFamily="34" charset="0"/>
                <a:ea typeface="Calibri" panose="020F0502020204030204" pitchFamily="34" charset="0"/>
                <a:cs typeface="Calibri" panose="020F0502020204030204" pitchFamily="34" charset="0"/>
              </a:rPr>
              <a:t>jus inter </a:t>
            </a:r>
            <a:r>
              <a:rPr lang="en-US" sz="2000" b="1" i="1" dirty="0" err="1">
                <a:solidFill>
                  <a:schemeClr val="bg1"/>
                </a:solidFill>
                <a:latin typeface="Calibri" panose="020F0502020204030204" pitchFamily="34" charset="0"/>
                <a:ea typeface="Calibri" panose="020F0502020204030204" pitchFamily="34" charset="0"/>
                <a:cs typeface="Calibri" panose="020F0502020204030204" pitchFamily="34" charset="0"/>
              </a:rPr>
              <a:t>gentes</a:t>
            </a:r>
            <a:r>
              <a:rPr lang="en-US" sz="2000" b="1" i="1"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l-GR" sz="2000" b="1" dirty="0">
                <a:solidFill>
                  <a:schemeClr val="bg1"/>
                </a:solidFill>
                <a:latin typeface="Calibri" panose="020F0502020204030204" pitchFamily="34" charset="0"/>
                <a:ea typeface="Calibri" panose="020F0502020204030204" pitchFamily="34" charset="0"/>
                <a:cs typeface="Calibri" panose="020F0502020204030204" pitchFamily="34" charset="0"/>
              </a:rPr>
              <a:t>(Δίκαιο μεταξύ των Εθνών</a:t>
            </a:r>
            <a:r>
              <a:rPr lang="el-GR" sz="2000"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l-GR" sz="20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τον 19</a:t>
            </a:r>
            <a:r>
              <a:rPr lang="el-GR" sz="2000" baseline="300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ο</a:t>
            </a:r>
            <a:r>
              <a:rPr lang="el-GR" sz="20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αιώνα, κυριαρχία του νομικού θετικισμού  και επικεντρώνεται στη διαμόρφωση μιας διεθνούς νομοθεσίας με εκτελεστική δυνατότητα ανεξαρτήτως της ηθικής της θεμελίωσης. </a:t>
            </a:r>
          </a:p>
          <a:p>
            <a:pPr marL="342900" indent="-342900" algn="just">
              <a:lnSpc>
                <a:spcPct val="150000"/>
              </a:lnSpc>
              <a:spcAft>
                <a:spcPts val="800"/>
              </a:spcAft>
              <a:buFont typeface="Arial" panose="020B0604020202020204" pitchFamily="34" charset="0"/>
              <a:buChar char="•"/>
            </a:pPr>
            <a:r>
              <a:rPr lang="en-US" sz="20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Rawls</a:t>
            </a:r>
            <a:r>
              <a:rPr lang="el-GR" sz="2000" dirty="0">
                <a:solidFill>
                  <a:schemeClr val="bg1"/>
                </a:solidFill>
                <a:latin typeface="Calibri" panose="020F0502020204030204" pitchFamily="34" charset="0"/>
                <a:ea typeface="Calibri" panose="020F0502020204030204" pitchFamily="34" charset="0"/>
                <a:cs typeface="Calibri" panose="020F0502020204030204" pitchFamily="34" charset="0"/>
              </a:rPr>
              <a:t>: Οι </a:t>
            </a:r>
            <a:r>
              <a:rPr lang="el-GR" sz="20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έννομες τάξεις ως πυρήνας και συνδυάζοντάς τες  με αρχές δικαιοσύνης που εφαρμόζονται παντού στα </a:t>
            </a:r>
            <a:r>
              <a:rPr lang="el-GR" sz="2000" dirty="0" err="1">
                <a:solidFill>
                  <a:schemeClr val="bg1"/>
                </a:solidFill>
                <a:effectLst/>
                <a:latin typeface="Calibri" panose="020F0502020204030204" pitchFamily="34" charset="0"/>
                <a:ea typeface="Calibri" panose="020F0502020204030204" pitchFamily="34" charset="0"/>
                <a:cs typeface="Calibri" panose="020F0502020204030204" pitchFamily="34" charset="0"/>
              </a:rPr>
              <a:t>δικαιικά</a:t>
            </a:r>
            <a:r>
              <a:rPr lang="el-GR" sz="20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συστήματα των λαών, γίνεται δυνατό να συλλάβουμε το νόημα δίκαιου των λαών.</a:t>
            </a:r>
            <a:r>
              <a:rPr lang="el-GR" sz="20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 </a:t>
            </a:r>
          </a:p>
          <a:p>
            <a:pPr marL="342900" indent="-342900" algn="just">
              <a:lnSpc>
                <a:spcPct val="150000"/>
              </a:lnSpc>
              <a:spcAft>
                <a:spcPts val="800"/>
              </a:spcAft>
              <a:buFont typeface="Arial" panose="020B0604020202020204" pitchFamily="34" charset="0"/>
              <a:buChar char="•"/>
            </a:pPr>
            <a:r>
              <a:rPr lang="el-GR" sz="20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Το «δίκαιο των λαών</a:t>
            </a:r>
            <a:r>
              <a:rPr lang="el-GR" sz="20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περικλείει μια  πολιτική αντίληψη περί ορθού και δικαιοσύνης, κατάλληλης για  τους κανόνες του διεθνούς δικαίου και της διεθνούς πρακτικής. </a:t>
            </a:r>
          </a:p>
          <a:p>
            <a:pPr marL="342900" indent="-342900" algn="just">
              <a:lnSpc>
                <a:spcPct val="150000"/>
              </a:lnSpc>
              <a:spcAft>
                <a:spcPts val="800"/>
              </a:spcAft>
              <a:buFont typeface="Arial" panose="020B0604020202020204" pitchFamily="34" charset="0"/>
              <a:buChar char="•"/>
            </a:pPr>
            <a:endParaRPr lang="el-GR"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00171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782551F-CEF8-4513-809E-E4E19F7BAB0D}"/>
              </a:ext>
            </a:extLst>
          </p:cNvPr>
          <p:cNvSpPr txBox="1"/>
          <p:nvPr/>
        </p:nvSpPr>
        <p:spPr>
          <a:xfrm>
            <a:off x="288758" y="153667"/>
            <a:ext cx="11389895" cy="6333529"/>
          </a:xfrm>
          <a:prstGeom prst="rect">
            <a:avLst/>
          </a:prstGeom>
          <a:noFill/>
        </p:spPr>
        <p:txBody>
          <a:bodyPr wrap="square">
            <a:spAutoFit/>
          </a:bodyPr>
          <a:lstStyle/>
          <a:p>
            <a:pPr marL="342900" indent="-342900" algn="just">
              <a:spcAft>
                <a:spcPts val="800"/>
              </a:spcAft>
              <a:buFont typeface="Arial" panose="020B0604020202020204" pitchFamily="34" charset="0"/>
              <a:buChar char="•"/>
            </a:pPr>
            <a:endParaRPr lang="el-GR" sz="20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p>
            <a:pPr algn="ctr">
              <a:spcAft>
                <a:spcPts val="800"/>
              </a:spcAft>
            </a:pPr>
            <a:r>
              <a:rPr lang="en-US" sz="24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Rawls </a:t>
            </a:r>
            <a:r>
              <a:rPr lang="el-GR" sz="24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-Το «δίκαιο των λαών</a:t>
            </a:r>
            <a:r>
              <a:rPr lang="el-GR"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t>
            </a:r>
            <a:endParaRPr lang="el-GR" sz="24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342900" indent="-342900" algn="just">
              <a:spcAft>
                <a:spcPts val="800"/>
              </a:spcAft>
              <a:buFont typeface="Arial" panose="020B0604020202020204" pitchFamily="34" charset="0"/>
              <a:buChar char="•"/>
            </a:pPr>
            <a:r>
              <a:rPr lang="el-GR"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Αίτημα οικουμενικότητας ανάλογο με αυτό της θεωρίας της αιώνιας ειρήνης του Καντ με </a:t>
            </a:r>
            <a:r>
              <a:rPr lang="el-GR" sz="2400" dirty="0" err="1">
                <a:solidFill>
                  <a:schemeClr val="bg1"/>
                </a:solidFill>
                <a:effectLst/>
                <a:latin typeface="Calibri" panose="020F0502020204030204" pitchFamily="34" charset="0"/>
                <a:ea typeface="Calibri" panose="020F0502020204030204" pitchFamily="34" charset="0"/>
                <a:cs typeface="Calibri" panose="020F0502020204030204" pitchFamily="34" charset="0"/>
              </a:rPr>
              <a:t>ηθικοπολιτικούς</a:t>
            </a:r>
            <a:r>
              <a:rPr lang="el-GR"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όρους </a:t>
            </a:r>
          </a:p>
          <a:p>
            <a:pPr marL="342900" indent="-342900" algn="just">
              <a:spcAft>
                <a:spcPts val="800"/>
              </a:spcAft>
              <a:buFont typeface="Arial" panose="020B0604020202020204" pitchFamily="34" charset="0"/>
              <a:buChar char="•"/>
            </a:pPr>
            <a:r>
              <a:rPr lang="el-GR"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Διάσταση  με την </a:t>
            </a:r>
            <a:r>
              <a:rPr lang="el-GR" sz="2400" dirty="0" err="1">
                <a:solidFill>
                  <a:schemeClr val="bg1"/>
                </a:solidFill>
                <a:effectLst/>
                <a:latin typeface="Calibri" panose="020F0502020204030204" pitchFamily="34" charset="0"/>
                <a:ea typeface="Calibri" panose="020F0502020204030204" pitchFamily="34" charset="0"/>
                <a:cs typeface="Calibri" panose="020F0502020204030204" pitchFamily="34" charset="0"/>
              </a:rPr>
              <a:t>επιμεροκρατία</a:t>
            </a:r>
            <a:r>
              <a:rPr lang="el-GR"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του δικαίου κατά τον πόλεμο που αγνοεί αυτό το οικουμενικό αίτημα και ασχολείται περισσότερο με τα περιπτωσιολογικά ερωτήματα της βίας ανεξάρτητα από την γενικότερη ηθική δικαιολόγηση. </a:t>
            </a:r>
          </a:p>
          <a:p>
            <a:pPr marL="342900" indent="-342900" algn="just">
              <a:spcAft>
                <a:spcPts val="800"/>
              </a:spcAft>
              <a:buFont typeface="Arial" panose="020B0604020202020204" pitchFamily="34" charset="0"/>
              <a:buChar char="•"/>
            </a:pPr>
            <a:r>
              <a:rPr lang="el-GR" sz="2400" dirty="0">
                <a:solidFill>
                  <a:schemeClr val="bg1"/>
                </a:solidFill>
                <a:effectLst/>
                <a:latin typeface="Calibri" panose="020F0502020204030204" pitchFamily="34" charset="0"/>
                <a:ea typeface="Calibri" panose="020F0502020204030204" pitchFamily="34" charset="0"/>
              </a:rPr>
              <a:t>Η  διάκριση ανάμεσα στο </a:t>
            </a:r>
            <a:r>
              <a:rPr lang="el-GR" sz="2400" b="1" dirty="0">
                <a:solidFill>
                  <a:schemeClr val="bg1"/>
                </a:solidFill>
                <a:effectLst/>
                <a:latin typeface="Calibri" panose="020F0502020204030204" pitchFamily="34" charset="0"/>
                <a:ea typeface="Calibri" panose="020F0502020204030204" pitchFamily="34" charset="0"/>
              </a:rPr>
              <a:t>δίκαιο των λαών</a:t>
            </a:r>
            <a:r>
              <a:rPr lang="el-GR" sz="2400" dirty="0">
                <a:solidFill>
                  <a:schemeClr val="bg1"/>
                </a:solidFill>
                <a:effectLst/>
                <a:latin typeface="Calibri" panose="020F0502020204030204" pitchFamily="34" charset="0"/>
                <a:ea typeface="Calibri" panose="020F0502020204030204" pitchFamily="34" charset="0"/>
              </a:rPr>
              <a:t> και στο </a:t>
            </a:r>
            <a:r>
              <a:rPr lang="el-GR" sz="2400" b="1" dirty="0">
                <a:solidFill>
                  <a:schemeClr val="bg1"/>
                </a:solidFill>
                <a:effectLst/>
                <a:latin typeface="Calibri" panose="020F0502020204030204" pitchFamily="34" charset="0"/>
                <a:ea typeface="Calibri" panose="020F0502020204030204" pitchFamily="34" charset="0"/>
              </a:rPr>
              <a:t>δίκαιο των εθνών ή το διεθνές δίκαιο</a:t>
            </a:r>
            <a:r>
              <a:rPr lang="el-GR" sz="2400" dirty="0">
                <a:solidFill>
                  <a:schemeClr val="bg1"/>
                </a:solidFill>
                <a:effectLst/>
                <a:latin typeface="Calibri" panose="020F0502020204030204" pitchFamily="34" charset="0"/>
                <a:ea typeface="Calibri" panose="020F0502020204030204" pitchFamily="34" charset="0"/>
              </a:rPr>
              <a:t>, ανάλογη με αυτή του </a:t>
            </a:r>
            <a:r>
              <a:rPr lang="el-GR" sz="2400" b="1" dirty="0">
                <a:solidFill>
                  <a:schemeClr val="bg1"/>
                </a:solidFill>
                <a:effectLst/>
                <a:latin typeface="Calibri" panose="020F0502020204030204" pitchFamily="34" charset="0"/>
                <a:ea typeface="Calibri" panose="020F0502020204030204" pitchFamily="34" charset="0"/>
              </a:rPr>
              <a:t>Δίκαιου των Εθνών </a:t>
            </a:r>
            <a:r>
              <a:rPr lang="el-GR" sz="2400" dirty="0">
                <a:solidFill>
                  <a:schemeClr val="bg1"/>
                </a:solidFill>
                <a:effectLst/>
                <a:latin typeface="Calibri" panose="020F0502020204030204" pitchFamily="34" charset="0"/>
                <a:ea typeface="Calibri" panose="020F0502020204030204" pitchFamily="34" charset="0"/>
              </a:rPr>
              <a:t>και του </a:t>
            </a:r>
            <a:r>
              <a:rPr lang="el-GR" sz="2400" b="1" dirty="0">
                <a:solidFill>
                  <a:schemeClr val="bg1"/>
                </a:solidFill>
                <a:effectLst/>
                <a:latin typeface="Calibri" panose="020F0502020204030204" pitchFamily="34" charset="0"/>
                <a:ea typeface="Calibri" panose="020F0502020204030204" pitchFamily="34" charset="0"/>
              </a:rPr>
              <a:t>Δίκαιου μεταξύ των Εθνών</a:t>
            </a:r>
            <a:r>
              <a:rPr lang="el-GR" sz="2400" dirty="0">
                <a:solidFill>
                  <a:schemeClr val="bg1"/>
                </a:solidFill>
                <a:effectLst/>
                <a:latin typeface="Calibri" panose="020F0502020204030204" pitchFamily="34" charset="0"/>
                <a:ea typeface="Calibri" panose="020F0502020204030204" pitchFamily="34" charset="0"/>
              </a:rPr>
              <a:t>. </a:t>
            </a:r>
          </a:p>
          <a:p>
            <a:pPr marL="342900" indent="-342900" algn="just">
              <a:spcAft>
                <a:spcPts val="800"/>
              </a:spcAft>
              <a:buFont typeface="Arial" panose="020B0604020202020204" pitchFamily="34" charset="0"/>
              <a:buChar char="•"/>
            </a:pPr>
            <a:r>
              <a:rPr lang="el-GR" sz="2400" dirty="0">
                <a:solidFill>
                  <a:schemeClr val="bg1"/>
                </a:solidFill>
                <a:effectLst/>
                <a:latin typeface="Calibri" panose="020F0502020204030204" pitchFamily="34" charset="0"/>
                <a:ea typeface="Calibri" panose="020F0502020204030204" pitchFamily="34" charset="0"/>
              </a:rPr>
              <a:t>Το δεύτερο είναι μία υπαρκτή ή θετική έννομη τάξη (</a:t>
            </a:r>
            <a:r>
              <a:rPr lang="el-GR" sz="2400" b="1" dirty="0">
                <a:solidFill>
                  <a:schemeClr val="bg1"/>
                </a:solidFill>
                <a:effectLst/>
                <a:latin typeface="Calibri" panose="020F0502020204030204" pitchFamily="34" charset="0"/>
                <a:ea typeface="Calibri" panose="020F0502020204030204" pitchFamily="34" charset="0"/>
              </a:rPr>
              <a:t>νομικός θετικισμός</a:t>
            </a:r>
            <a:r>
              <a:rPr lang="el-GR" sz="2400" dirty="0">
                <a:solidFill>
                  <a:schemeClr val="bg1"/>
                </a:solidFill>
                <a:effectLst/>
                <a:latin typeface="Calibri" panose="020F0502020204030204" pitchFamily="34" charset="0"/>
                <a:ea typeface="Calibri" panose="020F0502020204030204" pitchFamily="34" charset="0"/>
              </a:rPr>
              <a:t>), περικλείονται οι κανόνες του </a:t>
            </a:r>
            <a:r>
              <a:rPr lang="en-US" sz="2400" i="1" dirty="0">
                <a:solidFill>
                  <a:schemeClr val="bg1"/>
                </a:solidFill>
                <a:effectLst/>
                <a:latin typeface="Calibri" panose="020F0502020204030204" pitchFamily="34" charset="0"/>
                <a:ea typeface="Calibri" panose="020F0502020204030204" pitchFamily="34" charset="0"/>
              </a:rPr>
              <a:t>jus in bello</a:t>
            </a:r>
            <a:r>
              <a:rPr lang="el-GR" sz="2400" i="1" dirty="0">
                <a:solidFill>
                  <a:schemeClr val="bg1"/>
                </a:solidFill>
                <a:effectLst/>
                <a:latin typeface="Calibri" panose="020F0502020204030204" pitchFamily="34" charset="0"/>
                <a:ea typeface="Calibri" panose="020F0502020204030204" pitchFamily="34" charset="0"/>
              </a:rPr>
              <a:t>.</a:t>
            </a:r>
          </a:p>
          <a:p>
            <a:pPr marL="342900" indent="-342900" algn="just">
              <a:spcAft>
                <a:spcPts val="800"/>
              </a:spcAft>
              <a:buFont typeface="Arial" panose="020B0604020202020204" pitchFamily="34" charset="0"/>
              <a:buChar char="•"/>
            </a:pPr>
            <a:r>
              <a:rPr lang="el-GR" sz="2400" dirty="0">
                <a:solidFill>
                  <a:schemeClr val="bg1"/>
                </a:solidFill>
                <a:effectLst/>
                <a:latin typeface="Calibri" panose="020F0502020204030204" pitchFamily="34" charset="0"/>
                <a:ea typeface="Calibri" panose="020F0502020204030204" pitchFamily="34" charset="0"/>
              </a:rPr>
              <a:t>Το πρώτο </a:t>
            </a:r>
            <a:r>
              <a:rPr lang="el-GR" sz="2400" dirty="0" err="1">
                <a:solidFill>
                  <a:schemeClr val="bg1"/>
                </a:solidFill>
                <a:effectLst/>
                <a:latin typeface="Calibri" panose="020F0502020204030204" pitchFamily="34" charset="0"/>
                <a:ea typeface="Calibri" panose="020F0502020204030204" pitchFamily="34" charset="0"/>
              </a:rPr>
              <a:t>ηθικοπολιτική</a:t>
            </a:r>
            <a:r>
              <a:rPr lang="el-GR" sz="2400" dirty="0">
                <a:solidFill>
                  <a:schemeClr val="bg1"/>
                </a:solidFill>
                <a:effectLst/>
                <a:latin typeface="Calibri" panose="020F0502020204030204" pitchFamily="34" charset="0"/>
                <a:ea typeface="Calibri" panose="020F0502020204030204" pitchFamily="34" charset="0"/>
              </a:rPr>
              <a:t> κατασκευή -</a:t>
            </a:r>
            <a:r>
              <a:rPr lang="en-US" sz="2400" i="1" dirty="0">
                <a:solidFill>
                  <a:schemeClr val="bg1"/>
                </a:solidFill>
                <a:effectLst/>
                <a:latin typeface="Calibri" panose="020F0502020204030204" pitchFamily="34" charset="0"/>
                <a:ea typeface="Calibri" panose="020F0502020204030204" pitchFamily="34" charset="0"/>
              </a:rPr>
              <a:t>jus</a:t>
            </a:r>
            <a:r>
              <a:rPr lang="el-GR" sz="2400" i="1" dirty="0">
                <a:solidFill>
                  <a:schemeClr val="bg1"/>
                </a:solidFill>
                <a:effectLst/>
                <a:latin typeface="Calibri" panose="020F0502020204030204" pitchFamily="34" charset="0"/>
                <a:ea typeface="Calibri" panose="020F0502020204030204" pitchFamily="34" charset="0"/>
              </a:rPr>
              <a:t> α</a:t>
            </a:r>
            <a:r>
              <a:rPr lang="en-US" sz="2400" i="1" dirty="0">
                <a:solidFill>
                  <a:schemeClr val="bg1"/>
                </a:solidFill>
                <a:effectLst/>
                <a:latin typeface="Calibri" panose="020F0502020204030204" pitchFamily="34" charset="0"/>
                <a:ea typeface="Calibri" panose="020F0502020204030204" pitchFamily="34" charset="0"/>
              </a:rPr>
              <a:t>d bellum</a:t>
            </a:r>
            <a:r>
              <a:rPr lang="el-GR" sz="2400" i="1" dirty="0">
                <a:solidFill>
                  <a:schemeClr val="bg1"/>
                </a:solidFill>
                <a:effectLst/>
                <a:latin typeface="Calibri" panose="020F0502020204030204" pitchFamily="34" charset="0"/>
                <a:ea typeface="Calibri" panose="020F0502020204030204" pitchFamily="34" charset="0"/>
              </a:rPr>
              <a:t>-</a:t>
            </a:r>
            <a:r>
              <a:rPr lang="en-US" sz="2400" i="1" dirty="0">
                <a:solidFill>
                  <a:schemeClr val="bg1"/>
                </a:solidFill>
                <a:effectLst/>
                <a:latin typeface="Calibri" panose="020F0502020204030204" pitchFamily="34" charset="0"/>
                <a:ea typeface="Calibri" panose="020F0502020204030204" pitchFamily="34" charset="0"/>
              </a:rPr>
              <a:t> </a:t>
            </a:r>
            <a:r>
              <a:rPr lang="el-GR" sz="2400" dirty="0">
                <a:solidFill>
                  <a:schemeClr val="bg1"/>
                </a:solidFill>
                <a:effectLst/>
                <a:latin typeface="Calibri" panose="020F0502020204030204" pitchFamily="34" charset="0"/>
                <a:ea typeface="Calibri" panose="020F0502020204030204" pitchFamily="34" charset="0"/>
              </a:rPr>
              <a:t>οικουμενική </a:t>
            </a:r>
            <a:r>
              <a:rPr lang="el-GR" sz="2400" dirty="0" err="1">
                <a:solidFill>
                  <a:schemeClr val="bg1"/>
                </a:solidFill>
                <a:effectLst/>
                <a:latin typeface="Calibri" panose="020F0502020204030204" pitchFamily="34" charset="0"/>
                <a:ea typeface="Calibri" panose="020F0502020204030204" pitchFamily="34" charset="0"/>
              </a:rPr>
              <a:t>ηθικοπολιτική</a:t>
            </a:r>
            <a:r>
              <a:rPr lang="el-GR" sz="2400" dirty="0">
                <a:solidFill>
                  <a:schemeClr val="bg1"/>
                </a:solidFill>
                <a:effectLst/>
                <a:latin typeface="Calibri" panose="020F0502020204030204" pitchFamily="34" charset="0"/>
                <a:ea typeface="Calibri" panose="020F0502020204030204" pitchFamily="34" charset="0"/>
              </a:rPr>
              <a:t> τάξη -</a:t>
            </a:r>
            <a:r>
              <a:rPr lang="el-GR" sz="2400" b="1" dirty="0" err="1">
                <a:solidFill>
                  <a:schemeClr val="bg1"/>
                </a:solidFill>
                <a:effectLst/>
                <a:latin typeface="Calibri" panose="020F0502020204030204" pitchFamily="34" charset="0"/>
                <a:ea typeface="Calibri" panose="020F0502020204030204" pitchFamily="34" charset="0"/>
              </a:rPr>
              <a:t>ηθικοπολιτική</a:t>
            </a:r>
            <a:r>
              <a:rPr lang="el-GR" sz="2400" b="1" dirty="0">
                <a:solidFill>
                  <a:schemeClr val="bg1"/>
                </a:solidFill>
                <a:effectLst/>
                <a:latin typeface="Calibri" panose="020F0502020204030204" pitchFamily="34" charset="0"/>
                <a:ea typeface="Calibri" panose="020F0502020204030204" pitchFamily="34" charset="0"/>
              </a:rPr>
              <a:t> δεοντοκρατία </a:t>
            </a:r>
            <a:r>
              <a:rPr lang="el-GR" sz="2400" dirty="0">
                <a:solidFill>
                  <a:schemeClr val="bg1"/>
                </a:solidFill>
                <a:effectLst/>
                <a:latin typeface="Calibri" panose="020F0502020204030204" pitchFamily="34" charset="0"/>
                <a:ea typeface="Calibri" panose="020F0502020204030204" pitchFamily="34" charset="0"/>
              </a:rPr>
              <a:t>που απορρέει από θεσμική συγκρότηση και όχι στα περιπτωσιολογικά ερωτήματα </a:t>
            </a:r>
            <a:r>
              <a:rPr lang="el-GR" sz="2400" dirty="0" err="1">
                <a:solidFill>
                  <a:schemeClr val="bg1"/>
                </a:solidFill>
                <a:effectLst/>
                <a:latin typeface="Calibri" panose="020F0502020204030204" pitchFamily="34" charset="0"/>
                <a:ea typeface="Calibri" panose="020F0502020204030204" pitchFamily="34" charset="0"/>
              </a:rPr>
              <a:t>συνεπειοκρατικού</a:t>
            </a:r>
            <a:r>
              <a:rPr lang="el-GR" sz="2400" dirty="0">
                <a:solidFill>
                  <a:schemeClr val="bg1"/>
                </a:solidFill>
                <a:effectLst/>
                <a:latin typeface="Calibri" panose="020F0502020204030204" pitchFamily="34" charset="0"/>
                <a:ea typeface="Calibri" panose="020F0502020204030204" pitchFamily="34" charset="0"/>
              </a:rPr>
              <a:t> τύπου.</a:t>
            </a:r>
            <a:endParaRPr lang="el-GR"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50000"/>
              </a:lnSpc>
              <a:spcAft>
                <a:spcPts val="800"/>
              </a:spcAft>
              <a:buFont typeface="Arial" panose="020B0604020202020204" pitchFamily="34" charset="0"/>
              <a:buChar char="•"/>
            </a:pPr>
            <a:endParaRPr lang="el-GR"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262788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2C3E38A-CCAF-42C5-8CCD-F137BB059271}"/>
              </a:ext>
            </a:extLst>
          </p:cNvPr>
          <p:cNvSpPr txBox="1"/>
          <p:nvPr/>
        </p:nvSpPr>
        <p:spPr>
          <a:xfrm>
            <a:off x="675967" y="289679"/>
            <a:ext cx="10840065" cy="6278642"/>
          </a:xfrm>
          <a:prstGeom prst="rect">
            <a:avLst/>
          </a:prstGeom>
          <a:noFill/>
        </p:spPr>
        <p:txBody>
          <a:bodyPr wrap="square">
            <a:spAutoFit/>
          </a:bodyPr>
          <a:lstStyle/>
          <a:p>
            <a:pPr algn="ctr"/>
            <a:r>
              <a:rPr lang="el-GR" sz="2400" b="1" dirty="0">
                <a:solidFill>
                  <a:schemeClr val="bg1"/>
                </a:solidFill>
                <a:effectLst/>
                <a:latin typeface="Calibri" panose="020F0502020204030204" pitchFamily="34" charset="0"/>
                <a:ea typeface="Calibri" panose="020F0502020204030204" pitchFamily="34" charset="0"/>
              </a:rPr>
              <a:t>Η κυριαρχία του </a:t>
            </a:r>
            <a:r>
              <a:rPr lang="en-US" sz="2400" b="1" i="1" dirty="0">
                <a:solidFill>
                  <a:schemeClr val="bg1"/>
                </a:solidFill>
                <a:effectLst/>
                <a:latin typeface="Calibri" panose="020F0502020204030204" pitchFamily="34" charset="0"/>
                <a:ea typeface="Calibri" panose="020F0502020204030204" pitchFamily="34" charset="0"/>
              </a:rPr>
              <a:t>jus in bello </a:t>
            </a:r>
            <a:endParaRPr lang="el-GR" sz="2400" b="1" dirty="0">
              <a:solidFill>
                <a:schemeClr val="bg1"/>
              </a:solidFill>
              <a:effectLst/>
              <a:latin typeface="Calibri" panose="020F0502020204030204" pitchFamily="34" charset="0"/>
              <a:ea typeface="Calibri" panose="020F0502020204030204" pitchFamily="34" charset="0"/>
            </a:endParaRPr>
          </a:p>
          <a:p>
            <a:pPr marL="285750" indent="-285750">
              <a:buFont typeface="Arial" panose="020B0604020202020204" pitchFamily="34" charset="0"/>
              <a:buChar char="•"/>
            </a:pPr>
            <a:r>
              <a:rPr lang="el-GR" sz="2400" dirty="0">
                <a:solidFill>
                  <a:schemeClr val="bg1"/>
                </a:solidFill>
                <a:effectLst/>
                <a:latin typeface="Calibri" panose="020F0502020204030204" pitchFamily="34" charset="0"/>
                <a:ea typeface="Calibri" panose="020F0502020204030204" pitchFamily="34" charset="0"/>
              </a:rPr>
              <a:t>Η λίστα των </a:t>
            </a:r>
            <a:r>
              <a:rPr lang="el-GR" sz="2400" dirty="0" err="1">
                <a:solidFill>
                  <a:schemeClr val="bg1"/>
                </a:solidFill>
                <a:effectLst/>
                <a:latin typeface="Calibri" panose="020F0502020204030204" pitchFamily="34" charset="0"/>
                <a:ea typeface="Calibri" panose="020F0502020204030204" pitchFamily="34" charset="0"/>
              </a:rPr>
              <a:t>τεσάρων</a:t>
            </a:r>
            <a:r>
              <a:rPr lang="el-GR" sz="2400" dirty="0">
                <a:solidFill>
                  <a:schemeClr val="bg1"/>
                </a:solidFill>
                <a:effectLst/>
                <a:latin typeface="Calibri" panose="020F0502020204030204" pitchFamily="34" charset="0"/>
                <a:ea typeface="Calibri" panose="020F0502020204030204" pitchFamily="34" charset="0"/>
              </a:rPr>
              <a:t> κατηγοριών εγκλημάτων για τα οποία έχει αρμοδιότητα το Διεθνές Ποινικό Δικαστήριο. </a:t>
            </a:r>
          </a:p>
          <a:p>
            <a:r>
              <a:rPr lang="el-GR" sz="2400" dirty="0">
                <a:solidFill>
                  <a:schemeClr val="bg1"/>
                </a:solidFill>
                <a:effectLst/>
                <a:latin typeface="Calibri" panose="020F0502020204030204" pitchFamily="34" charset="0"/>
                <a:ea typeface="Calibri" panose="020F0502020204030204" pitchFamily="34" charset="0"/>
              </a:rPr>
              <a:t>α) γενοκτονία, </a:t>
            </a:r>
          </a:p>
          <a:p>
            <a:r>
              <a:rPr lang="el-GR" sz="2400" dirty="0">
                <a:solidFill>
                  <a:schemeClr val="bg1"/>
                </a:solidFill>
                <a:effectLst/>
                <a:latin typeface="Calibri" panose="020F0502020204030204" pitchFamily="34" charset="0"/>
                <a:ea typeface="Calibri" panose="020F0502020204030204" pitchFamily="34" charset="0"/>
              </a:rPr>
              <a:t>β) εγκλήματα πολέμου </a:t>
            </a:r>
          </a:p>
          <a:p>
            <a:r>
              <a:rPr lang="el-GR" sz="2400" dirty="0">
                <a:solidFill>
                  <a:schemeClr val="bg1"/>
                </a:solidFill>
                <a:effectLst/>
                <a:latin typeface="Calibri" panose="020F0502020204030204" pitchFamily="34" charset="0"/>
                <a:ea typeface="Calibri" panose="020F0502020204030204" pitchFamily="34" charset="0"/>
              </a:rPr>
              <a:t>γ) εγκλήματα κατά της ανθρωπότητας </a:t>
            </a:r>
          </a:p>
          <a:p>
            <a:r>
              <a:rPr lang="el-GR" sz="2400" dirty="0">
                <a:solidFill>
                  <a:schemeClr val="bg1"/>
                </a:solidFill>
                <a:effectLst/>
                <a:latin typeface="Calibri" panose="020F0502020204030204" pitchFamily="34" charset="0"/>
                <a:ea typeface="Calibri" panose="020F0502020204030204" pitchFamily="34" charset="0"/>
              </a:rPr>
              <a:t>δ) το έγκλημα της επιθετικότητας (το μόνο που θα μπορούσε να θεωρηθεί ότι ανήκει στην κατηγορία </a:t>
            </a:r>
            <a:r>
              <a:rPr lang="en-US" sz="2400" i="1" dirty="0">
                <a:solidFill>
                  <a:schemeClr val="bg1"/>
                </a:solidFill>
                <a:effectLst/>
                <a:latin typeface="Calibri" panose="020F0502020204030204" pitchFamily="34" charset="0"/>
                <a:ea typeface="Calibri" panose="020F0502020204030204" pitchFamily="34" charset="0"/>
              </a:rPr>
              <a:t>ad bellum</a:t>
            </a:r>
            <a:r>
              <a:rPr lang="el-GR" sz="2400" i="1" dirty="0">
                <a:solidFill>
                  <a:schemeClr val="bg1"/>
                </a:solidFill>
                <a:effectLst/>
                <a:latin typeface="Calibri" panose="020F0502020204030204" pitchFamily="34" charset="0"/>
                <a:ea typeface="Calibri" panose="020F0502020204030204" pitchFamily="34" charset="0"/>
              </a:rPr>
              <a:t>)</a:t>
            </a:r>
            <a:r>
              <a:rPr lang="el-GR" sz="2400" dirty="0">
                <a:solidFill>
                  <a:schemeClr val="bg1"/>
                </a:solidFill>
                <a:effectLst/>
                <a:latin typeface="Calibri" panose="020F0502020204030204" pitchFamily="34" charset="0"/>
                <a:ea typeface="Calibri" panose="020F0502020204030204" pitchFamily="34" charset="0"/>
              </a:rPr>
              <a:t> </a:t>
            </a:r>
          </a:p>
          <a:p>
            <a:pPr algn="ctr"/>
            <a:r>
              <a:rPr lang="el-GR" sz="2400" b="1" dirty="0">
                <a:solidFill>
                  <a:schemeClr val="bg1"/>
                </a:solidFill>
                <a:effectLst/>
                <a:latin typeface="Calibri" panose="020F0502020204030204" pitchFamily="34" charset="0"/>
                <a:ea typeface="Calibri" panose="020F0502020204030204" pitchFamily="34" charset="0"/>
              </a:rPr>
              <a:t>Η  κριτική που δέχεται το </a:t>
            </a:r>
            <a:r>
              <a:rPr lang="el-GR" sz="2400" b="1" i="1" dirty="0" err="1">
                <a:solidFill>
                  <a:schemeClr val="bg1"/>
                </a:solidFill>
                <a:effectLst/>
                <a:latin typeface="Calibri" panose="020F0502020204030204" pitchFamily="34" charset="0"/>
                <a:ea typeface="Calibri" panose="020F0502020204030204" pitchFamily="34" charset="0"/>
              </a:rPr>
              <a:t>jus</a:t>
            </a:r>
            <a:r>
              <a:rPr lang="el-GR" sz="2400" b="1" i="1" dirty="0">
                <a:solidFill>
                  <a:schemeClr val="bg1"/>
                </a:solidFill>
                <a:effectLst/>
                <a:latin typeface="Calibri" panose="020F0502020204030204" pitchFamily="34" charset="0"/>
                <a:ea typeface="Calibri" panose="020F0502020204030204" pitchFamily="34" charset="0"/>
              </a:rPr>
              <a:t> in </a:t>
            </a:r>
            <a:r>
              <a:rPr lang="el-GR" sz="2400" b="1" i="1" dirty="0" err="1">
                <a:solidFill>
                  <a:schemeClr val="bg1"/>
                </a:solidFill>
                <a:effectLst/>
                <a:latin typeface="Calibri" panose="020F0502020204030204" pitchFamily="34" charset="0"/>
                <a:ea typeface="Calibri" panose="020F0502020204030204" pitchFamily="34" charset="0"/>
              </a:rPr>
              <a:t>bello</a:t>
            </a:r>
            <a:endParaRPr lang="el-GR" sz="2400" b="1" i="1" dirty="0">
              <a:solidFill>
                <a:schemeClr val="bg1"/>
              </a:solidFill>
              <a:latin typeface="Calibri" panose="020F0502020204030204" pitchFamily="34" charset="0"/>
              <a:ea typeface="Calibri" panose="020F0502020204030204" pitchFamily="34" charset="0"/>
            </a:endParaRPr>
          </a:p>
          <a:p>
            <a:pPr marL="285750" indent="-285750">
              <a:buFont typeface="Arial" panose="020B0604020202020204" pitchFamily="34" charset="0"/>
              <a:buChar char="•"/>
            </a:pPr>
            <a:r>
              <a:rPr lang="el-GR" sz="2400" dirty="0">
                <a:solidFill>
                  <a:schemeClr val="bg1"/>
                </a:solidFill>
                <a:effectLst/>
                <a:latin typeface="Calibri" panose="020F0502020204030204" pitchFamily="34" charset="0"/>
                <a:ea typeface="Calibri" panose="020F0502020204030204" pitchFamily="34" charset="0"/>
              </a:rPr>
              <a:t>Ενθαρρύνεται   η χρήση βίας και το δίκαιο γίνεται έτσι συνένοχο με ένα καταστροφικό και κατεστημένο σύστημα πολέμου, </a:t>
            </a:r>
            <a:r>
              <a:rPr lang="el-GR" sz="2400" dirty="0">
                <a:solidFill>
                  <a:schemeClr val="bg1"/>
                </a:solidFill>
                <a:latin typeface="Calibri" panose="020F0502020204030204" pitchFamily="34" charset="0"/>
                <a:ea typeface="Calibri" panose="020F0502020204030204" pitchFamily="34" charset="0"/>
              </a:rPr>
              <a:t>επιχείρημα ανάλογο με </a:t>
            </a:r>
            <a:r>
              <a:rPr lang="el-GR" sz="2400" dirty="0" err="1">
                <a:solidFill>
                  <a:schemeClr val="bg1"/>
                </a:solidFill>
                <a:latin typeface="Calibri" panose="020F0502020204030204" pitchFamily="34" charset="0"/>
                <a:ea typeface="Calibri" panose="020F0502020204030204" pitchFamily="34" charset="0"/>
              </a:rPr>
              <a:t>τονν</a:t>
            </a:r>
            <a:r>
              <a:rPr lang="el-GR" sz="2400" dirty="0">
                <a:solidFill>
                  <a:schemeClr val="bg1"/>
                </a:solidFill>
                <a:latin typeface="Calibri" panose="020F0502020204030204" pitchFamily="34" charset="0"/>
                <a:ea typeface="Calibri" panose="020F0502020204030204" pitchFamily="34" charset="0"/>
              </a:rPr>
              <a:t> </a:t>
            </a:r>
            <a:r>
              <a:rPr lang="el-GR" sz="2400" dirty="0">
                <a:solidFill>
                  <a:schemeClr val="bg1"/>
                </a:solidFill>
                <a:effectLst/>
                <a:latin typeface="Calibri" panose="020F0502020204030204" pitchFamily="34" charset="0"/>
                <a:ea typeface="Calibri" panose="020F0502020204030204" pitchFamily="34" charset="0"/>
              </a:rPr>
              <a:t>ανθρωπιστικό πασιφισμό του Έρασμου</a:t>
            </a:r>
          </a:p>
          <a:p>
            <a:pPr marL="285750" indent="-285750">
              <a:buFont typeface="Arial" panose="020B0604020202020204" pitchFamily="34" charset="0"/>
              <a:buChar char="•"/>
            </a:pPr>
            <a:r>
              <a:rPr lang="el-GR" sz="2400" dirty="0">
                <a:solidFill>
                  <a:schemeClr val="bg1"/>
                </a:solidFill>
                <a:latin typeface="Calibri" panose="020F0502020204030204" pitchFamily="34" charset="0"/>
                <a:ea typeface="Calibri" panose="020F0502020204030204" pitchFamily="34" charset="0"/>
              </a:rPr>
              <a:t>Η </a:t>
            </a:r>
            <a:r>
              <a:rPr lang="el-GR" sz="2400" dirty="0">
                <a:solidFill>
                  <a:schemeClr val="bg1"/>
                </a:solidFill>
                <a:effectLst/>
                <a:latin typeface="Calibri" panose="020F0502020204030204" pitchFamily="34" charset="0"/>
                <a:ea typeface="Calibri" panose="020F0502020204030204" pitchFamily="34" charset="0"/>
              </a:rPr>
              <a:t>αναλογική κλίμακα την οποία αναγκάζεται να ακολουθήσει σύμφωνα με τις εξελίξεις της τεχνολογίας η οποία την καθιστά σχετική και αναξιόπιστη. </a:t>
            </a:r>
          </a:p>
          <a:p>
            <a:pPr marL="285750" indent="-285750">
              <a:buFont typeface="Arial" panose="020B0604020202020204" pitchFamily="34" charset="0"/>
              <a:buChar char="•"/>
            </a:pPr>
            <a:r>
              <a:rPr lang="en-US" sz="24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Oliver O</a:t>
            </a:r>
            <a:r>
              <a:rPr lang="el-GR" sz="24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t>
            </a:r>
            <a:r>
              <a:rPr lang="en-US" sz="24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Donavan</a:t>
            </a:r>
            <a:r>
              <a:rPr lang="el-GR"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η διάκριση </a:t>
            </a:r>
            <a:r>
              <a:rPr lang="el-GR" sz="2400" i="1" dirty="0" err="1">
                <a:solidFill>
                  <a:schemeClr val="bg1"/>
                </a:solidFill>
                <a:effectLst/>
                <a:latin typeface="Calibri" panose="020F0502020204030204" pitchFamily="34" charset="0"/>
                <a:ea typeface="Calibri" panose="020F0502020204030204" pitchFamily="34" charset="0"/>
                <a:cs typeface="Calibri" panose="020F0502020204030204" pitchFamily="34" charset="0"/>
              </a:rPr>
              <a:t>jus</a:t>
            </a:r>
            <a:r>
              <a:rPr lang="el-GR"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r>
              <a:rPr lang="el-GR" sz="2400"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in</a:t>
            </a:r>
            <a:r>
              <a:rPr lang="el-GR"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r>
              <a:rPr lang="el-GR" sz="2400" i="1" dirty="0" err="1">
                <a:solidFill>
                  <a:schemeClr val="bg1"/>
                </a:solidFill>
                <a:effectLst/>
                <a:latin typeface="Calibri" panose="020F0502020204030204" pitchFamily="34" charset="0"/>
                <a:ea typeface="Calibri" panose="020F0502020204030204" pitchFamily="34" charset="0"/>
                <a:cs typeface="Calibri" panose="020F0502020204030204" pitchFamily="34" charset="0"/>
              </a:rPr>
              <a:t>bello</a:t>
            </a:r>
            <a:r>
              <a:rPr lang="el-GR"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r>
              <a:rPr lang="el-GR" sz="2400" dirty="0" err="1">
                <a:solidFill>
                  <a:schemeClr val="bg1"/>
                </a:solidFill>
                <a:effectLst/>
                <a:latin typeface="Calibri" panose="020F0502020204030204" pitchFamily="34" charset="0"/>
                <a:ea typeface="Calibri" panose="020F0502020204030204" pitchFamily="34" charset="0"/>
                <a:cs typeface="Calibri" panose="020F0502020204030204" pitchFamily="34" charset="0"/>
              </a:rPr>
              <a:t>v.s</a:t>
            </a:r>
            <a:r>
              <a:rPr lang="el-GR"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r>
              <a:rPr lang="el-GR" sz="2400" i="1" dirty="0" err="1">
                <a:solidFill>
                  <a:schemeClr val="bg1"/>
                </a:solidFill>
                <a:effectLst/>
                <a:latin typeface="Calibri" panose="020F0502020204030204" pitchFamily="34" charset="0"/>
                <a:ea typeface="Calibri" panose="020F0502020204030204" pitchFamily="34" charset="0"/>
                <a:cs typeface="Calibri" panose="020F0502020204030204" pitchFamily="34" charset="0"/>
              </a:rPr>
              <a:t>jus</a:t>
            </a:r>
            <a:r>
              <a:rPr lang="el-GR"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r>
              <a:rPr lang="el-GR" sz="2400"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ad</a:t>
            </a:r>
            <a:r>
              <a:rPr lang="el-GR"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r>
              <a:rPr lang="el-GR" sz="2400"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bellum</a:t>
            </a:r>
            <a:r>
              <a:rPr lang="el-GR"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θα πρέπει να θεωρηθεί ως δευτερεύουσας σημασίας και όχι μεγάλης βαρύτητας. </a:t>
            </a:r>
          </a:p>
          <a:p>
            <a:pPr marL="285750" indent="-285750">
              <a:buFont typeface="Arial" panose="020B0604020202020204" pitchFamily="34" charset="0"/>
              <a:buChar char="•"/>
            </a:pPr>
            <a:endParaRPr lang="el-GR" dirty="0">
              <a:solidFill>
                <a:schemeClr val="bg1"/>
              </a:solidFill>
            </a:endParaRPr>
          </a:p>
        </p:txBody>
      </p:sp>
    </p:spTree>
    <p:extLst>
      <p:ext uri="{BB962C8B-B14F-4D97-AF65-F5344CB8AC3E}">
        <p14:creationId xmlns:p14="http://schemas.microsoft.com/office/powerpoint/2010/main" val="16928011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2F58F3C-7E77-41B9-B32E-0ACD784AD5F8}"/>
              </a:ext>
            </a:extLst>
          </p:cNvPr>
          <p:cNvSpPr txBox="1"/>
          <p:nvPr/>
        </p:nvSpPr>
        <p:spPr>
          <a:xfrm>
            <a:off x="360947" y="203539"/>
            <a:ext cx="11490158" cy="6463308"/>
          </a:xfrm>
          <a:prstGeom prst="rect">
            <a:avLst/>
          </a:prstGeom>
          <a:noFill/>
        </p:spPr>
        <p:txBody>
          <a:bodyPr wrap="square">
            <a:spAutoFit/>
          </a:bodyPr>
          <a:lstStyle/>
          <a:p>
            <a:pPr algn="ctr">
              <a:lnSpc>
                <a:spcPct val="150000"/>
              </a:lnSpc>
            </a:pPr>
            <a:r>
              <a:rPr lang="el-GR" sz="2400" b="1" dirty="0">
                <a:solidFill>
                  <a:schemeClr val="bg1"/>
                </a:solidFill>
                <a:effectLst/>
                <a:latin typeface="Calibri" panose="020F0502020204030204" pitchFamily="34" charset="0"/>
                <a:ea typeface="Calibri" panose="020F0502020204030204" pitchFamily="34" charset="0"/>
              </a:rPr>
              <a:t>Υπεράσπιση βάσει συνεπειοκρατικών όσο και </a:t>
            </a:r>
            <a:r>
              <a:rPr lang="el-GR" sz="2400" b="1" dirty="0">
                <a:solidFill>
                  <a:schemeClr val="bg1"/>
                </a:solidFill>
                <a:latin typeface="Calibri" panose="020F0502020204030204" pitchFamily="34" charset="0"/>
                <a:ea typeface="Calibri" panose="020F0502020204030204" pitchFamily="34" charset="0"/>
              </a:rPr>
              <a:t>τελεολογικών λόγων</a:t>
            </a:r>
            <a:endParaRPr lang="el-GR" sz="2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50000"/>
              </a:lnSpc>
              <a:buFont typeface="Arial" panose="020B0604020202020204" pitchFamily="34" charset="0"/>
              <a:buChar char="•"/>
            </a:pPr>
            <a:r>
              <a:rPr lang="en-US" sz="2400" b="1" dirty="0">
                <a:solidFill>
                  <a:schemeClr val="bg1"/>
                </a:solidFill>
                <a:effectLst/>
                <a:latin typeface="Calibri" panose="020F0502020204030204" pitchFamily="34" charset="0"/>
                <a:ea typeface="Calibri" panose="020F0502020204030204" pitchFamily="34" charset="0"/>
              </a:rPr>
              <a:t>Grotius</a:t>
            </a:r>
            <a:r>
              <a:rPr lang="el-GR" sz="2400" dirty="0">
                <a:solidFill>
                  <a:schemeClr val="bg1"/>
                </a:solidFill>
                <a:effectLst/>
                <a:latin typeface="Calibri" panose="020F0502020204030204" pitchFamily="34" charset="0"/>
                <a:ea typeface="Calibri" panose="020F0502020204030204" pitchFamily="34" charset="0"/>
              </a:rPr>
              <a:t>: υποχρέωση μη τιμωρίας από την πλευρά ενός ‘δικαίου των εθνών’.</a:t>
            </a:r>
          </a:p>
          <a:p>
            <a:pPr marL="285750" indent="-285750">
              <a:lnSpc>
                <a:spcPct val="150000"/>
              </a:lnSpc>
              <a:buFont typeface="Arial" panose="020B0604020202020204" pitchFamily="34" charset="0"/>
              <a:buChar char="•"/>
            </a:pPr>
            <a:r>
              <a:rPr lang="en-US" sz="2400" b="1" dirty="0" err="1">
                <a:solidFill>
                  <a:schemeClr val="bg1"/>
                </a:solidFill>
                <a:effectLst/>
                <a:latin typeface="Calibri" panose="020F0502020204030204" pitchFamily="34" charset="0"/>
                <a:ea typeface="Calibri" panose="020F0502020204030204" pitchFamily="34" charset="0"/>
                <a:cs typeface="Calibri" panose="020F0502020204030204" pitchFamily="34" charset="0"/>
              </a:rPr>
              <a:t>Walzer</a:t>
            </a:r>
            <a:r>
              <a:rPr lang="el-GR" sz="24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t>
            </a:r>
            <a:r>
              <a:rPr lang="en-US"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r>
              <a:rPr lang="el-GR"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Οι αντίπαλοι είναι εξίσου θύματα, </a:t>
            </a:r>
            <a:r>
              <a:rPr lang="el-GR" sz="2400" dirty="0">
                <a:solidFill>
                  <a:schemeClr val="bg1"/>
                </a:solidFill>
                <a:latin typeface="Calibri" panose="020F0502020204030204" pitchFamily="34" charset="0"/>
                <a:ea typeface="Calibri" panose="020F0502020204030204" pitchFamily="34" charset="0"/>
                <a:cs typeface="Calibri" panose="020F0502020204030204" pitchFamily="34" charset="0"/>
              </a:rPr>
              <a:t>ω</a:t>
            </a:r>
            <a:r>
              <a:rPr lang="el-GR"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ς θύματα όλοι οι πολεμιστές διατηρούν το δικαίωμα της άμυνας. </a:t>
            </a:r>
            <a:endParaRPr lang="el-GR"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50000"/>
              </a:lnSpc>
              <a:buFont typeface="Arial" panose="020B0604020202020204" pitchFamily="34" charset="0"/>
              <a:buChar char="•"/>
            </a:pPr>
            <a:r>
              <a:rPr lang="el-GR" sz="2400" dirty="0">
                <a:solidFill>
                  <a:schemeClr val="bg1"/>
                </a:solidFill>
                <a:effectLst/>
                <a:latin typeface="Calibri" panose="020F0502020204030204" pitchFamily="34" charset="0"/>
                <a:ea typeface="Calibri" panose="020F0502020204030204" pitchFamily="34" charset="0"/>
              </a:rPr>
              <a:t>Οι  νόμοι του πολέμου επιζητούν την ειρήνη εκτός από την δικαιοσύνη. Η δυνατότητα συγχώρησης της βίας κάνει κάποιες πράξεις πολέμου να αποδίδονται  στον πόλεμο και όχι στους πολεμιστές όπως οι κανόνες ενός βίαιου παιχνιδιού.</a:t>
            </a:r>
          </a:p>
          <a:p>
            <a:pPr marL="285750" indent="-285750">
              <a:lnSpc>
                <a:spcPct val="150000"/>
              </a:lnSpc>
              <a:buFont typeface="Arial" panose="020B0604020202020204" pitchFamily="34" charset="0"/>
              <a:buChar char="•"/>
            </a:pPr>
            <a:r>
              <a:rPr lang="el-GR"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Στον πόλεμο η συνεπειοκρατική και διαχειριστική λογική των κανόνων κατά τη διεξαγωγή του βοηθά στη διατήρηση των ατομικών δικαιωμάτων και δημιουργεί πίστη στους κανόνες επιδίωξης της  ειρήνης και περιορισμού των τραγικών συνεπειών του πολέμου. </a:t>
            </a:r>
            <a:endParaRPr lang="el-GR"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l-GR" dirty="0">
              <a:solidFill>
                <a:schemeClr val="bg1"/>
              </a:solidFill>
            </a:endParaRPr>
          </a:p>
        </p:txBody>
      </p:sp>
    </p:spTree>
    <p:extLst>
      <p:ext uri="{BB962C8B-B14F-4D97-AF65-F5344CB8AC3E}">
        <p14:creationId xmlns:p14="http://schemas.microsoft.com/office/powerpoint/2010/main" val="12165817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249382" y="0"/>
            <a:ext cx="11942618" cy="6740307"/>
          </a:xfrm>
          <a:prstGeom prst="rect">
            <a:avLst/>
          </a:prstGeom>
        </p:spPr>
        <p:txBody>
          <a:bodyPr wrap="square">
            <a:spAutoFit/>
          </a:bodyPr>
          <a:lstStyle/>
          <a:p>
            <a:pPr algn="ctr">
              <a:lnSpc>
                <a:spcPct val="150000"/>
              </a:lnSpc>
              <a:spcAft>
                <a:spcPts val="0"/>
              </a:spcAft>
            </a:pPr>
            <a:r>
              <a:rPr lang="el-GR" b="1" dirty="0">
                <a:solidFill>
                  <a:schemeClr val="bg1"/>
                </a:solidFill>
                <a:latin typeface="Calibri" panose="020F0502020204030204" pitchFamily="34" charset="0"/>
                <a:ea typeface="Calibri" panose="020F0502020204030204" pitchFamily="34" charset="0"/>
                <a:cs typeface="Times New Roman" panose="02020603050405020304" pitchFamily="18" charset="0"/>
              </a:rPr>
              <a:t>Thomas Nagel -«Πόλεμος και σφαγή» -Βιετνάμ</a:t>
            </a:r>
            <a:r>
              <a:rPr lang="el-GR"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p>
          <a:p>
            <a:pPr marL="285750" indent="-285750" algn="just">
              <a:lnSpc>
                <a:spcPct val="150000"/>
              </a:lnSpc>
              <a:spcAft>
                <a:spcPts val="0"/>
              </a:spcAft>
              <a:buFont typeface="Arial" panose="020B0604020202020204" pitchFamily="34" charset="0"/>
              <a:buChar char="•"/>
            </a:pPr>
            <a:r>
              <a:rPr lang="el-GR" dirty="0">
                <a:solidFill>
                  <a:schemeClr val="bg1"/>
                </a:solidFill>
                <a:latin typeface="Calibri" panose="020F0502020204030204" pitchFamily="34" charset="0"/>
                <a:ea typeface="Calibri" panose="020F0502020204030204" pitchFamily="34" charset="0"/>
                <a:cs typeface="Times New Roman" panose="02020603050405020304" pitchFamily="18" charset="0"/>
              </a:rPr>
              <a:t>«Ορισμένες δεσμεύσεις δεν είναι ούτε αυθαίρετες ούτε σκέτες συμβάσεις και ότι η εγκυρότητά τους δεν εξαρτάται απλώς από τη χρησιμότητά τους. Υπάρχει με άλλα λόγια, μια ηθική βάση για τους κανόνες του πολέμου, έστω και αν οι επίσημες εν ισχύι συμβάσεις απέχουν πολύ απ’ το να την εκφράζουν… Δεν  είναι εύκολο να έχει κανείς σαφή εικόνα του τί δεν επιτρέπεται στον πόλεμο. Διότι , αν ορισμένες στρατιωτικές ενέργειες είναι προφανείς ωμότητες, υπάρχουν ωστόσο άλλες που μπαίνουν δυσκολότερα σε καλούπια, και οι γενικές αρχές που υπόκεινται των </a:t>
            </a:r>
            <a:r>
              <a:rPr lang="el-GR"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κρίσεών</a:t>
            </a:r>
            <a:r>
              <a:rPr lang="el-GR" dirty="0">
                <a:solidFill>
                  <a:schemeClr val="bg1"/>
                </a:solidFill>
                <a:latin typeface="Calibri" panose="020F0502020204030204" pitchFamily="34" charset="0"/>
                <a:ea typeface="Calibri" panose="020F0502020204030204" pitchFamily="34" charset="0"/>
                <a:cs typeface="Times New Roman" panose="02020603050405020304" pitchFamily="18" charset="0"/>
              </a:rPr>
              <a:t> μας παραμένουν ασαφείς. Τέτοιες ασάφειες μπορεί να οδηγήσουν σε εγκατάλειψη υγιών αντιλήψεων προς χάριν κριτηρίων με προφανέστερη λογική υποστήριξη. Αν θέλουμε να αποφύγουμε έναν τέτοιο πειρασμό  θα πρέπει να επιδιώξουμε μια βαθύτερη κατανόηση των δεσμεύσεων που ισχύουν σήμερα.» </a:t>
            </a:r>
          </a:p>
          <a:p>
            <a:pPr marL="285750" indent="-285750" algn="just">
              <a:lnSpc>
                <a:spcPct val="150000"/>
              </a:lnSpc>
              <a:spcAft>
                <a:spcPts val="0"/>
              </a:spcAft>
              <a:buFont typeface="Arial" panose="020B0604020202020204" pitchFamily="34" charset="0"/>
              <a:buChar char="•"/>
            </a:pPr>
            <a:r>
              <a:rPr lang="el-GR" dirty="0">
                <a:solidFill>
                  <a:schemeClr val="bg1"/>
                </a:solidFill>
                <a:latin typeface="Calibri" panose="020F0502020204030204" pitchFamily="34" charset="0"/>
                <a:ea typeface="Calibri" panose="020F0502020204030204" pitchFamily="34" charset="0"/>
                <a:cs typeface="Times New Roman" panose="02020603050405020304" pitchFamily="18" charset="0"/>
              </a:rPr>
              <a:t>Σύγκρουση  ανάμεσα στην χρησιμοθηρία ή ωφελιμισμό και την </a:t>
            </a:r>
            <a:r>
              <a:rPr lang="el-GR"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απολυτοκρατία</a:t>
            </a:r>
            <a:r>
              <a:rPr lang="el-GR" dirty="0">
                <a:solidFill>
                  <a:schemeClr val="bg1"/>
                </a:solidFill>
                <a:latin typeface="Calibri" panose="020F0502020204030204" pitchFamily="34" charset="0"/>
                <a:ea typeface="Calibri" panose="020F0502020204030204" pitchFamily="34" charset="0"/>
                <a:cs typeface="Times New Roman" panose="02020603050405020304" pitchFamily="18" charset="0"/>
              </a:rPr>
              <a:t> ή δεοντοκρατία.</a:t>
            </a:r>
          </a:p>
          <a:p>
            <a:pPr marL="285750" indent="-285750" algn="just">
              <a:lnSpc>
                <a:spcPct val="150000"/>
              </a:lnSpc>
              <a:spcAft>
                <a:spcPts val="0"/>
              </a:spcAft>
              <a:buFont typeface="Arial" panose="020B0604020202020204" pitchFamily="34" charset="0"/>
              <a:buChar char="•"/>
            </a:pPr>
            <a:r>
              <a:rPr lang="el-GR" dirty="0">
                <a:solidFill>
                  <a:schemeClr val="bg1"/>
                </a:solidFill>
                <a:latin typeface="Calibri" panose="020F0502020204030204" pitchFamily="34" charset="0"/>
                <a:ea typeface="Calibri" panose="020F0502020204030204" pitchFamily="34" charset="0"/>
                <a:cs typeface="Times New Roman" panose="02020603050405020304" pitchFamily="18" charset="0"/>
              </a:rPr>
              <a:t>Η χρησιμοθηρία (</a:t>
            </a:r>
            <a:r>
              <a:rPr lang="el-GR" b="1" dirty="0">
                <a:solidFill>
                  <a:schemeClr val="bg1"/>
                </a:solidFill>
                <a:latin typeface="Calibri" panose="020F0502020204030204" pitchFamily="34" charset="0"/>
                <a:ea typeface="Calibri" panose="020F0502020204030204" pitchFamily="34" charset="0"/>
                <a:cs typeface="Times New Roman" panose="02020603050405020304" pitchFamily="18" charset="0"/>
              </a:rPr>
              <a:t>ωφελιμισμός</a:t>
            </a:r>
            <a:r>
              <a:rPr lang="el-GR" dirty="0">
                <a:solidFill>
                  <a:schemeClr val="bg1"/>
                </a:solidFill>
                <a:latin typeface="Calibri" panose="020F0502020204030204" pitchFamily="34" charset="0"/>
                <a:ea typeface="Calibri" panose="020F0502020204030204" pitchFamily="34" charset="0"/>
                <a:cs typeface="Times New Roman" panose="02020603050405020304" pitchFamily="18" charset="0"/>
              </a:rPr>
              <a:t>) δίνει προτεραιότητα στην έγνοια του τι πρόκειται να συμβεί. </a:t>
            </a:r>
          </a:p>
          <a:p>
            <a:pPr marL="285750" indent="-285750" algn="just">
              <a:lnSpc>
                <a:spcPct val="150000"/>
              </a:lnSpc>
              <a:spcAft>
                <a:spcPts val="0"/>
              </a:spcAft>
              <a:buFont typeface="Arial" panose="020B0604020202020204" pitchFamily="34" charset="0"/>
              <a:buChar char="•"/>
            </a:pPr>
            <a:r>
              <a:rPr lang="el-GR" dirty="0">
                <a:solidFill>
                  <a:schemeClr val="bg1"/>
                </a:solidFill>
                <a:latin typeface="Calibri" panose="020F0502020204030204" pitchFamily="34" charset="0"/>
                <a:ea typeface="Calibri" panose="020F0502020204030204" pitchFamily="34" charset="0"/>
                <a:cs typeface="Times New Roman" panose="02020603050405020304" pitchFamily="18" charset="0"/>
              </a:rPr>
              <a:t>Η </a:t>
            </a:r>
            <a:r>
              <a:rPr lang="el-GR"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απολυτοκρατία</a:t>
            </a:r>
            <a:r>
              <a:rPr lang="el-GR"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l-GR" b="1" dirty="0">
                <a:solidFill>
                  <a:schemeClr val="bg1"/>
                </a:solidFill>
                <a:latin typeface="Calibri" panose="020F0502020204030204" pitchFamily="34" charset="0"/>
                <a:ea typeface="Calibri" panose="020F0502020204030204" pitchFamily="34" charset="0"/>
                <a:cs typeface="Times New Roman" panose="02020603050405020304" pitchFamily="18" charset="0"/>
              </a:rPr>
              <a:t>δεοντοκρατία</a:t>
            </a:r>
            <a:r>
              <a:rPr lang="el-GR" dirty="0">
                <a:solidFill>
                  <a:schemeClr val="bg1"/>
                </a:solidFill>
                <a:latin typeface="Calibri" panose="020F0502020204030204" pitchFamily="34" charset="0"/>
                <a:ea typeface="Calibri" panose="020F0502020204030204" pitchFamily="34" charset="0"/>
                <a:cs typeface="Times New Roman" panose="02020603050405020304" pitchFamily="18" charset="0"/>
              </a:rPr>
              <a:t>) δίνει προτεραιότητα σ’ εκείνο που πράττουμε. </a:t>
            </a:r>
          </a:p>
          <a:p>
            <a:pPr marL="285750" indent="-285750" algn="just">
              <a:lnSpc>
                <a:spcPct val="150000"/>
              </a:lnSpc>
              <a:spcAft>
                <a:spcPts val="0"/>
              </a:spcAft>
              <a:buFont typeface="Arial" panose="020B0604020202020204" pitchFamily="34" charset="0"/>
              <a:buChar char="•"/>
            </a:pPr>
            <a:r>
              <a:rPr lang="el-GR" dirty="0">
                <a:solidFill>
                  <a:schemeClr val="bg1"/>
                </a:solidFill>
                <a:latin typeface="Calibri" panose="020F0502020204030204" pitchFamily="34" charset="0"/>
                <a:ea typeface="Calibri" panose="020F0502020204030204" pitchFamily="34" charset="0"/>
                <a:cs typeface="Times New Roman" panose="02020603050405020304" pitchFamily="18" charset="0"/>
              </a:rPr>
              <a:t>Θα πρέπει  να αντιμετωπίσουμε την απαισιόδοξη εκδοχή, αυτές οι δύο μορφές ηθικής πεποίθησης (</a:t>
            </a:r>
            <a:r>
              <a:rPr lang="el-GR"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ωφελιμοκρατικές</a:t>
            </a:r>
            <a:r>
              <a:rPr lang="el-GR" dirty="0">
                <a:solidFill>
                  <a:schemeClr val="bg1"/>
                </a:solidFill>
                <a:latin typeface="Calibri" panose="020F0502020204030204" pitchFamily="34" charset="0"/>
                <a:ea typeface="Calibri" panose="020F0502020204030204" pitchFamily="34" charset="0"/>
                <a:cs typeface="Times New Roman" panose="02020603050405020304" pitchFamily="18" charset="0"/>
              </a:rPr>
              <a:t> και δεοντοκρατικές) να μην είναι σε θέση να συμβιώσουν μέσα στο πλαίσιο ενός ενιαίου και συνεκτικού ηθικού συστήματος, και ο κόσμος να μας παρουσιάζει περιπτώσεις στις οποίες να μην υπάρχει έντιμη ή ηθική πορεία που ο άνθρωπος να μπορεί να πάρει, να μην υφίσταται δρόμος  απαλλαγμένος από ενοχές ή την ευθύνη κάποιου κακού.</a:t>
            </a:r>
            <a:endParaRPr lang="el-GR"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804986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D69BE6D-3680-404A-B5E3-3D7EAFC984CB}"/>
              </a:ext>
            </a:extLst>
          </p:cNvPr>
          <p:cNvSpPr txBox="1"/>
          <p:nvPr/>
        </p:nvSpPr>
        <p:spPr>
          <a:xfrm>
            <a:off x="603584" y="-273086"/>
            <a:ext cx="10984831" cy="6795899"/>
          </a:xfrm>
          <a:prstGeom prst="rect">
            <a:avLst/>
          </a:prstGeom>
          <a:noFill/>
        </p:spPr>
        <p:txBody>
          <a:bodyPr wrap="square">
            <a:spAutoFit/>
          </a:bodyPr>
          <a:lstStyle/>
          <a:p>
            <a:pPr algn="ctr">
              <a:lnSpc>
                <a:spcPct val="150000"/>
              </a:lnSpc>
              <a:spcAft>
                <a:spcPts val="800"/>
              </a:spcAft>
            </a:pPr>
            <a:endParaRPr lang="el-GR" sz="20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lgn="ctr">
              <a:lnSpc>
                <a:spcPct val="150000"/>
              </a:lnSpc>
              <a:spcAft>
                <a:spcPts val="800"/>
              </a:spcAft>
            </a:pPr>
            <a:r>
              <a:rPr lang="el-GR" sz="2400" b="1" dirty="0">
                <a:solidFill>
                  <a:schemeClr val="bg1"/>
                </a:solidFill>
                <a:latin typeface="Calibri" panose="020F0502020204030204" pitchFamily="34" charset="0"/>
                <a:ea typeface="Calibri" panose="020F0502020204030204" pitchFamily="34" charset="0"/>
                <a:cs typeface="Calibri" panose="020F0502020204030204" pitchFamily="34" charset="0"/>
              </a:rPr>
              <a:t>Η  αξία της διάκρισης</a:t>
            </a:r>
          </a:p>
          <a:p>
            <a:pPr algn="just">
              <a:lnSpc>
                <a:spcPct val="150000"/>
              </a:lnSpc>
              <a:spcAft>
                <a:spcPts val="800"/>
              </a:spcAft>
            </a:pPr>
            <a:r>
              <a:rPr lang="el-GR" sz="2400" b="1" dirty="0" err="1">
                <a:solidFill>
                  <a:schemeClr val="bg1"/>
                </a:solidFill>
                <a:effectLst/>
                <a:latin typeface="Calibri" panose="020F0502020204030204" pitchFamily="34" charset="0"/>
                <a:ea typeface="Calibri" panose="020F0502020204030204" pitchFamily="34" charset="0"/>
                <a:cs typeface="Calibri" panose="020F0502020204030204" pitchFamily="34" charset="0"/>
              </a:rPr>
              <a:t>Nicholas</a:t>
            </a:r>
            <a:r>
              <a:rPr lang="el-GR" sz="24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r>
              <a:rPr lang="el-GR" sz="2400" b="1" dirty="0" err="1">
                <a:solidFill>
                  <a:schemeClr val="bg1"/>
                </a:solidFill>
                <a:effectLst/>
                <a:latin typeface="Calibri" panose="020F0502020204030204" pitchFamily="34" charset="0"/>
                <a:ea typeface="Calibri" panose="020F0502020204030204" pitchFamily="34" charset="0"/>
                <a:cs typeface="Calibri" panose="020F0502020204030204" pitchFamily="34" charset="0"/>
              </a:rPr>
              <a:t>Rengger</a:t>
            </a:r>
            <a:r>
              <a:rPr lang="el-GR" sz="24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r>
              <a:rPr lang="el-GR"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«Αυτό που ίσως χρειαζόμαστε στον 21</a:t>
            </a:r>
            <a:r>
              <a:rPr lang="el-GR" sz="2400" baseline="300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ο</a:t>
            </a:r>
            <a:r>
              <a:rPr lang="el-GR"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αιώνα είναι να ξανασκεφτούμε τον τρόπο που αντιλαμβανόμαστε τη σχέση μεταξύ του νόμου, της ηθικής και της πολιτικής με τρόπο παρόμοιο με αυτόν του </a:t>
            </a:r>
            <a:r>
              <a:rPr lang="en-US"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Vitoria</a:t>
            </a:r>
            <a:r>
              <a:rPr lang="el-GR"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και των συναδέλφων του κατά τον 16</a:t>
            </a:r>
            <a:r>
              <a:rPr lang="el-GR" sz="2400" baseline="300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ο</a:t>
            </a:r>
            <a:r>
              <a:rPr lang="el-GR"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αιώνα…. Το παράδειγμα της σχολής της </a:t>
            </a:r>
            <a:r>
              <a:rPr lang="en-US"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Salamanca</a:t>
            </a:r>
            <a:r>
              <a:rPr lang="el-GR"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μας δίνει ένα σήμα αισιοδοξίας…. Το αποτέλεσμα της ανασκευής της παράδοσης που πραγματοποίησαν της έδωσε μια παράταση ζωής και βοήθησε να αναπτύξουμε και να καταλάβουμε την δυνατότητα να συνδυάσουμε την ηθική με την πολιτική και την φιλευσπλαχνία με τρόπο που βελτίωσε την κατανόησή μας και τον μετριασμό των ακροτήτων μιας από τις πλέον φοβερές και επίμονες ανθρώπινες πρακτικές. Ίσως είναι καιρός  να αναζητήσουμε τη δική μας σχολή της </a:t>
            </a:r>
            <a:r>
              <a:rPr lang="en-US"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Salamanca</a:t>
            </a:r>
            <a:r>
              <a:rPr lang="el-GR"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t>
            </a:r>
            <a:endParaRPr lang="el-GR"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295519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D69BE6D-3680-404A-B5E3-3D7EAFC984CB}"/>
              </a:ext>
            </a:extLst>
          </p:cNvPr>
          <p:cNvSpPr txBox="1"/>
          <p:nvPr/>
        </p:nvSpPr>
        <p:spPr>
          <a:xfrm>
            <a:off x="743070" y="253836"/>
            <a:ext cx="10291724" cy="5929187"/>
          </a:xfrm>
          <a:prstGeom prst="rect">
            <a:avLst/>
          </a:prstGeom>
          <a:noFill/>
        </p:spPr>
        <p:txBody>
          <a:bodyPr wrap="square">
            <a:spAutoFit/>
          </a:bodyPr>
          <a:lstStyle/>
          <a:p>
            <a:pPr algn="ctr">
              <a:lnSpc>
                <a:spcPct val="115000"/>
              </a:lnSpc>
              <a:spcAft>
                <a:spcPts val="800"/>
              </a:spcAft>
              <a:tabLst>
                <a:tab pos="637540" algn="l"/>
              </a:tabLst>
            </a:pPr>
            <a:r>
              <a:rPr lang="el-GR" sz="1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Βιβλιογραφία</a:t>
            </a:r>
            <a:r>
              <a:rPr lang="el-GR" sz="18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l-GR"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tabLst>
                <a:tab pos="637540" algn="l"/>
              </a:tabLst>
            </a:pPr>
            <a:r>
              <a:rPr lang="en-US" sz="1800" kern="1200" dirty="0">
                <a:solidFill>
                  <a:schemeClr val="bg1"/>
                </a:solidFill>
                <a:effectLst/>
                <a:latin typeface="Arial" panose="020B0604020202020204" pitchFamily="34" charset="0"/>
                <a:ea typeface="Calibri" panose="020F0502020204030204" pitchFamily="34" charset="0"/>
              </a:rPr>
              <a:t>Anscombe</a:t>
            </a:r>
            <a:r>
              <a:rPr lang="el-GR" sz="1800" kern="1200" dirty="0">
                <a:solidFill>
                  <a:schemeClr val="bg1"/>
                </a:solidFill>
                <a:effectLst/>
                <a:latin typeface="Arial" panose="020B0604020202020204" pitchFamily="34" charset="0"/>
                <a:ea typeface="Calibri" panose="020F0502020204030204" pitchFamily="34" charset="0"/>
              </a:rPr>
              <a:t>, </a:t>
            </a:r>
            <a:r>
              <a:rPr lang="en-US" sz="1800" kern="1200" dirty="0">
                <a:solidFill>
                  <a:schemeClr val="bg1"/>
                </a:solidFill>
                <a:effectLst/>
                <a:latin typeface="Arial" panose="020B0604020202020204" pitchFamily="34" charset="0"/>
                <a:ea typeface="Calibri" panose="020F0502020204030204" pitchFamily="34" charset="0"/>
              </a:rPr>
              <a:t>Elisabeth</a:t>
            </a:r>
            <a:r>
              <a:rPr lang="el-GR" sz="1800" kern="1200" dirty="0">
                <a:solidFill>
                  <a:schemeClr val="bg1"/>
                </a:solidFill>
                <a:effectLst/>
                <a:latin typeface="Arial" panose="020B0604020202020204" pitchFamily="34" charset="0"/>
                <a:ea typeface="Calibri" panose="020F0502020204030204" pitchFamily="34" charset="0"/>
              </a:rPr>
              <a:t> Ελίζαμπεθ &amp;</a:t>
            </a:r>
            <a:r>
              <a:rPr lang="en-US" sz="1800" kern="1200" dirty="0" err="1">
                <a:solidFill>
                  <a:schemeClr val="bg1"/>
                </a:solidFill>
                <a:effectLst/>
                <a:latin typeface="Arial" panose="020B0604020202020204" pitchFamily="34" charset="0"/>
                <a:ea typeface="Calibri" panose="020F0502020204030204" pitchFamily="34" charset="0"/>
              </a:rPr>
              <a:t>ThomasNagel</a:t>
            </a:r>
            <a:r>
              <a:rPr lang="el-GR" sz="1800" kern="1200" dirty="0">
                <a:solidFill>
                  <a:schemeClr val="bg1"/>
                </a:solidFill>
                <a:effectLst/>
                <a:latin typeface="Arial" panose="020B0604020202020204" pitchFamily="34" charset="0"/>
                <a:ea typeface="Calibri" panose="020F0502020204030204" pitchFamily="34" charset="0"/>
              </a:rPr>
              <a:t> (2002), </a:t>
            </a:r>
            <a:r>
              <a:rPr lang="el-GR" sz="1800" i="1" kern="1200" dirty="0">
                <a:solidFill>
                  <a:schemeClr val="bg1"/>
                </a:solidFill>
                <a:effectLst/>
                <a:latin typeface="Arial" panose="020B0604020202020204" pitchFamily="34" charset="0"/>
                <a:ea typeface="Calibri" panose="020F0502020204030204" pitchFamily="34" charset="0"/>
              </a:rPr>
              <a:t>Ηθικός πόλεμος – ηθική εν </a:t>
            </a:r>
            <a:r>
              <a:rPr lang="el-GR" sz="1800" i="1" kern="1200" dirty="0" err="1">
                <a:solidFill>
                  <a:schemeClr val="bg1"/>
                </a:solidFill>
                <a:effectLst/>
                <a:latin typeface="Arial" panose="020B0604020202020204" pitchFamily="34" charset="0"/>
                <a:ea typeface="Calibri" panose="020F0502020204030204" pitchFamily="34" charset="0"/>
              </a:rPr>
              <a:t>πολέμω</a:t>
            </a:r>
            <a:r>
              <a:rPr lang="el-GR" sz="1800" kern="1200" dirty="0">
                <a:solidFill>
                  <a:schemeClr val="bg1"/>
                </a:solidFill>
                <a:effectLst/>
                <a:latin typeface="Arial" panose="020B0604020202020204" pitchFamily="34" charset="0"/>
                <a:ea typeface="Calibri" panose="020F0502020204030204" pitchFamily="34" charset="0"/>
              </a:rPr>
              <a:t>, </a:t>
            </a:r>
            <a:r>
              <a:rPr lang="el-GR" sz="1800" kern="1200" dirty="0" err="1">
                <a:solidFill>
                  <a:schemeClr val="bg1"/>
                </a:solidFill>
                <a:effectLst/>
                <a:latin typeface="Arial" panose="020B0604020202020204" pitchFamily="34" charset="0"/>
                <a:ea typeface="Calibri" panose="020F0502020204030204" pitchFamily="34" charset="0"/>
              </a:rPr>
              <a:t>μτφρ</a:t>
            </a:r>
            <a:r>
              <a:rPr lang="el-GR" sz="1800" kern="1200" dirty="0">
                <a:solidFill>
                  <a:schemeClr val="bg1"/>
                </a:solidFill>
                <a:effectLst/>
                <a:latin typeface="Arial" panose="020B0604020202020204" pitchFamily="34" charset="0"/>
                <a:ea typeface="Calibri" panose="020F0502020204030204" pitchFamily="34" charset="0"/>
              </a:rPr>
              <a:t>. Κ. Κωβαίος, Αθήνα, Εκκρεμές.</a:t>
            </a:r>
            <a:endParaRPr lang="el-GR" sz="1800" dirty="0">
              <a:solidFill>
                <a:schemeClr val="bg1"/>
              </a:solidFill>
              <a:effectLst/>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tabLst>
                <a:tab pos="457200" algn="l"/>
              </a:tabLst>
            </a:pPr>
            <a:r>
              <a:rPr lang="el-GR" sz="1800" kern="1200" dirty="0" err="1">
                <a:solidFill>
                  <a:schemeClr val="bg1"/>
                </a:solidFill>
                <a:effectLst/>
                <a:latin typeface="Arial" panose="020B0604020202020204" pitchFamily="34" charset="0"/>
                <a:ea typeface="Calibri" panose="020F0502020204030204" pitchFamily="34" charset="0"/>
              </a:rPr>
              <a:t>Grayling</a:t>
            </a:r>
            <a:r>
              <a:rPr lang="el-GR" sz="1800" kern="1200" dirty="0">
                <a:solidFill>
                  <a:schemeClr val="bg1"/>
                </a:solidFill>
                <a:effectLst/>
                <a:latin typeface="Arial" panose="020B0604020202020204" pitchFamily="34" charset="0"/>
                <a:ea typeface="Calibri" panose="020F0502020204030204" pitchFamily="34" charset="0"/>
              </a:rPr>
              <a:t>. A. C., (2006)Ανάμεσα στις νεκρές πόλεις, </a:t>
            </a:r>
            <a:r>
              <a:rPr lang="el-GR" sz="1800" kern="1200" dirty="0" err="1">
                <a:solidFill>
                  <a:schemeClr val="bg1"/>
                </a:solidFill>
                <a:effectLst/>
                <a:latin typeface="Arial" panose="020B0604020202020204" pitchFamily="34" charset="0"/>
                <a:ea typeface="Calibri" panose="020F0502020204030204" pitchFamily="34" charset="0"/>
              </a:rPr>
              <a:t>μετ</a:t>
            </a:r>
            <a:r>
              <a:rPr lang="el-GR" sz="1800" kern="1200" dirty="0">
                <a:solidFill>
                  <a:schemeClr val="bg1"/>
                </a:solidFill>
                <a:effectLst/>
                <a:latin typeface="Arial" panose="020B0604020202020204" pitchFamily="34" charset="0"/>
                <a:ea typeface="Calibri" panose="020F0502020204030204" pitchFamily="34" charset="0"/>
              </a:rPr>
              <a:t>/</a:t>
            </a:r>
            <a:r>
              <a:rPr lang="el-GR" sz="1800" kern="1200" dirty="0" err="1">
                <a:solidFill>
                  <a:schemeClr val="bg1"/>
                </a:solidFill>
                <a:effectLst/>
                <a:latin typeface="Arial" panose="020B0604020202020204" pitchFamily="34" charset="0"/>
                <a:ea typeface="Calibri" panose="020F0502020204030204" pitchFamily="34" charset="0"/>
              </a:rPr>
              <a:t>ση</a:t>
            </a:r>
            <a:r>
              <a:rPr lang="el-GR" sz="1800" kern="1200" dirty="0">
                <a:solidFill>
                  <a:schemeClr val="bg1"/>
                </a:solidFill>
                <a:effectLst/>
                <a:latin typeface="Arial" panose="020B0604020202020204" pitchFamily="34" charset="0"/>
                <a:ea typeface="Calibri" panose="020F0502020204030204" pitchFamily="34" charset="0"/>
              </a:rPr>
              <a:t> Αχιλλέας </a:t>
            </a:r>
            <a:r>
              <a:rPr lang="el-GR" sz="1800" kern="1200" dirty="0" err="1">
                <a:solidFill>
                  <a:schemeClr val="bg1"/>
                </a:solidFill>
                <a:effectLst/>
                <a:latin typeface="Arial" panose="020B0604020202020204" pitchFamily="34" charset="0"/>
                <a:ea typeface="Calibri" panose="020F0502020204030204" pitchFamily="34" charset="0"/>
              </a:rPr>
              <a:t>Φακατσέλης</a:t>
            </a:r>
            <a:r>
              <a:rPr lang="el-GR" sz="1800" kern="1200" dirty="0">
                <a:solidFill>
                  <a:schemeClr val="bg1"/>
                </a:solidFill>
                <a:effectLst/>
                <a:latin typeface="Arial" panose="020B0604020202020204" pitchFamily="34" charset="0"/>
                <a:ea typeface="Calibri" panose="020F0502020204030204" pitchFamily="34" charset="0"/>
              </a:rPr>
              <a:t>, Κασταλία.</a:t>
            </a:r>
            <a:endParaRPr lang="el-GR" sz="1800" dirty="0">
              <a:solidFill>
                <a:schemeClr val="bg1"/>
              </a:solidFill>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tabLst>
                <a:tab pos="457200" algn="l"/>
              </a:tabLst>
            </a:pPr>
            <a:r>
              <a:rPr lang="en-US" sz="1800" kern="1200" dirty="0">
                <a:solidFill>
                  <a:schemeClr val="bg1"/>
                </a:solidFill>
                <a:effectLst/>
                <a:latin typeface="Arial" panose="020B0604020202020204" pitchFamily="34" charset="0"/>
                <a:ea typeface="Calibri" panose="020F0502020204030204" pitchFamily="34" charset="0"/>
              </a:rPr>
              <a:t>Hurka, Thomas, “Proportionality and Necessity”, in </a:t>
            </a:r>
            <a:r>
              <a:rPr lang="en-US" sz="1800" i="1" kern="1200" dirty="0">
                <a:solidFill>
                  <a:schemeClr val="bg1"/>
                </a:solidFill>
                <a:effectLst/>
                <a:latin typeface="Arial" panose="020B0604020202020204" pitchFamily="34" charset="0"/>
                <a:ea typeface="Calibri" panose="020F0502020204030204" pitchFamily="34" charset="0"/>
              </a:rPr>
              <a:t>War: Essays in Political Philosophy</a:t>
            </a:r>
            <a:r>
              <a:rPr lang="en-US" sz="1800" kern="1200" dirty="0">
                <a:solidFill>
                  <a:schemeClr val="bg1"/>
                </a:solidFill>
                <a:effectLst/>
                <a:latin typeface="Arial" panose="020B0604020202020204" pitchFamily="34" charset="0"/>
                <a:ea typeface="Calibri" panose="020F0502020204030204" pitchFamily="34" charset="0"/>
              </a:rPr>
              <a:t>, L. May., ed. Cambridge, 2008.</a:t>
            </a:r>
            <a:endParaRPr lang="el-GR" sz="1800" dirty="0">
              <a:solidFill>
                <a:schemeClr val="bg1"/>
              </a:solidFill>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tabLst>
                <a:tab pos="457200" algn="l"/>
              </a:tabLst>
            </a:pPr>
            <a:r>
              <a:rPr lang="en-US" sz="1800" kern="1200" dirty="0">
                <a:solidFill>
                  <a:schemeClr val="bg1"/>
                </a:solidFill>
                <a:effectLst/>
                <a:latin typeface="Arial" panose="020B0604020202020204" pitchFamily="34" charset="0"/>
                <a:ea typeface="Calibri" panose="020F0502020204030204" pitchFamily="34" charset="0"/>
              </a:rPr>
              <a:t>May, L., </a:t>
            </a:r>
            <a:r>
              <a:rPr lang="en-US" sz="1800" i="1" kern="1200" dirty="0">
                <a:solidFill>
                  <a:schemeClr val="bg1"/>
                </a:solidFill>
                <a:effectLst/>
                <a:latin typeface="Arial" panose="020B0604020202020204" pitchFamily="34" charset="0"/>
                <a:ea typeface="Calibri" panose="020F0502020204030204" pitchFamily="34" charset="0"/>
              </a:rPr>
              <a:t>War Crimes and Just War</a:t>
            </a:r>
            <a:r>
              <a:rPr lang="en-US" sz="1800" kern="1200" dirty="0">
                <a:solidFill>
                  <a:schemeClr val="bg1"/>
                </a:solidFill>
                <a:effectLst/>
                <a:latin typeface="Arial" panose="020B0604020202020204" pitchFamily="34" charset="0"/>
                <a:ea typeface="Calibri" panose="020F0502020204030204" pitchFamily="34" charset="0"/>
              </a:rPr>
              <a:t>, Cambridge, 2007.</a:t>
            </a:r>
            <a:endParaRPr lang="el-GR" sz="1800" dirty="0">
              <a:solidFill>
                <a:schemeClr val="bg1"/>
              </a:solidFill>
              <a:effectLst/>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tabLst>
                <a:tab pos="637540" algn="l"/>
              </a:tabLst>
            </a:pPr>
            <a:r>
              <a:rPr lang="en-US" sz="1800" kern="1200" dirty="0">
                <a:solidFill>
                  <a:schemeClr val="bg1"/>
                </a:solidFill>
                <a:effectLst/>
                <a:latin typeface="Arial" panose="020B0604020202020204" pitchFamily="34" charset="0"/>
                <a:ea typeface="Calibri" panose="020F0502020204030204" pitchFamily="34" charset="0"/>
              </a:rPr>
              <a:t>Rawls</a:t>
            </a:r>
            <a:r>
              <a:rPr lang="el-GR" sz="1800" kern="1200" dirty="0">
                <a:solidFill>
                  <a:schemeClr val="bg1"/>
                </a:solidFill>
                <a:effectLst/>
                <a:latin typeface="Arial" panose="020B0604020202020204" pitchFamily="34" charset="0"/>
                <a:ea typeface="Calibri" panose="020F0502020204030204" pitchFamily="34" charset="0"/>
              </a:rPr>
              <a:t>, </a:t>
            </a:r>
            <a:r>
              <a:rPr lang="en-US" sz="1800" kern="1200" dirty="0">
                <a:solidFill>
                  <a:schemeClr val="bg1"/>
                </a:solidFill>
                <a:effectLst/>
                <a:latin typeface="Arial" panose="020B0604020202020204" pitchFamily="34" charset="0"/>
                <a:ea typeface="Calibri" panose="020F0502020204030204" pitchFamily="34" charset="0"/>
              </a:rPr>
              <a:t>John</a:t>
            </a:r>
            <a:r>
              <a:rPr lang="el-GR" sz="1800" kern="1200" dirty="0">
                <a:solidFill>
                  <a:schemeClr val="bg1"/>
                </a:solidFill>
                <a:effectLst/>
                <a:latin typeface="Arial" panose="020B0604020202020204" pitchFamily="34" charset="0"/>
                <a:ea typeface="Calibri" panose="020F0502020204030204" pitchFamily="34" charset="0"/>
              </a:rPr>
              <a:t>, (2002), </a:t>
            </a:r>
            <a:r>
              <a:rPr lang="el-GR" sz="1800" i="1" kern="1200" dirty="0">
                <a:solidFill>
                  <a:schemeClr val="bg1"/>
                </a:solidFill>
                <a:effectLst/>
                <a:latin typeface="Arial" panose="020B0604020202020204" pitchFamily="34" charset="0"/>
                <a:ea typeface="Calibri" panose="020F0502020204030204" pitchFamily="34" charset="0"/>
              </a:rPr>
              <a:t>Το Δίκαιο των Λαών</a:t>
            </a:r>
            <a:r>
              <a:rPr lang="el-GR" sz="1800" kern="1200" dirty="0">
                <a:solidFill>
                  <a:schemeClr val="bg1"/>
                </a:solidFill>
                <a:effectLst/>
                <a:latin typeface="Arial" panose="020B0604020202020204" pitchFamily="34" charset="0"/>
                <a:ea typeface="Calibri" panose="020F0502020204030204" pitchFamily="34" charset="0"/>
              </a:rPr>
              <a:t>, </a:t>
            </a:r>
            <a:r>
              <a:rPr lang="el-GR" sz="1800" kern="1200" dirty="0" err="1">
                <a:solidFill>
                  <a:schemeClr val="bg1"/>
                </a:solidFill>
                <a:effectLst/>
                <a:latin typeface="Arial" panose="020B0604020202020204" pitchFamily="34" charset="0"/>
                <a:ea typeface="Calibri" panose="020F0502020204030204" pitchFamily="34" charset="0"/>
              </a:rPr>
              <a:t>μτφρ</a:t>
            </a:r>
            <a:r>
              <a:rPr lang="el-GR" sz="1800" kern="1200" dirty="0">
                <a:solidFill>
                  <a:schemeClr val="bg1"/>
                </a:solidFill>
                <a:effectLst/>
                <a:latin typeface="Arial" panose="020B0604020202020204" pitchFamily="34" charset="0"/>
                <a:ea typeface="Calibri" panose="020F0502020204030204" pitchFamily="34" charset="0"/>
              </a:rPr>
              <a:t>. Α. Παπασταύρου, Αθήνα, Ποιότητα.  </a:t>
            </a:r>
            <a:endParaRPr lang="el-GR" sz="1800" dirty="0">
              <a:solidFill>
                <a:schemeClr val="bg1"/>
              </a:solidFill>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tabLst>
                <a:tab pos="457200" algn="l"/>
              </a:tabLst>
            </a:pPr>
            <a:r>
              <a:rPr lang="en-US" sz="1800" kern="1200" dirty="0" err="1">
                <a:solidFill>
                  <a:schemeClr val="bg1"/>
                </a:solidFill>
                <a:effectLst/>
                <a:latin typeface="Arial" panose="020B0604020202020204" pitchFamily="34" charset="0"/>
                <a:ea typeface="Calibri" panose="020F0502020204030204" pitchFamily="34" charset="0"/>
              </a:rPr>
              <a:t>Rengger</a:t>
            </a:r>
            <a:r>
              <a:rPr lang="en-US" sz="1800" kern="1200" dirty="0">
                <a:solidFill>
                  <a:schemeClr val="bg1"/>
                </a:solidFill>
                <a:effectLst/>
                <a:latin typeface="Arial" panose="020B0604020202020204" pitchFamily="34" charset="0"/>
                <a:ea typeface="Calibri" panose="020F0502020204030204" pitchFamily="34" charset="0"/>
              </a:rPr>
              <a:t>, N, “The </a:t>
            </a:r>
            <a:r>
              <a:rPr lang="en-US" sz="1800" i="1" kern="1200" dirty="0">
                <a:solidFill>
                  <a:schemeClr val="bg1"/>
                </a:solidFill>
                <a:effectLst/>
                <a:latin typeface="Arial" panose="020B0604020202020204" pitchFamily="34" charset="0"/>
                <a:ea typeface="Calibri" panose="020F0502020204030204" pitchFamily="34" charset="0"/>
              </a:rPr>
              <a:t>Jus in Bello </a:t>
            </a:r>
            <a:r>
              <a:rPr lang="en-US" sz="1800" kern="1200" dirty="0">
                <a:solidFill>
                  <a:schemeClr val="bg1"/>
                </a:solidFill>
                <a:effectLst/>
                <a:latin typeface="Arial" panose="020B0604020202020204" pitchFamily="34" charset="0"/>
                <a:ea typeface="Calibri" panose="020F0502020204030204" pitchFamily="34" charset="0"/>
              </a:rPr>
              <a:t>in Historical and Philosophical Perspective,” in </a:t>
            </a:r>
            <a:r>
              <a:rPr lang="en-US" sz="1800" i="1" kern="1200" dirty="0">
                <a:solidFill>
                  <a:schemeClr val="bg1"/>
                </a:solidFill>
                <a:effectLst/>
                <a:latin typeface="Arial" panose="020B0604020202020204" pitchFamily="34" charset="0"/>
                <a:ea typeface="Calibri" panose="020F0502020204030204" pitchFamily="34" charset="0"/>
              </a:rPr>
              <a:t>War: Essays in Political Philosophy</a:t>
            </a:r>
            <a:r>
              <a:rPr lang="en-US" sz="1800" kern="1200" dirty="0">
                <a:solidFill>
                  <a:schemeClr val="bg1"/>
                </a:solidFill>
                <a:effectLst/>
                <a:latin typeface="Arial" panose="020B0604020202020204" pitchFamily="34" charset="0"/>
                <a:ea typeface="Calibri" panose="020F0502020204030204" pitchFamily="34" charset="0"/>
              </a:rPr>
              <a:t>, L. May., ed. Cambridge, 2008.</a:t>
            </a:r>
            <a:endParaRPr lang="el-GR" sz="1800" dirty="0">
              <a:solidFill>
                <a:schemeClr val="bg1"/>
              </a:solidFill>
              <a:effectLst/>
              <a:latin typeface="Times New Roman" panose="02020603050405020304" pitchFamily="18" charset="0"/>
              <a:ea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l-GR" sz="18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Vardy</a:t>
            </a:r>
            <a:r>
              <a:rPr lang="el-GR"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l-GR" sz="18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Peter</a:t>
            </a:r>
            <a:r>
              <a:rPr lang="el-GR"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&amp; </a:t>
            </a:r>
            <a:r>
              <a:rPr lang="el-GR" sz="18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Paul</a:t>
            </a:r>
            <a:r>
              <a:rPr lang="el-GR"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l-GR" sz="18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Grosch</a:t>
            </a:r>
            <a:r>
              <a:rPr lang="el-GR"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t>
            </a:r>
            <a:r>
              <a:rPr lang="el-GR" sz="18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l-GR"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2013), Το αίνιγμα της ηθικής, ΑΘΗΝΑ ΑΡΣΕΝΙΔΗΣ. </a:t>
            </a:r>
            <a:endParaRPr lang="el-GR"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tabLst>
                <a:tab pos="457200" algn="l"/>
              </a:tabLst>
            </a:pPr>
            <a:r>
              <a:rPr lang="en-US" sz="1800" kern="1200" dirty="0">
                <a:solidFill>
                  <a:schemeClr val="bg1"/>
                </a:solidFill>
                <a:effectLst/>
                <a:latin typeface="Arial" panose="020B0604020202020204" pitchFamily="34" charset="0"/>
                <a:ea typeface="Calibri" panose="020F0502020204030204" pitchFamily="34" charset="0"/>
              </a:rPr>
              <a:t>Viner, S., “The Moral Foundations of the jus ad bellum/jus in bello distinction,” In </a:t>
            </a:r>
            <a:r>
              <a:rPr lang="en-US" sz="1800" i="1" kern="1200" dirty="0">
                <a:solidFill>
                  <a:schemeClr val="bg1"/>
                </a:solidFill>
                <a:effectLst/>
                <a:latin typeface="Arial" panose="020B0604020202020204" pitchFamily="34" charset="0"/>
                <a:ea typeface="Calibri" panose="020F0502020204030204" pitchFamily="34" charset="0"/>
              </a:rPr>
              <a:t>Routledge Handbook of Ethics of War: Just War Theory in the Twenty-first Century</a:t>
            </a:r>
            <a:r>
              <a:rPr lang="en-US" sz="1800" kern="1200" dirty="0">
                <a:solidFill>
                  <a:schemeClr val="bg1"/>
                </a:solidFill>
                <a:effectLst/>
                <a:latin typeface="Arial" panose="020B0604020202020204" pitchFamily="34" charset="0"/>
                <a:ea typeface="Calibri" panose="020F0502020204030204" pitchFamily="34" charset="0"/>
              </a:rPr>
              <a:t>, F. </a:t>
            </a:r>
            <a:r>
              <a:rPr lang="en-US" sz="1800" kern="1200" dirty="0" err="1">
                <a:solidFill>
                  <a:schemeClr val="bg1"/>
                </a:solidFill>
                <a:effectLst/>
                <a:latin typeface="Arial" panose="020B0604020202020204" pitchFamily="34" charset="0"/>
                <a:ea typeface="Calibri" panose="020F0502020204030204" pitchFamily="34" charset="0"/>
              </a:rPr>
              <a:t>Allhoff</a:t>
            </a:r>
            <a:r>
              <a:rPr lang="en-US" sz="1800" kern="1200" dirty="0">
                <a:solidFill>
                  <a:schemeClr val="bg1"/>
                </a:solidFill>
                <a:effectLst/>
                <a:latin typeface="Arial" panose="020B0604020202020204" pitchFamily="34" charset="0"/>
                <a:ea typeface="Calibri" panose="020F0502020204030204" pitchFamily="34" charset="0"/>
              </a:rPr>
              <a:t> et al., eds., New York, 2013.</a:t>
            </a:r>
            <a:endParaRPr lang="el-GR" sz="1800" dirty="0">
              <a:solidFill>
                <a:schemeClr val="bg1"/>
              </a:solidFill>
              <a:effectLst/>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tabLst>
                <a:tab pos="457200" algn="l"/>
              </a:tabLst>
            </a:pPr>
            <a:r>
              <a:rPr lang="el-GR" sz="1800" kern="1200" dirty="0" err="1">
                <a:solidFill>
                  <a:schemeClr val="bg1"/>
                </a:solidFill>
                <a:effectLst/>
                <a:latin typeface="Arial" panose="020B0604020202020204" pitchFamily="34" charset="0"/>
                <a:ea typeface="Calibri" panose="020F0502020204030204" pitchFamily="34" charset="0"/>
              </a:rPr>
              <a:t>Walzer</a:t>
            </a:r>
            <a:r>
              <a:rPr lang="el-GR" sz="1800" kern="1200" dirty="0">
                <a:solidFill>
                  <a:schemeClr val="bg1"/>
                </a:solidFill>
                <a:effectLst/>
                <a:latin typeface="Arial" panose="020B0604020202020204" pitchFamily="34" charset="0"/>
                <a:ea typeface="Calibri" panose="020F0502020204030204" pitchFamily="34" charset="0"/>
              </a:rPr>
              <a:t>, </a:t>
            </a:r>
            <a:r>
              <a:rPr lang="el-GR" sz="1800" kern="1200" dirty="0" err="1">
                <a:solidFill>
                  <a:schemeClr val="bg1"/>
                </a:solidFill>
                <a:effectLst/>
                <a:latin typeface="Arial" panose="020B0604020202020204" pitchFamily="34" charset="0"/>
                <a:ea typeface="Calibri" panose="020F0502020204030204" pitchFamily="34" charset="0"/>
              </a:rPr>
              <a:t>Michael</a:t>
            </a:r>
            <a:r>
              <a:rPr lang="el-GR" sz="1800" kern="1200" dirty="0">
                <a:solidFill>
                  <a:schemeClr val="bg1"/>
                </a:solidFill>
                <a:effectLst/>
                <a:latin typeface="Arial" panose="020B0604020202020204" pitchFamily="34" charset="0"/>
                <a:ea typeface="Calibri" panose="020F0502020204030204" pitchFamily="34" charset="0"/>
              </a:rPr>
              <a:t>, (2006), </a:t>
            </a:r>
            <a:r>
              <a:rPr lang="el-GR" sz="1800" i="1" kern="1200" dirty="0">
                <a:solidFill>
                  <a:schemeClr val="bg1"/>
                </a:solidFill>
                <a:effectLst/>
                <a:latin typeface="Arial" panose="020B0604020202020204" pitchFamily="34" charset="0"/>
                <a:ea typeface="Calibri" panose="020F0502020204030204" pitchFamily="34" charset="0"/>
              </a:rPr>
              <a:t>Δίκαιοι και άδικοι πόλεμοι</a:t>
            </a:r>
            <a:r>
              <a:rPr lang="el-GR" sz="1800" kern="1200" dirty="0">
                <a:solidFill>
                  <a:schemeClr val="bg1"/>
                </a:solidFill>
                <a:effectLst/>
                <a:latin typeface="Arial" panose="020B0604020202020204" pitchFamily="34" charset="0"/>
                <a:ea typeface="Calibri" panose="020F0502020204030204" pitchFamily="34" charset="0"/>
              </a:rPr>
              <a:t>, Αθήνα: </a:t>
            </a:r>
            <a:r>
              <a:rPr lang="el-GR" sz="1800" kern="1200" dirty="0" err="1">
                <a:solidFill>
                  <a:schemeClr val="bg1"/>
                </a:solidFill>
                <a:effectLst/>
                <a:latin typeface="Arial" panose="020B0604020202020204" pitchFamily="34" charset="0"/>
                <a:ea typeface="Calibri" panose="020F0502020204030204" pitchFamily="34" charset="0"/>
              </a:rPr>
              <a:t>Iωλκός</a:t>
            </a:r>
            <a:r>
              <a:rPr lang="el-GR" sz="1800" kern="1200" dirty="0">
                <a:solidFill>
                  <a:schemeClr val="bg1"/>
                </a:solidFill>
                <a:effectLst/>
                <a:latin typeface="Arial" panose="020B0604020202020204" pitchFamily="34" charset="0"/>
                <a:ea typeface="Calibri" panose="020F0502020204030204" pitchFamily="34" charset="0"/>
              </a:rPr>
              <a:t>, </a:t>
            </a:r>
            <a:endParaRPr lang="el-GR" sz="1800" dirty="0">
              <a:solidFill>
                <a:schemeClr val="bg1"/>
              </a:solidFill>
              <a:effectLst/>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tabLst>
                <a:tab pos="637540" algn="l"/>
              </a:tabLst>
            </a:pPr>
            <a:r>
              <a:rPr lang="el-GR" sz="1800" kern="1200" dirty="0">
                <a:solidFill>
                  <a:schemeClr val="bg1"/>
                </a:solidFill>
                <a:effectLst/>
                <a:latin typeface="Arial" panose="020B0604020202020204" pitchFamily="34" charset="0"/>
                <a:ea typeface="Calibri" panose="020F0502020204030204" pitchFamily="34" charset="0"/>
              </a:rPr>
              <a:t>Καντ, Ι. (2006), </a:t>
            </a:r>
            <a:r>
              <a:rPr lang="el-GR" sz="1800" i="1" kern="1200" dirty="0">
                <a:solidFill>
                  <a:schemeClr val="bg1"/>
                </a:solidFill>
                <a:effectLst/>
                <a:latin typeface="Arial" panose="020B0604020202020204" pitchFamily="34" charset="0"/>
                <a:ea typeface="Calibri" panose="020F0502020204030204" pitchFamily="34" charset="0"/>
              </a:rPr>
              <a:t>Προς την Αιώνια Ειρήνη</a:t>
            </a:r>
            <a:r>
              <a:rPr lang="el-GR" sz="1800" kern="1200" dirty="0">
                <a:solidFill>
                  <a:schemeClr val="bg1"/>
                </a:solidFill>
                <a:effectLst/>
                <a:latin typeface="Arial" panose="020B0604020202020204" pitchFamily="34" charset="0"/>
                <a:ea typeface="Calibri" panose="020F0502020204030204" pitchFamily="34" charset="0"/>
              </a:rPr>
              <a:t>, </a:t>
            </a:r>
            <a:r>
              <a:rPr lang="el-GR" sz="1800" kern="1200" dirty="0" err="1">
                <a:solidFill>
                  <a:schemeClr val="bg1"/>
                </a:solidFill>
                <a:effectLst/>
                <a:latin typeface="Arial" panose="020B0604020202020204" pitchFamily="34" charset="0"/>
                <a:ea typeface="Calibri" panose="020F0502020204030204" pitchFamily="34" charset="0"/>
              </a:rPr>
              <a:t>μτφρ</a:t>
            </a:r>
            <a:r>
              <a:rPr lang="el-GR" sz="1800" kern="1200" dirty="0">
                <a:solidFill>
                  <a:schemeClr val="bg1"/>
                </a:solidFill>
                <a:effectLst/>
                <a:latin typeface="Arial" panose="020B0604020202020204" pitchFamily="34" charset="0"/>
                <a:ea typeface="Calibri" panose="020F0502020204030204" pitchFamily="34" charset="0"/>
              </a:rPr>
              <a:t>. Κ. </a:t>
            </a:r>
            <a:r>
              <a:rPr lang="el-GR" sz="1800" kern="1200" dirty="0" err="1">
                <a:solidFill>
                  <a:schemeClr val="bg1"/>
                </a:solidFill>
                <a:effectLst/>
                <a:latin typeface="Arial" panose="020B0604020202020204" pitchFamily="34" charset="0"/>
                <a:ea typeface="Calibri" panose="020F0502020204030204" pitchFamily="34" charset="0"/>
              </a:rPr>
              <a:t>Σαργέντης</a:t>
            </a:r>
            <a:r>
              <a:rPr lang="el-GR" sz="1800" kern="1200" dirty="0">
                <a:solidFill>
                  <a:schemeClr val="bg1"/>
                </a:solidFill>
                <a:effectLst/>
                <a:latin typeface="Arial" panose="020B0604020202020204" pitchFamily="34" charset="0"/>
                <a:ea typeface="Calibri" panose="020F0502020204030204" pitchFamily="34" charset="0"/>
              </a:rPr>
              <a:t>, Αθήνα, Πόλις. </a:t>
            </a:r>
            <a:endParaRPr lang="el-GR" sz="1800" dirty="0">
              <a:solidFill>
                <a:schemeClr val="bg1"/>
              </a:solidFill>
              <a:effectLst/>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tabLst>
                <a:tab pos="637540" algn="l"/>
              </a:tabLst>
            </a:pPr>
            <a:r>
              <a:rPr lang="el-GR" sz="1800" kern="1200" dirty="0">
                <a:solidFill>
                  <a:schemeClr val="bg1"/>
                </a:solidFill>
                <a:effectLst/>
                <a:latin typeface="Arial" panose="020B0604020202020204" pitchFamily="34" charset="0"/>
                <a:ea typeface="Calibri" panose="020F0502020204030204" pitchFamily="34" charset="0"/>
              </a:rPr>
              <a:t>Κονδύλης, Παναγιώτης (1987), </a:t>
            </a:r>
            <a:r>
              <a:rPr lang="el-GR" sz="1800" i="1" kern="1200" dirty="0">
                <a:solidFill>
                  <a:schemeClr val="bg1"/>
                </a:solidFill>
                <a:effectLst/>
                <a:latin typeface="Arial" panose="020B0604020202020204" pitchFamily="34" charset="0"/>
                <a:ea typeface="Calibri" panose="020F0502020204030204" pitchFamily="34" charset="0"/>
              </a:rPr>
              <a:t>Θεωρία του πολέμου</a:t>
            </a:r>
            <a:r>
              <a:rPr lang="el-GR" sz="1800" kern="1200" dirty="0">
                <a:solidFill>
                  <a:schemeClr val="bg1"/>
                </a:solidFill>
                <a:effectLst/>
                <a:latin typeface="Arial" panose="020B0604020202020204" pitchFamily="34" charset="0"/>
                <a:ea typeface="Calibri" panose="020F0502020204030204" pitchFamily="34" charset="0"/>
              </a:rPr>
              <a:t>, Αθήνα: Θεμέλιο. </a:t>
            </a:r>
            <a:endParaRPr lang="el-GR" sz="1800" dirty="0">
              <a:solidFill>
                <a:schemeClr val="bg1"/>
              </a:solidFill>
              <a:effectLst/>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tabLst>
                <a:tab pos="457200" algn="l"/>
              </a:tabLst>
            </a:pPr>
            <a:r>
              <a:rPr lang="el-GR" sz="1800" kern="1200" dirty="0">
                <a:solidFill>
                  <a:schemeClr val="bg1"/>
                </a:solidFill>
                <a:effectLst/>
                <a:latin typeface="Arial" panose="020B0604020202020204" pitchFamily="34" charset="0"/>
                <a:ea typeface="Calibri" panose="020F0502020204030204" pitchFamily="34" charset="0"/>
              </a:rPr>
              <a:t>Παπαγεωργίου, Κωνσταντίνος ( 2008), </a:t>
            </a:r>
            <a:r>
              <a:rPr lang="el-GR" sz="1800" i="1" kern="1200" dirty="0">
                <a:solidFill>
                  <a:schemeClr val="bg1"/>
                </a:solidFill>
                <a:effectLst/>
                <a:latin typeface="Arial" panose="020B0604020202020204" pitchFamily="34" charset="0"/>
                <a:ea typeface="Calibri" panose="020F0502020204030204" pitchFamily="34" charset="0"/>
              </a:rPr>
              <a:t>Πόλεμος και δικαιοσύνη</a:t>
            </a:r>
            <a:r>
              <a:rPr lang="el-GR" sz="1800" kern="1200" dirty="0">
                <a:solidFill>
                  <a:schemeClr val="bg1"/>
                </a:solidFill>
                <a:effectLst/>
                <a:latin typeface="Arial" panose="020B0604020202020204" pitchFamily="34" charset="0"/>
                <a:ea typeface="Calibri" panose="020F0502020204030204" pitchFamily="34" charset="0"/>
              </a:rPr>
              <a:t>, Αθήνα: Πόλις. </a:t>
            </a:r>
            <a:endParaRPr lang="el-GR" sz="1800" dirty="0">
              <a:solidFill>
                <a:schemeClr val="bg1"/>
              </a:solidFill>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tabLst>
                <a:tab pos="457200" algn="l"/>
              </a:tabLst>
            </a:pPr>
            <a:r>
              <a:rPr lang="el-GR" sz="1800" kern="1200" dirty="0" err="1">
                <a:solidFill>
                  <a:schemeClr val="bg1"/>
                </a:solidFill>
                <a:effectLst/>
                <a:latin typeface="Arial" panose="020B0604020202020204" pitchFamily="34" charset="0"/>
                <a:ea typeface="Calibri" panose="020F0502020204030204" pitchFamily="34" charset="0"/>
              </a:rPr>
              <a:t>Ρωλς</a:t>
            </a:r>
            <a:r>
              <a:rPr lang="el-GR" sz="1800" kern="1200" dirty="0">
                <a:solidFill>
                  <a:schemeClr val="bg1"/>
                </a:solidFill>
                <a:effectLst/>
                <a:latin typeface="Arial" panose="020B0604020202020204" pitchFamily="34" charset="0"/>
                <a:ea typeface="Calibri" panose="020F0502020204030204" pitchFamily="34" charset="0"/>
              </a:rPr>
              <a:t>, Τζων, (2000)</a:t>
            </a:r>
            <a:r>
              <a:rPr lang="el-GR" sz="1800" i="1" kern="1200" dirty="0">
                <a:solidFill>
                  <a:schemeClr val="bg1"/>
                </a:solidFill>
                <a:effectLst/>
                <a:latin typeface="Arial" panose="020B0604020202020204" pitchFamily="34" charset="0"/>
                <a:ea typeface="Calibri" panose="020F0502020204030204" pitchFamily="34" charset="0"/>
              </a:rPr>
              <a:t>Το δίκαιο των λαών</a:t>
            </a:r>
            <a:r>
              <a:rPr lang="el-GR" sz="1800" kern="1200" dirty="0">
                <a:solidFill>
                  <a:schemeClr val="bg1"/>
                </a:solidFill>
                <a:effectLst/>
                <a:latin typeface="Arial" panose="020B0604020202020204" pitchFamily="34" charset="0"/>
                <a:ea typeface="Calibri" panose="020F0502020204030204" pitchFamily="34" charset="0"/>
              </a:rPr>
              <a:t>, Αθήνα: Ποιότητα. </a:t>
            </a:r>
            <a:endParaRPr lang="el-GR" sz="1800" dirty="0">
              <a:solidFill>
                <a:schemeClr val="bg1"/>
              </a:solidFill>
              <a:effectLst/>
              <a:latin typeface="Times New Roman" panose="02020603050405020304" pitchFamily="18" charset="0"/>
              <a:ea typeface="Times New Roman" panose="02020603050405020304" pitchFamily="18" charset="0"/>
            </a:endParaRPr>
          </a:p>
          <a:p>
            <a:pPr marL="342900" lvl="0" indent="-342900" algn="just">
              <a:spcAft>
                <a:spcPts val="800"/>
              </a:spcAft>
              <a:buFont typeface="Symbol" panose="05050102010706020507" pitchFamily="18" charset="2"/>
              <a:buChar char=""/>
              <a:tabLst>
                <a:tab pos="637540" algn="l"/>
              </a:tabLst>
            </a:pPr>
            <a:endParaRPr lang="el-GR"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303566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0" y="295272"/>
            <a:ext cx="11984182" cy="6281848"/>
          </a:xfrm>
          <a:prstGeom prst="rect">
            <a:avLst/>
          </a:prstGeom>
        </p:spPr>
        <p:txBody>
          <a:bodyPr wrap="square">
            <a:spAutoFit/>
          </a:bodyPr>
          <a:lstStyle/>
          <a:p>
            <a:pPr algn="ctr">
              <a:lnSpc>
                <a:spcPct val="150000"/>
              </a:lnSpc>
              <a:spcAft>
                <a:spcPts val="0"/>
              </a:spcAft>
            </a:pPr>
            <a:r>
              <a:rPr lang="el-GR" b="1" dirty="0">
                <a:solidFill>
                  <a:schemeClr val="bg1"/>
                </a:solidFill>
                <a:latin typeface="Calibri" panose="020F0502020204030204" pitchFamily="34" charset="0"/>
                <a:ea typeface="Calibri" panose="020F0502020204030204" pitchFamily="34" charset="0"/>
                <a:cs typeface="Times New Roman" panose="02020603050405020304" pitchFamily="18" charset="0"/>
              </a:rPr>
              <a:t>Elisabeth Anscombe «Το βραβείο του </a:t>
            </a:r>
            <a:r>
              <a:rPr lang="el-GR" b="1"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κου</a:t>
            </a:r>
            <a:r>
              <a:rPr lang="el-GR" b="1"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l-GR" b="1"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Τρούμαν</a:t>
            </a:r>
            <a:r>
              <a:rPr lang="el-GR" b="1"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p>
          <a:p>
            <a:pPr marL="285750" indent="-285750" algn="just">
              <a:lnSpc>
                <a:spcPct val="150000"/>
              </a:lnSpc>
              <a:spcAft>
                <a:spcPts val="0"/>
              </a:spcAft>
              <a:buFont typeface="Arial" panose="020B0604020202020204" pitchFamily="34" charset="0"/>
              <a:buChar char="•"/>
            </a:pPr>
            <a:r>
              <a:rPr lang="el-GR" dirty="0">
                <a:solidFill>
                  <a:schemeClr val="bg1"/>
                </a:solidFill>
                <a:latin typeface="Calibri" panose="020F0502020204030204" pitchFamily="34" charset="0"/>
                <a:ea typeface="Calibri" panose="020F0502020204030204" pitchFamily="34" charset="0"/>
                <a:cs typeface="Times New Roman" panose="02020603050405020304" pitchFamily="18" charset="0"/>
              </a:rPr>
              <a:t>Μαθήτρια  του </a:t>
            </a:r>
            <a:r>
              <a:rPr lang="el-GR"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Βιτγκενστάιν</a:t>
            </a:r>
            <a:r>
              <a:rPr lang="el-GR" dirty="0">
                <a:solidFill>
                  <a:schemeClr val="bg1"/>
                </a:solidFill>
                <a:latin typeface="Calibri" panose="020F0502020204030204" pitchFamily="34" charset="0"/>
                <a:ea typeface="Calibri" panose="020F0502020204030204" pitchFamily="34" charset="0"/>
                <a:cs typeface="Times New Roman" panose="02020603050405020304" pitchFamily="18" charset="0"/>
              </a:rPr>
              <a:t>, μεταφράστρια των  σημαντικότερων έργων του και μέλος της τριμελούς επιτροπής των εκτελεστών της πνευματικής του διαθήκης.</a:t>
            </a:r>
          </a:p>
          <a:p>
            <a:pPr marL="285750" indent="-285750" algn="just">
              <a:lnSpc>
                <a:spcPct val="150000"/>
              </a:lnSpc>
              <a:spcAft>
                <a:spcPts val="0"/>
              </a:spcAft>
              <a:buFont typeface="Arial" panose="020B0604020202020204" pitchFamily="34" charset="0"/>
              <a:buChar char="•"/>
            </a:pPr>
            <a:r>
              <a:rPr lang="el-GR" dirty="0">
                <a:solidFill>
                  <a:schemeClr val="bg1"/>
                </a:solidFill>
                <a:latin typeface="Calibri" panose="020F0502020204030204" pitchFamily="34" charset="0"/>
                <a:ea typeface="Calibri" panose="020F0502020204030204" pitchFamily="34" charset="0"/>
                <a:cs typeface="Times New Roman" panose="02020603050405020304" pitchFamily="18" charset="0"/>
              </a:rPr>
              <a:t>Απαξιώνει  ηθικά την απόφαση του </a:t>
            </a:r>
            <a:r>
              <a:rPr lang="el-GR"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Τρούμαν</a:t>
            </a:r>
            <a:r>
              <a:rPr lang="el-GR" dirty="0">
                <a:solidFill>
                  <a:schemeClr val="bg1"/>
                </a:solidFill>
                <a:latin typeface="Calibri" panose="020F0502020204030204" pitchFamily="34" charset="0"/>
                <a:ea typeface="Calibri" panose="020F0502020204030204" pitchFamily="34" charset="0"/>
                <a:cs typeface="Times New Roman" panose="02020603050405020304" pitchFamily="18" charset="0"/>
              </a:rPr>
              <a:t> να ρίξει στη Χιροσίμα και το Ναγκασάκι τις </a:t>
            </a:r>
            <a:r>
              <a:rPr lang="el-GR"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πυρηνικες</a:t>
            </a:r>
            <a:r>
              <a:rPr lang="el-GR" dirty="0">
                <a:solidFill>
                  <a:schemeClr val="bg1"/>
                </a:solidFill>
                <a:latin typeface="Calibri" panose="020F0502020204030204" pitchFamily="34" charset="0"/>
                <a:ea typeface="Calibri" panose="020F0502020204030204" pitchFamily="34" charset="0"/>
                <a:cs typeface="Times New Roman" panose="02020603050405020304" pitchFamily="18" charset="0"/>
              </a:rPr>
              <a:t> βόμβες : «Όταν ισχυρίζομαι ότι το να σκοτώνεις αθώους ως μέσον για την επίτευξη των σκοπών σου είναι δολοφονία, λέω κάτι που όλοι παραδέχονται ως ορθό. Θα μου ζητηθεί φυσικά ο ορισμός των «αθώων». Θα τον δώσω, αλλά αργότερα. Εδώ δεν είναι απαραίτητος. Διότι στη Χιροσίμα και στο Ναγκασάκι δεν έχουμε να κάνουμε με οριακές περιπτώσεις. Στον βομβαρδισμό των πόλεων αυτών είχε σίγουρα ληφθεί απόφαση να σκοτωθούν αθώοι, ως μέσον για την επίτευξη κάποιου σκοπού. Και μάλιστα ένας τεράστιος αριθμός αθώων, με μία κίνηση, χωρίς προειδοποίηση, χωρίς ενδιάμεσο διάστημα που θα επέτρεπε τη διαφυγή ή την κάλυψή τους σε κάποιο καταφύγιο, πράγματα που υπήρχαν ακόμη και στους «βομβαρδισμούς περιοχών» εναντίον των γερμανικών πόλεων. Για πολύ καιρό με είχε απασχολήσει εκείνη η </a:t>
            </a:r>
            <a:r>
              <a:rPr lang="el-GR"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χιλιομασημένη</a:t>
            </a:r>
            <a:r>
              <a:rPr lang="el-GR" dirty="0">
                <a:solidFill>
                  <a:schemeClr val="bg1"/>
                </a:solidFill>
                <a:latin typeface="Calibri" panose="020F0502020204030204" pitchFamily="34" charset="0"/>
                <a:ea typeface="Calibri" panose="020F0502020204030204" pitchFamily="34" charset="0"/>
                <a:cs typeface="Times New Roman" panose="02020603050405020304" pitchFamily="18" charset="0"/>
              </a:rPr>
              <a:t> καραμέλα για το θάρρος του κ. </a:t>
            </a:r>
            <a:r>
              <a:rPr lang="el-GR"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Τρούμαν</a:t>
            </a:r>
            <a:r>
              <a:rPr lang="el-GR" dirty="0">
                <a:solidFill>
                  <a:schemeClr val="bg1"/>
                </a:solidFill>
                <a:latin typeface="Calibri" panose="020F0502020204030204" pitchFamily="34" charset="0"/>
                <a:ea typeface="Calibri" panose="020F0502020204030204" pitchFamily="34" charset="0"/>
                <a:cs typeface="Times New Roman" panose="02020603050405020304" pitchFamily="18" charset="0"/>
              </a:rPr>
              <a:t> να πάρει μια τέτοια απόφαση. Γνωρίζω φυσικά ότι καμιά φορά δειλιάζεις δίχως να έχεις λόγο να πιστεύεις ότι βρίσκεσαι σε κίνδυνο. Πώς γίνεται όμως να είσαι Θαρραλέος σ’ αυτή την περίπτωση; Τώρα τελευταία κατάλαβα το νόημα. Ο  όρος συνιστά αναγνώριση της αλήθειας. Ο κ. </a:t>
            </a:r>
            <a:r>
              <a:rPr lang="el-GR"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Τρούμαν</a:t>
            </a:r>
            <a:r>
              <a:rPr lang="el-GR" dirty="0">
                <a:solidFill>
                  <a:schemeClr val="bg1"/>
                </a:solidFill>
                <a:latin typeface="Calibri" panose="020F0502020204030204" pitchFamily="34" charset="0"/>
                <a:ea typeface="Calibri" panose="020F0502020204030204" pitchFamily="34" charset="0"/>
                <a:cs typeface="Times New Roman" panose="02020603050405020304" pitchFamily="18" charset="0"/>
              </a:rPr>
              <a:t> ήταν θαρραλέος διότι, και μόνο διότι, αυτό που έκανε ήταν τόσο κακό.»  </a:t>
            </a:r>
            <a:endParaRPr lang="el-GR"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352390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0" y="104207"/>
            <a:ext cx="11845637" cy="6324808"/>
          </a:xfrm>
          <a:prstGeom prst="rect">
            <a:avLst/>
          </a:prstGeom>
        </p:spPr>
        <p:txBody>
          <a:bodyPr wrap="square">
            <a:spAutoFit/>
          </a:bodyPr>
          <a:lstStyle/>
          <a:p>
            <a:pPr marL="457200" algn="ctr">
              <a:lnSpc>
                <a:spcPct val="150000"/>
              </a:lnSpc>
              <a:spcAft>
                <a:spcPts val="0"/>
              </a:spcAft>
            </a:pPr>
            <a:r>
              <a:rPr lang="el-GR" u="sng" dirty="0">
                <a:solidFill>
                  <a:schemeClr val="bg1"/>
                </a:solidFill>
                <a:latin typeface="Calibri" panose="020F0502020204030204" pitchFamily="34" charset="0"/>
                <a:ea typeface="Calibri" panose="020F0502020204030204" pitchFamily="34" charset="0"/>
                <a:cs typeface="Times New Roman" panose="02020603050405020304" pitchFamily="18" charset="0"/>
              </a:rPr>
              <a:t>Ηθική του </a:t>
            </a:r>
            <a:r>
              <a:rPr lang="el-GR" i="1" u="sng" dirty="0">
                <a:solidFill>
                  <a:schemeClr val="bg1"/>
                </a:solidFill>
                <a:latin typeface="Calibri" panose="020F0502020204030204" pitchFamily="34" charset="0"/>
                <a:ea typeface="Calibri" panose="020F0502020204030204" pitchFamily="34" charset="0"/>
                <a:cs typeface="Times New Roman" panose="02020603050405020304" pitchFamily="18" charset="0"/>
              </a:rPr>
              <a:t>Πολέμου</a:t>
            </a:r>
            <a:endParaRPr lang="el-GR" sz="1600" b="1" i="1"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742950" indent="-285750" algn="just">
              <a:lnSpc>
                <a:spcPct val="150000"/>
              </a:lnSpc>
              <a:spcAft>
                <a:spcPts val="0"/>
              </a:spcAft>
              <a:buFont typeface="Arial" panose="020B0604020202020204" pitchFamily="34" charset="0"/>
              <a:buChar char="•"/>
            </a:pPr>
            <a:r>
              <a:rPr lang="el-GR" dirty="0">
                <a:solidFill>
                  <a:schemeClr val="bg1"/>
                </a:solidFill>
                <a:latin typeface="Calibri" panose="020F0502020204030204" pitchFamily="34" charset="0"/>
                <a:ea typeface="Calibri" panose="020F0502020204030204" pitchFamily="34" charset="0"/>
                <a:cs typeface="Times New Roman" panose="02020603050405020304" pitchFamily="18" charset="0"/>
              </a:rPr>
              <a:t>Η θεωρία του δίκαιου πολέμου  </a:t>
            </a:r>
            <a:r>
              <a:rPr lang="en-US" b="1" dirty="0">
                <a:solidFill>
                  <a:schemeClr val="bg1"/>
                </a:solidFill>
                <a:latin typeface="Calibri" panose="020F0502020204030204" pitchFamily="34" charset="0"/>
                <a:ea typeface="Calibri" panose="020F0502020204030204" pitchFamily="34" charset="0"/>
                <a:cs typeface="Times New Roman" panose="02020603050405020304" pitchFamily="18" charset="0"/>
              </a:rPr>
              <a:t>jus bellum </a:t>
            </a:r>
            <a:r>
              <a:rPr lang="en-US" b="1"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justum</a:t>
            </a:r>
            <a:r>
              <a:rPr lang="el-GR" b="1"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p>
          <a:p>
            <a:pPr marL="742950" indent="-285750" algn="just">
              <a:lnSpc>
                <a:spcPct val="150000"/>
              </a:lnSpc>
              <a:spcAft>
                <a:spcPts val="0"/>
              </a:spcAft>
              <a:buFont typeface="Arial" panose="020B0604020202020204" pitchFamily="34" charset="0"/>
              <a:buChar char="•"/>
            </a:pPr>
            <a:r>
              <a:rPr lang="el-GR" dirty="0">
                <a:solidFill>
                  <a:schemeClr val="bg1"/>
                </a:solidFill>
                <a:latin typeface="Calibri" panose="020F0502020204030204" pitchFamily="34" charset="0"/>
                <a:ea typeface="Calibri" panose="020F0502020204030204" pitchFamily="34" charset="0"/>
                <a:cs typeface="Times New Roman" panose="02020603050405020304" pitchFamily="18" charset="0"/>
              </a:rPr>
              <a:t>Δύο  ομάδες  κριτηρίων  </a:t>
            </a:r>
          </a:p>
          <a:p>
            <a:pPr marL="457200" algn="just">
              <a:lnSpc>
                <a:spcPct val="150000"/>
              </a:lnSpc>
              <a:spcAft>
                <a:spcPts val="0"/>
              </a:spcAft>
            </a:pPr>
            <a:r>
              <a:rPr lang="el-GR" dirty="0">
                <a:solidFill>
                  <a:schemeClr val="bg1"/>
                </a:solidFill>
                <a:latin typeface="Calibri" panose="020F0502020204030204" pitchFamily="34" charset="0"/>
                <a:ea typeface="Calibri" panose="020F0502020204030204" pitchFamily="34" charset="0"/>
                <a:cs typeface="Times New Roman" panose="02020603050405020304" pitchFamily="18" charset="0"/>
              </a:rPr>
              <a:t>1)‘το δίκαιο προς πόλεμο΄ (</a:t>
            </a:r>
            <a:r>
              <a:rPr lang="en-US" b="1" dirty="0">
                <a:solidFill>
                  <a:schemeClr val="bg1"/>
                </a:solidFill>
                <a:latin typeface="Calibri" panose="020F0502020204030204" pitchFamily="34" charset="0"/>
                <a:ea typeface="Calibri" panose="020F0502020204030204" pitchFamily="34" charset="0"/>
                <a:cs typeface="Times New Roman" panose="02020603050405020304" pitchFamily="18" charset="0"/>
              </a:rPr>
              <a:t>jus ad bellum</a:t>
            </a:r>
            <a:r>
              <a:rPr lang="el-GR" dirty="0">
                <a:solidFill>
                  <a:schemeClr val="bg1"/>
                </a:solidFill>
                <a:latin typeface="Calibri" panose="020F0502020204030204" pitchFamily="34" charset="0"/>
                <a:ea typeface="Calibri" panose="020F0502020204030204" pitchFamily="34" charset="0"/>
                <a:cs typeface="Times New Roman" panose="02020603050405020304" pitchFamily="18" charset="0"/>
              </a:rPr>
              <a:t>) εξετάζει την ηθική της εμπλοκής σε πόλεμο .</a:t>
            </a:r>
          </a:p>
          <a:p>
            <a:pPr marL="457200" algn="just">
              <a:lnSpc>
                <a:spcPct val="150000"/>
              </a:lnSpc>
              <a:spcAft>
                <a:spcPts val="0"/>
              </a:spcAft>
            </a:pPr>
            <a:r>
              <a:rPr lang="el-GR" dirty="0">
                <a:solidFill>
                  <a:schemeClr val="bg1"/>
                </a:solidFill>
                <a:latin typeface="Calibri" panose="020F0502020204030204" pitchFamily="34" charset="0"/>
                <a:ea typeface="Calibri" panose="020F0502020204030204" pitchFamily="34" charset="0"/>
                <a:cs typeface="Times New Roman" panose="02020603050405020304" pitchFamily="18" charset="0"/>
              </a:rPr>
              <a:t>2) ΄το δίκαιο εν </a:t>
            </a:r>
            <a:r>
              <a:rPr lang="el-GR"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πολέμω</a:t>
            </a:r>
            <a:r>
              <a:rPr lang="el-GR"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b="1" dirty="0">
                <a:solidFill>
                  <a:schemeClr val="bg1"/>
                </a:solidFill>
                <a:latin typeface="Calibri" panose="020F0502020204030204" pitchFamily="34" charset="0"/>
                <a:ea typeface="Calibri" panose="020F0502020204030204" pitchFamily="34" charset="0"/>
                <a:cs typeface="Times New Roman" panose="02020603050405020304" pitchFamily="18" charset="0"/>
              </a:rPr>
              <a:t>jus in bello</a:t>
            </a:r>
            <a:r>
              <a:rPr lang="el-GR" dirty="0">
                <a:solidFill>
                  <a:schemeClr val="bg1"/>
                </a:solidFill>
                <a:latin typeface="Calibri" panose="020F0502020204030204" pitchFamily="34" charset="0"/>
                <a:ea typeface="Calibri" panose="020F0502020204030204" pitchFamily="34" charset="0"/>
                <a:cs typeface="Times New Roman" panose="02020603050405020304" pitchFamily="18" charset="0"/>
              </a:rPr>
              <a:t>) εξετάζει την ηθική των </a:t>
            </a:r>
            <a:r>
              <a:rPr lang="el-GR"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εθροπραξιών</a:t>
            </a:r>
            <a:r>
              <a:rPr lang="el-GR"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p>
          <a:p>
            <a:pPr marL="457200" algn="just">
              <a:lnSpc>
                <a:spcPct val="150000"/>
              </a:lnSpc>
              <a:spcAft>
                <a:spcPts val="0"/>
              </a:spcAft>
            </a:pPr>
            <a:r>
              <a:rPr lang="el-GR" dirty="0">
                <a:solidFill>
                  <a:schemeClr val="bg1"/>
                </a:solidFill>
                <a:latin typeface="Calibri" panose="020F0502020204030204" pitchFamily="34" charset="0"/>
                <a:ea typeface="Calibri" panose="020F0502020204030204" pitchFamily="34" charset="0"/>
                <a:cs typeface="Times New Roman" panose="02020603050405020304" pitchFamily="18" charset="0"/>
              </a:rPr>
              <a:t>3)Το  δίκαιο μετά τον πόλεμο (</a:t>
            </a:r>
            <a:r>
              <a:rPr lang="en-US" b="1" dirty="0">
                <a:solidFill>
                  <a:schemeClr val="bg1"/>
                </a:solidFill>
                <a:latin typeface="Calibri" panose="020F0502020204030204" pitchFamily="34" charset="0"/>
                <a:ea typeface="Calibri" panose="020F0502020204030204" pitchFamily="34" charset="0"/>
                <a:cs typeface="Times New Roman" panose="02020603050405020304" pitchFamily="18" charset="0"/>
              </a:rPr>
              <a:t>jus post bellum</a:t>
            </a:r>
            <a:r>
              <a:rPr lang="el-GR" dirty="0">
                <a:solidFill>
                  <a:schemeClr val="bg1"/>
                </a:solidFill>
                <a:latin typeface="Calibri" panose="020F0502020204030204" pitchFamily="34" charset="0"/>
                <a:ea typeface="Calibri" panose="020F0502020204030204" pitchFamily="34" charset="0"/>
                <a:cs typeface="Times New Roman" panose="02020603050405020304" pitchFamily="18" charset="0"/>
              </a:rPr>
              <a:t>) που διαπραγματεύεται την ηθική των μετά τον πόλεμο διακανονισμών και της ανοικοδόμησης.   </a:t>
            </a:r>
            <a:endParaRPr lang="el-GR" sz="16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l-GR" dirty="0">
                <a:solidFill>
                  <a:schemeClr val="bg1"/>
                </a:solidFill>
                <a:latin typeface="Calibri" panose="020F0502020204030204" pitchFamily="34" charset="0"/>
                <a:ea typeface="Calibri" panose="020F0502020204030204" pitchFamily="34" charset="0"/>
                <a:cs typeface="Times New Roman" panose="02020603050405020304" pitchFamily="18" charset="0"/>
              </a:rPr>
              <a:t>Ο  πόλεμος αν και τρομερός δεν είναι πάντα η χειρότερη προοπτική. </a:t>
            </a:r>
          </a:p>
          <a:p>
            <a:pPr algn="just">
              <a:lnSpc>
                <a:spcPct val="150000"/>
              </a:lnSpc>
              <a:spcAft>
                <a:spcPts val="0"/>
              </a:spcAft>
            </a:pPr>
            <a:r>
              <a:rPr lang="el-GR" dirty="0">
                <a:solidFill>
                  <a:schemeClr val="bg1"/>
                </a:solidFill>
                <a:latin typeface="Calibri" panose="020F0502020204030204" pitchFamily="34" charset="0"/>
                <a:ea typeface="Calibri" panose="020F0502020204030204" pitchFamily="34" charset="0"/>
                <a:cs typeface="Times New Roman" panose="02020603050405020304" pitchFamily="18" charset="0"/>
              </a:rPr>
              <a:t>Αντίπαλοι : είτε πασιφιστές οι οποίοι θεωρούν ότι ουδέποτε ένας πόλεμος μπορεί να δικαιολογηθεί </a:t>
            </a:r>
          </a:p>
          <a:p>
            <a:pPr algn="just">
              <a:lnSpc>
                <a:spcPct val="150000"/>
              </a:lnSpc>
              <a:spcAft>
                <a:spcPts val="0"/>
              </a:spcAft>
            </a:pPr>
            <a:r>
              <a:rPr lang="el-GR" dirty="0">
                <a:solidFill>
                  <a:schemeClr val="bg1"/>
                </a:solidFill>
                <a:latin typeface="Calibri" panose="020F0502020204030204" pitchFamily="34" charset="0"/>
                <a:ea typeface="Calibri" panose="020F0502020204030204" pitchFamily="34" charset="0"/>
                <a:cs typeface="Times New Roman" panose="02020603050405020304" pitchFamily="18" charset="0"/>
              </a:rPr>
              <a:t>είτε εθνικιστές που θεωρούν ότι μόνα τα συμφέροντα ενός έθνους αρκούν για να δικαιολογήσουν ένα πόλεμο.</a:t>
            </a:r>
          </a:p>
          <a:p>
            <a:pPr algn="just">
              <a:lnSpc>
                <a:spcPct val="150000"/>
              </a:lnSpc>
              <a:spcAft>
                <a:spcPts val="0"/>
              </a:spcAft>
            </a:pPr>
            <a:r>
              <a:rPr lang="el-GR" dirty="0">
                <a:solidFill>
                  <a:schemeClr val="bg1"/>
                </a:solidFill>
                <a:latin typeface="Calibri" panose="020F0502020204030204" pitchFamily="34" charset="0"/>
                <a:ea typeface="Calibri" panose="020F0502020204030204" pitchFamily="34" charset="0"/>
                <a:cs typeface="Times New Roman" panose="02020603050405020304" pitchFamily="18" charset="0"/>
              </a:rPr>
              <a:t> Οι φιλόσοφοι πολλές φορές δικαιολογούν τον πόλεμο και θεωρούν ότι δεν θα πρέπει να έχει κάποιος ένοχη συνείδηση όταν καλείται να τον υπηρετήσει. Μερικοί όπως ο </a:t>
            </a:r>
            <a:r>
              <a:rPr lang="en-US" b="1" dirty="0">
                <a:solidFill>
                  <a:schemeClr val="bg1"/>
                </a:solidFill>
                <a:latin typeface="Calibri" panose="020F0502020204030204" pitchFamily="34" charset="0"/>
                <a:ea typeface="Calibri" panose="020F0502020204030204" pitchFamily="34" charset="0"/>
                <a:cs typeface="Times New Roman" panose="02020603050405020304" pitchFamily="18" charset="0"/>
              </a:rPr>
              <a:t>Rousseau</a:t>
            </a:r>
            <a:r>
              <a:rPr lang="el-GR" dirty="0">
                <a:solidFill>
                  <a:schemeClr val="bg1"/>
                </a:solidFill>
                <a:latin typeface="Calibri" panose="020F0502020204030204" pitchFamily="34" charset="0"/>
                <a:ea typeface="Calibri" panose="020F0502020204030204" pitchFamily="34" charset="0"/>
                <a:cs typeface="Times New Roman" panose="02020603050405020304" pitchFamily="18" charset="0"/>
              </a:rPr>
              <a:t> επιχειρηματολογούν υπέρ της εξέγερσης εναντίον μιας καταπιεστικής εξουσίας. </a:t>
            </a:r>
            <a:endParaRPr lang="el-GR" sz="16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nSpc>
                <a:spcPct val="150000"/>
              </a:lnSpc>
            </a:pPr>
            <a:r>
              <a:rPr lang="el-GR" dirty="0">
                <a:solidFill>
                  <a:schemeClr val="bg1"/>
                </a:solidFill>
                <a:latin typeface="Calibri" panose="020F0502020204030204" pitchFamily="34" charset="0"/>
                <a:ea typeface="Calibri" panose="020F0502020204030204" pitchFamily="34" charset="0"/>
                <a:cs typeface="Times New Roman" panose="02020603050405020304" pitchFamily="18" charset="0"/>
              </a:rPr>
              <a:t>Η ιστορική πλευρά της θεωρίας ασχολείται με τους ιστορικά διαμορφωμένους νόμους και τις συμφωνίες και λαμβάνει υπόψη τα λεγόμενα των φιλοσόφων και των νομικών διαχρονικά. </a:t>
            </a:r>
            <a:endParaRPr lang="el-GR" dirty="0">
              <a:solidFill>
                <a:schemeClr val="bg1"/>
              </a:solidFill>
            </a:endParaRPr>
          </a:p>
        </p:txBody>
      </p:sp>
    </p:spTree>
    <p:extLst>
      <p:ext uri="{BB962C8B-B14F-4D97-AF65-F5344CB8AC3E}">
        <p14:creationId xmlns:p14="http://schemas.microsoft.com/office/powerpoint/2010/main" val="24259288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Ορθογώνιο 2"/>
          <p:cNvSpPr/>
          <p:nvPr/>
        </p:nvSpPr>
        <p:spPr>
          <a:xfrm>
            <a:off x="166254" y="0"/>
            <a:ext cx="11817928" cy="7528343"/>
          </a:xfrm>
          <a:prstGeom prst="rect">
            <a:avLst/>
          </a:prstGeom>
        </p:spPr>
        <p:txBody>
          <a:bodyPr wrap="square">
            <a:spAutoFit/>
          </a:bodyPr>
          <a:lstStyle/>
          <a:p>
            <a:pPr marL="285750" indent="-285750" algn="just">
              <a:lnSpc>
                <a:spcPct val="150000"/>
              </a:lnSpc>
              <a:spcAft>
                <a:spcPts val="0"/>
              </a:spcAft>
              <a:buFont typeface="Arial" panose="020B0604020202020204" pitchFamily="34" charset="0"/>
              <a:buChar char="•"/>
            </a:pPr>
            <a:r>
              <a:rPr lang="el-GR" b="1" dirty="0">
                <a:solidFill>
                  <a:schemeClr val="bg1"/>
                </a:solidFill>
                <a:latin typeface="Calibri" panose="020F0502020204030204" pitchFamily="34" charset="0"/>
                <a:ea typeface="Calibri" panose="020F0502020204030204" pitchFamily="34" charset="0"/>
                <a:cs typeface="Times New Roman" panose="02020603050405020304" pitchFamily="18" charset="0"/>
              </a:rPr>
              <a:t>Αριστοτέλης</a:t>
            </a:r>
            <a:r>
              <a:rPr lang="el-GR" dirty="0">
                <a:solidFill>
                  <a:schemeClr val="bg1"/>
                </a:solidFill>
                <a:latin typeface="Calibri" panose="020F0502020204030204" pitchFamily="34" charset="0"/>
                <a:ea typeface="Calibri" panose="020F0502020204030204" pitchFamily="34" charset="0"/>
                <a:cs typeface="Times New Roman" panose="02020603050405020304" pitchFamily="18" charset="0"/>
              </a:rPr>
              <a:t>  - ο πόλεμος και οι εχθροπραξίες ήταν επιθυμητές για ‘να αποφύγεις το να γίνεις σκλάβος σε άλλους</a:t>
            </a:r>
          </a:p>
          <a:p>
            <a:pPr algn="just">
              <a:lnSpc>
                <a:spcPct val="150000"/>
              </a:lnSpc>
              <a:spcAft>
                <a:spcPts val="0"/>
              </a:spcAft>
            </a:pPr>
            <a:r>
              <a:rPr lang="el-GR" dirty="0">
                <a:solidFill>
                  <a:schemeClr val="bg1"/>
                </a:solidFill>
                <a:latin typeface="Calibri" panose="020F0502020204030204" pitchFamily="34" charset="0"/>
                <a:ea typeface="Calibri" panose="020F0502020204030204" pitchFamily="34" charset="0"/>
                <a:cs typeface="Times New Roman" panose="02020603050405020304" pitchFamily="18" charset="0"/>
              </a:rPr>
              <a:t>-δίκαιη συνέπεια του πολέμου την υποδούλωση των ηττημένων </a:t>
            </a:r>
          </a:p>
          <a:p>
            <a:pPr algn="just">
              <a:lnSpc>
                <a:spcPct val="150000"/>
              </a:lnSpc>
              <a:spcAft>
                <a:spcPts val="0"/>
              </a:spcAft>
            </a:pPr>
            <a:r>
              <a:rPr lang="el-GR" dirty="0">
                <a:solidFill>
                  <a:schemeClr val="bg1"/>
                </a:solidFill>
                <a:latin typeface="Calibri" panose="020F0502020204030204" pitchFamily="34" charset="0"/>
                <a:ea typeface="Calibri" panose="020F0502020204030204" pitchFamily="34" charset="0"/>
                <a:cs typeface="Times New Roman" panose="02020603050405020304" pitchFamily="18" charset="0"/>
              </a:rPr>
              <a:t>-κατάργηση αυτού που αποκαλούσε ‘φυσική σκλαβιά’ θα υπέσκαπτε την πολιτική ελευθερία. </a:t>
            </a:r>
          </a:p>
          <a:p>
            <a:pPr algn="just">
              <a:lnSpc>
                <a:spcPct val="150000"/>
              </a:lnSpc>
              <a:spcAft>
                <a:spcPts val="0"/>
              </a:spcAft>
            </a:pPr>
            <a:r>
              <a:rPr lang="el-GR" dirty="0">
                <a:solidFill>
                  <a:schemeClr val="bg1"/>
                </a:solidFill>
                <a:latin typeface="Calibri" panose="020F0502020204030204" pitchFamily="34" charset="0"/>
                <a:ea typeface="Calibri" panose="020F0502020204030204" pitchFamily="34" charset="0"/>
                <a:cs typeface="Times New Roman" panose="02020603050405020304" pitchFamily="18" charset="0"/>
              </a:rPr>
              <a:t>-Η επιδίωξη της ελευθερίας είναι αξεχώριστη από την επιδίωξη της κυριαρχίας πάνω ‘σε αυτούς που τους αξίζει να είναι σκλάβοι.’ </a:t>
            </a:r>
          </a:p>
          <a:p>
            <a:pPr marL="285750" indent="-285750" algn="just">
              <a:lnSpc>
                <a:spcPct val="150000"/>
              </a:lnSpc>
              <a:spcAft>
                <a:spcPts val="0"/>
              </a:spcAft>
              <a:buFont typeface="Arial" panose="020B0604020202020204" pitchFamily="34" charset="0"/>
              <a:buChar char="•"/>
            </a:pPr>
            <a:r>
              <a:rPr lang="el-GR" dirty="0">
                <a:solidFill>
                  <a:schemeClr val="bg1"/>
                </a:solidFill>
                <a:latin typeface="Calibri" panose="020F0502020204030204" pitchFamily="34" charset="0"/>
                <a:ea typeface="Calibri" panose="020F0502020204030204" pitchFamily="34" charset="0"/>
                <a:cs typeface="Times New Roman" panose="02020603050405020304" pitchFamily="18" charset="0"/>
              </a:rPr>
              <a:t>Η ιδανική εξήγηση της θεωρίας του δικαίου πολέμου βρίσκεται στο </a:t>
            </a:r>
            <a:r>
              <a:rPr lang="en-US" b="1" dirty="0">
                <a:solidFill>
                  <a:schemeClr val="bg1"/>
                </a:solidFill>
                <a:latin typeface="Calibri" panose="020F0502020204030204" pitchFamily="34" charset="0"/>
                <a:ea typeface="Calibri" panose="020F0502020204030204" pitchFamily="34" charset="0"/>
                <a:cs typeface="Times New Roman" panose="02020603050405020304" pitchFamily="18" charset="0"/>
              </a:rPr>
              <a:t>De </a:t>
            </a:r>
            <a:r>
              <a:rPr lang="en-US" b="1"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Officiis</a:t>
            </a:r>
            <a:r>
              <a:rPr lang="el-GR" b="1"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l-GR" dirty="0">
                <a:solidFill>
                  <a:schemeClr val="bg1"/>
                </a:solidFill>
                <a:latin typeface="Calibri" panose="020F0502020204030204" pitchFamily="34" charset="0"/>
                <a:ea typeface="Calibri" panose="020F0502020204030204" pitchFamily="34" charset="0"/>
                <a:cs typeface="Times New Roman" panose="02020603050405020304" pitchFamily="18" charset="0"/>
              </a:rPr>
              <a:t>του </a:t>
            </a:r>
            <a:r>
              <a:rPr lang="el-GR" b="1"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Κικέρωνα</a:t>
            </a:r>
            <a:r>
              <a:rPr lang="el-GR" dirty="0">
                <a:solidFill>
                  <a:schemeClr val="bg1"/>
                </a:solidFill>
                <a:latin typeface="Calibri" panose="020F0502020204030204" pitchFamily="34" charset="0"/>
                <a:ea typeface="Calibri" panose="020F0502020204030204" pitchFamily="34" charset="0"/>
                <a:cs typeface="Times New Roman" panose="02020603050405020304" pitchFamily="18" charset="0"/>
              </a:rPr>
              <a:t> αν και είναι γνωστό ότι ο Ιούλιος Καίσαρας δεν ακολούθησε πάντα τη θεωρία του. </a:t>
            </a:r>
            <a:endParaRPr lang="el-GR" sz="16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50000"/>
              </a:lnSpc>
              <a:spcAft>
                <a:spcPts val="0"/>
              </a:spcAft>
              <a:buFont typeface="Arial" panose="020B0604020202020204" pitchFamily="34" charset="0"/>
              <a:buChar char="•"/>
            </a:pPr>
            <a:r>
              <a:rPr lang="el-GR" sz="1800" b="1" dirty="0">
                <a:solidFill>
                  <a:schemeClr val="bg1"/>
                </a:solidFill>
                <a:effectLst/>
                <a:latin typeface="Calibri" panose="020F0502020204030204" pitchFamily="34" charset="0"/>
                <a:ea typeface="Calibri" panose="020F0502020204030204" pitchFamily="34" charset="0"/>
              </a:rPr>
              <a:t>Παλαιά Διαθήκη</a:t>
            </a:r>
            <a:r>
              <a:rPr lang="el-GR" sz="1800" dirty="0">
                <a:solidFill>
                  <a:schemeClr val="bg1"/>
                </a:solidFill>
                <a:effectLst/>
                <a:latin typeface="Calibri" panose="020F0502020204030204" pitchFamily="34" charset="0"/>
                <a:ea typeface="Calibri" panose="020F0502020204030204" pitchFamily="34" charset="0"/>
              </a:rPr>
              <a:t>, ουκ ολίγοι πόλεμοι και ακόμη περισσότερες αγριότητες κατόπιν προτροπής του βιβλικού θεού</a:t>
            </a:r>
            <a:r>
              <a:rPr lang="el-GR" sz="1800" dirty="0">
                <a:effectLst/>
                <a:latin typeface="Calibri" panose="020F0502020204030204" pitchFamily="34" charset="0"/>
                <a:ea typeface="Calibri" panose="020F0502020204030204" pitchFamily="34" charset="0"/>
              </a:rPr>
              <a:t> </a:t>
            </a:r>
          </a:p>
          <a:p>
            <a:pPr marL="285750" indent="-285750" algn="just">
              <a:lnSpc>
                <a:spcPct val="150000"/>
              </a:lnSpc>
              <a:spcAft>
                <a:spcPts val="0"/>
              </a:spcAft>
              <a:buFont typeface="Arial" panose="020B0604020202020204" pitchFamily="34" charset="0"/>
              <a:buChar char="•"/>
            </a:pPr>
            <a:r>
              <a:rPr lang="el-GR" b="1" dirty="0">
                <a:solidFill>
                  <a:schemeClr val="bg1"/>
                </a:solidFill>
                <a:latin typeface="Calibri" panose="020F0502020204030204" pitchFamily="34" charset="0"/>
                <a:ea typeface="Calibri" panose="020F0502020204030204" pitchFamily="34" charset="0"/>
              </a:rPr>
              <a:t>Μέγας Κωνσταντίνος </a:t>
            </a:r>
            <a:r>
              <a:rPr lang="el-GR" sz="1800" dirty="0">
                <a:solidFill>
                  <a:schemeClr val="bg1"/>
                </a:solidFill>
                <a:effectLst/>
                <a:latin typeface="Calibri" panose="020F0502020204030204" pitchFamily="34" charset="0"/>
                <a:ea typeface="Calibri" panose="020F0502020204030204" pitchFamily="34" charset="0"/>
              </a:rPr>
              <a:t>Η χριστιανική θρησκεία γίνεται θρησκεία της Ρωμαϊκής αυτοκρατορίας -313μ.Χ. </a:t>
            </a:r>
          </a:p>
          <a:p>
            <a:pPr marL="285750" indent="-285750" algn="just">
              <a:lnSpc>
                <a:spcPct val="150000"/>
              </a:lnSpc>
              <a:spcAft>
                <a:spcPts val="0"/>
              </a:spcAft>
              <a:buFont typeface="Arial" panose="020B0604020202020204" pitchFamily="34" charset="0"/>
              <a:buChar char="•"/>
            </a:pPr>
            <a:r>
              <a:rPr lang="el-GR" sz="1800" dirty="0">
                <a:solidFill>
                  <a:schemeClr val="bg1"/>
                </a:solidFill>
                <a:effectLst/>
                <a:latin typeface="Calibri" panose="020F0502020204030204" pitchFamily="34" charset="0"/>
                <a:ea typeface="Calibri" panose="020F0502020204030204" pitchFamily="34" charset="0"/>
              </a:rPr>
              <a:t>Επιτακτική  η ανάγκη να ξεπεραστεί η απροθυμία των Χριστιανών να πολεμήσουν.</a:t>
            </a:r>
            <a:r>
              <a:rPr lang="el-GR" sz="1800" dirty="0">
                <a:effectLst/>
                <a:latin typeface="Calibri" panose="020F0502020204030204" pitchFamily="34" charset="0"/>
                <a:ea typeface="Calibri" panose="020F0502020204030204" pitchFamily="34" charset="0"/>
              </a:rPr>
              <a:t> </a:t>
            </a:r>
          </a:p>
          <a:p>
            <a:pPr marL="285750" indent="-285750" algn="just">
              <a:lnSpc>
                <a:spcPct val="150000"/>
              </a:lnSpc>
              <a:spcAft>
                <a:spcPts val="0"/>
              </a:spcAft>
              <a:buFont typeface="Arial" panose="020B0604020202020204" pitchFamily="34" charset="0"/>
              <a:buChar char="•"/>
            </a:pPr>
            <a:r>
              <a:rPr lang="el-GR" sz="1800" dirty="0">
                <a:solidFill>
                  <a:schemeClr val="bg1"/>
                </a:solidFill>
                <a:effectLst/>
                <a:latin typeface="Calibri" panose="020F0502020204030204" pitchFamily="34" charset="0"/>
                <a:ea typeface="Calibri" panose="020F0502020204030204" pitchFamily="34" charset="0"/>
              </a:rPr>
              <a:t>Βαρβαρικά  φύλα,  Βησιγότθων και άλλων, που το 410 καταλαμβάνουν τη Ρώμη</a:t>
            </a:r>
            <a:r>
              <a:rPr lang="el-GR" sz="1800" dirty="0">
                <a:effectLst/>
                <a:latin typeface="Calibri" panose="020F0502020204030204" pitchFamily="34" charset="0"/>
                <a:ea typeface="Calibri" panose="020F0502020204030204" pitchFamily="34" charset="0"/>
              </a:rPr>
              <a:t> -</a:t>
            </a:r>
            <a:r>
              <a:rPr lang="el-GR" sz="1800" dirty="0">
                <a:solidFill>
                  <a:schemeClr val="bg1"/>
                </a:solidFill>
                <a:effectLst/>
                <a:latin typeface="Calibri" panose="020F0502020204030204" pitchFamily="34" charset="0"/>
                <a:ea typeface="Calibri" panose="020F0502020204030204" pitchFamily="34" charset="0"/>
              </a:rPr>
              <a:t>η</a:t>
            </a:r>
            <a:r>
              <a:rPr lang="el-GR" sz="1800" dirty="0">
                <a:effectLst/>
                <a:latin typeface="Calibri" panose="020F0502020204030204" pitchFamily="34" charset="0"/>
                <a:ea typeface="Calibri" panose="020F0502020204030204" pitchFamily="34" charset="0"/>
              </a:rPr>
              <a:t> </a:t>
            </a:r>
            <a:r>
              <a:rPr lang="el-GR" sz="1800" dirty="0">
                <a:solidFill>
                  <a:schemeClr val="bg1"/>
                </a:solidFill>
                <a:effectLst/>
                <a:latin typeface="Calibri" panose="020F0502020204030204" pitchFamily="34" charset="0"/>
                <a:ea typeface="Calibri" panose="020F0502020204030204" pitchFamily="34" charset="0"/>
              </a:rPr>
              <a:t>παρακμή αποδίδεται στους Χριστιανούς</a:t>
            </a:r>
          </a:p>
          <a:p>
            <a:pPr marL="285750" indent="-285750" algn="just">
              <a:lnSpc>
                <a:spcPct val="150000"/>
              </a:lnSpc>
              <a:spcAft>
                <a:spcPts val="0"/>
              </a:spcAft>
              <a:buFont typeface="Arial" panose="020B0604020202020204" pitchFamily="34" charset="0"/>
              <a:buChar char="•"/>
            </a:pPr>
            <a:r>
              <a:rPr lang="el-GR" sz="1800" b="1" dirty="0">
                <a:solidFill>
                  <a:schemeClr val="bg1"/>
                </a:solidFill>
                <a:effectLst/>
                <a:latin typeface="Calibri" panose="020F0502020204030204" pitchFamily="34" charset="0"/>
                <a:ea typeface="Calibri" panose="020F0502020204030204" pitchFamily="34" charset="0"/>
              </a:rPr>
              <a:t>Ιερός Αυγουστίνος</a:t>
            </a:r>
            <a:r>
              <a:rPr lang="el-GR" sz="1800" dirty="0">
                <a:solidFill>
                  <a:schemeClr val="bg1"/>
                </a:solidFill>
                <a:effectLst/>
                <a:latin typeface="Calibri" panose="020F0502020204030204" pitchFamily="34" charset="0"/>
                <a:ea typeface="Calibri" panose="020F0502020204030204" pitchFamily="34" charset="0"/>
              </a:rPr>
              <a:t>: όπως ο Βιβλικός Θεός έδιδε το παράγγελμα για πόλεμο έτσι και ο αυτοκράτορας είχε </a:t>
            </a:r>
            <a:r>
              <a:rPr lang="el-GR" sz="18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το ίδιο δικαίωμα με σκοπό την τιμωρία του κακού και την επιβολή της ειρήνης.</a:t>
            </a:r>
          </a:p>
          <a:p>
            <a:pPr marL="285750" indent="-285750" algn="just">
              <a:lnSpc>
                <a:spcPct val="150000"/>
              </a:lnSpc>
              <a:spcAft>
                <a:spcPts val="0"/>
              </a:spcAft>
              <a:buFont typeface="Arial" panose="020B0604020202020204" pitchFamily="34" charset="0"/>
              <a:buChar char="•"/>
            </a:pPr>
            <a:r>
              <a:rPr lang="el-GR" sz="18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Δύο  συνθήκες για τον δίκαιο πόλεμο: Α) να είναι δικαιολογημένος από κάποια αυθεντία Β) να γίνεται για δίκαιο σκοπ</a:t>
            </a:r>
            <a:r>
              <a:rPr lang="el-GR" dirty="0">
                <a:solidFill>
                  <a:schemeClr val="bg1"/>
                </a:solidFill>
                <a:latin typeface="Calibri" panose="020F0502020204030204" pitchFamily="34" charset="0"/>
                <a:ea typeface="Calibri" panose="020F0502020204030204" pitchFamily="34" charset="0"/>
                <a:cs typeface="Calibri" panose="020F0502020204030204" pitchFamily="34" charset="0"/>
              </a:rPr>
              <a:t>ό</a:t>
            </a:r>
          </a:p>
          <a:p>
            <a:pPr marL="285750" indent="-285750" algn="just">
              <a:lnSpc>
                <a:spcPct val="150000"/>
              </a:lnSpc>
              <a:spcAft>
                <a:spcPts val="0"/>
              </a:spcAft>
              <a:buFont typeface="Arial" panose="020B0604020202020204" pitchFamily="34" charset="0"/>
              <a:buChar char="•"/>
            </a:pPr>
            <a:r>
              <a:rPr lang="el-GR" sz="18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Θωμάς </a:t>
            </a:r>
            <a:r>
              <a:rPr lang="el-GR" sz="1800" b="1" dirty="0" err="1">
                <a:solidFill>
                  <a:schemeClr val="bg1"/>
                </a:solidFill>
                <a:effectLst/>
                <a:latin typeface="Calibri" panose="020F0502020204030204" pitchFamily="34" charset="0"/>
                <a:ea typeface="Calibri" panose="020F0502020204030204" pitchFamily="34" charset="0"/>
                <a:cs typeface="Calibri" panose="020F0502020204030204" pitchFamily="34" charset="0"/>
              </a:rPr>
              <a:t>Ακινάτης</a:t>
            </a:r>
            <a:r>
              <a:rPr lang="el-GR" sz="18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r>
              <a:rPr lang="el-GR" sz="18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Γ) καλή πρόθεση. </a:t>
            </a:r>
            <a:endParaRPr lang="el-GR"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50000"/>
              </a:lnSpc>
              <a:spcAft>
                <a:spcPts val="0"/>
              </a:spcAft>
              <a:buFont typeface="Arial" panose="020B0604020202020204" pitchFamily="34" charset="0"/>
              <a:buChar char="•"/>
            </a:pPr>
            <a:endParaRPr lang="el-GR" sz="1800" dirty="0">
              <a:solidFill>
                <a:schemeClr val="bg1"/>
              </a:solidFill>
              <a:effectLst/>
              <a:latin typeface="Calibri" panose="020F0502020204030204" pitchFamily="34" charset="0"/>
              <a:ea typeface="Calibri" panose="020F0502020204030204" pitchFamily="34" charset="0"/>
            </a:endParaRPr>
          </a:p>
          <a:p>
            <a:pPr marL="285750" indent="-285750" algn="just">
              <a:lnSpc>
                <a:spcPct val="150000"/>
              </a:lnSpc>
              <a:spcAft>
                <a:spcPts val="0"/>
              </a:spcAft>
              <a:buFont typeface="Arial" panose="020B0604020202020204" pitchFamily="34" charset="0"/>
              <a:buChar char="•"/>
            </a:pPr>
            <a:endParaRPr lang="el-GR"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07719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22B7F8A-8FDE-430C-8A66-8151D858D9F4}"/>
              </a:ext>
            </a:extLst>
          </p:cNvPr>
          <p:cNvSpPr txBox="1"/>
          <p:nvPr/>
        </p:nvSpPr>
        <p:spPr>
          <a:xfrm>
            <a:off x="266700" y="612845"/>
            <a:ext cx="11677650" cy="4893647"/>
          </a:xfrm>
          <a:prstGeom prst="rect">
            <a:avLst/>
          </a:prstGeom>
          <a:noFill/>
        </p:spPr>
        <p:txBody>
          <a:bodyPr wrap="square">
            <a:spAutoFit/>
          </a:bodyPr>
          <a:lstStyle/>
          <a:p>
            <a:pPr algn="ctr"/>
            <a:r>
              <a:rPr lang="el-GR" sz="2400" b="1" dirty="0">
                <a:solidFill>
                  <a:schemeClr val="bg1"/>
                </a:solidFill>
                <a:latin typeface="Calibri" panose="020F0502020204030204" pitchFamily="34" charset="0"/>
                <a:cs typeface="Calibri" panose="020F0502020204030204" pitchFamily="34" charset="0"/>
              </a:rPr>
              <a:t>Τα κριτήρια του ‘δίκαιου προς πόλεμο΄ (</a:t>
            </a:r>
            <a:r>
              <a:rPr lang="el-GR" sz="2400" b="1" dirty="0" err="1">
                <a:solidFill>
                  <a:schemeClr val="bg1"/>
                </a:solidFill>
                <a:latin typeface="Calibri" panose="020F0502020204030204" pitchFamily="34" charset="0"/>
                <a:cs typeface="Calibri" panose="020F0502020204030204" pitchFamily="34" charset="0"/>
              </a:rPr>
              <a:t>jus</a:t>
            </a:r>
            <a:r>
              <a:rPr lang="el-GR" sz="2400" b="1" dirty="0">
                <a:solidFill>
                  <a:schemeClr val="bg1"/>
                </a:solidFill>
                <a:latin typeface="Calibri" panose="020F0502020204030204" pitchFamily="34" charset="0"/>
                <a:cs typeface="Calibri" panose="020F0502020204030204" pitchFamily="34" charset="0"/>
              </a:rPr>
              <a:t> ad bellum) </a:t>
            </a:r>
          </a:p>
          <a:p>
            <a:pPr marL="342900" indent="-342900">
              <a:buFont typeface="Arial" panose="020B0604020202020204" pitchFamily="34" charset="0"/>
              <a:buChar char="•"/>
            </a:pPr>
            <a:r>
              <a:rPr lang="el-GR" sz="2400" b="1" dirty="0">
                <a:solidFill>
                  <a:schemeClr val="bg1"/>
                </a:solidFill>
                <a:latin typeface="Calibri" panose="020F0502020204030204" pitchFamily="34" charset="0"/>
                <a:cs typeface="Calibri" panose="020F0502020204030204" pitchFamily="34" charset="0"/>
              </a:rPr>
              <a:t>Δίκαιος σκοπός </a:t>
            </a:r>
            <a:r>
              <a:rPr lang="el-GR" sz="2400" dirty="0">
                <a:solidFill>
                  <a:schemeClr val="bg1"/>
                </a:solidFill>
                <a:latin typeface="Calibri" panose="020F0502020204030204" pitchFamily="34" charset="0"/>
                <a:cs typeface="Calibri" panose="020F0502020204030204" pitchFamily="34" charset="0"/>
              </a:rPr>
              <a:t>(</a:t>
            </a:r>
            <a:r>
              <a:rPr lang="el-GR" sz="2400" dirty="0" err="1">
                <a:solidFill>
                  <a:schemeClr val="bg1"/>
                </a:solidFill>
                <a:latin typeface="Calibri" panose="020F0502020204030204" pitchFamily="34" charset="0"/>
                <a:cs typeface="Calibri" panose="020F0502020204030204" pitchFamily="34" charset="0"/>
              </a:rPr>
              <a:t>Just</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cause</a:t>
            </a:r>
            <a:r>
              <a:rPr lang="el-GR" sz="2400" dirty="0">
                <a:solidFill>
                  <a:schemeClr val="bg1"/>
                </a:solidFill>
                <a:latin typeface="Calibri" panose="020F0502020204030204" pitchFamily="34" charset="0"/>
                <a:cs typeface="Calibri" panose="020F0502020204030204" pitchFamily="34" charset="0"/>
              </a:rPr>
              <a:t>). Κυρίως η προστασία της ζωής αθώων </a:t>
            </a:r>
          </a:p>
          <a:p>
            <a:pPr marL="342900" indent="-342900">
              <a:buFont typeface="Arial" panose="020B0604020202020204" pitchFamily="34" charset="0"/>
              <a:buChar char="•"/>
            </a:pPr>
            <a:r>
              <a:rPr lang="el-GR" sz="2400" b="1" dirty="0">
                <a:solidFill>
                  <a:schemeClr val="bg1"/>
                </a:solidFill>
                <a:latin typeface="Calibri" panose="020F0502020204030204" pitchFamily="34" charset="0"/>
                <a:cs typeface="Calibri" panose="020F0502020204030204" pitchFamily="34" charset="0"/>
              </a:rPr>
              <a:t>Συγκριτική δικαιοσύνη </a:t>
            </a:r>
            <a:r>
              <a:rPr lang="el-GR" sz="2400" dirty="0">
                <a:solidFill>
                  <a:schemeClr val="bg1"/>
                </a:solidFill>
                <a:latin typeface="Calibri" panose="020F0502020204030204" pitchFamily="34" charset="0"/>
                <a:cs typeface="Calibri" panose="020F0502020204030204" pitchFamily="34" charset="0"/>
              </a:rPr>
              <a:t>(Comparative </a:t>
            </a:r>
            <a:r>
              <a:rPr lang="el-GR" sz="2400" dirty="0" err="1">
                <a:solidFill>
                  <a:schemeClr val="bg1"/>
                </a:solidFill>
                <a:latin typeface="Calibri" panose="020F0502020204030204" pitchFamily="34" charset="0"/>
                <a:cs typeface="Calibri" panose="020F0502020204030204" pitchFamily="34" charset="0"/>
              </a:rPr>
              <a:t>justice</a:t>
            </a:r>
            <a:r>
              <a:rPr lang="el-GR" sz="2400" dirty="0">
                <a:solidFill>
                  <a:schemeClr val="bg1"/>
                </a:solidFill>
                <a:latin typeface="Calibri" panose="020F0502020204030204" pitchFamily="34" charset="0"/>
                <a:cs typeface="Calibri" panose="020F0502020204030204" pitchFamily="34" charset="0"/>
              </a:rPr>
              <a:t>). Το  δίκαιο του επιτιθέμενου να είναι σημαντικά μεγαλύτερο από αυτό της άλλης πλευράς. </a:t>
            </a:r>
          </a:p>
          <a:p>
            <a:pPr marL="342900" indent="-342900">
              <a:buFont typeface="Arial" panose="020B0604020202020204" pitchFamily="34" charset="0"/>
              <a:buChar char="•"/>
            </a:pPr>
            <a:r>
              <a:rPr lang="el-GR" sz="2400" b="1" dirty="0">
                <a:solidFill>
                  <a:schemeClr val="bg1"/>
                </a:solidFill>
                <a:latin typeface="Calibri" panose="020F0502020204030204" pitchFamily="34" charset="0"/>
                <a:cs typeface="Calibri" panose="020F0502020204030204" pitchFamily="34" charset="0"/>
              </a:rPr>
              <a:t> Νόμιμη εξουσία </a:t>
            </a:r>
            <a:r>
              <a:rPr lang="el-GR" sz="2400" dirty="0">
                <a:solidFill>
                  <a:schemeClr val="bg1"/>
                </a:solidFill>
                <a:latin typeface="Calibri" panose="020F0502020204030204" pitchFamily="34" charset="0"/>
                <a:cs typeface="Calibri" panose="020F0502020204030204" pitchFamily="34" charset="0"/>
              </a:rPr>
              <a:t>(</a:t>
            </a:r>
            <a:r>
              <a:rPr lang="el-GR" sz="2400" dirty="0" err="1">
                <a:solidFill>
                  <a:schemeClr val="bg1"/>
                </a:solidFill>
                <a:latin typeface="Calibri" panose="020F0502020204030204" pitchFamily="34" charset="0"/>
                <a:cs typeface="Calibri" panose="020F0502020204030204" pitchFamily="34" charset="0"/>
              </a:rPr>
              <a:t>Competent</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authority</a:t>
            </a:r>
            <a:r>
              <a:rPr lang="el-GR" sz="2400" dirty="0">
                <a:solidFill>
                  <a:schemeClr val="bg1"/>
                </a:solidFill>
                <a:latin typeface="Calibri" panose="020F0502020204030204" pitchFamily="34" charset="0"/>
                <a:cs typeface="Calibri" panose="020F0502020204030204" pitchFamily="34" charset="0"/>
              </a:rPr>
              <a:t>). Δικτάτορες ή στρατιωτικές αυθαιρεσίες δεν έχουν τη  δικαιοδοσία αυτή. Αυτό το κριτήριο είναι το πιο σημαντικό. </a:t>
            </a:r>
          </a:p>
          <a:p>
            <a:pPr marL="342900" indent="-342900">
              <a:buFont typeface="Arial" panose="020B0604020202020204" pitchFamily="34" charset="0"/>
              <a:buChar char="•"/>
            </a:pPr>
            <a:r>
              <a:rPr lang="el-GR" sz="2400" b="1" dirty="0">
                <a:solidFill>
                  <a:schemeClr val="bg1"/>
                </a:solidFill>
                <a:latin typeface="Calibri" panose="020F0502020204030204" pitchFamily="34" charset="0"/>
                <a:cs typeface="Calibri" panose="020F0502020204030204" pitchFamily="34" charset="0"/>
              </a:rPr>
              <a:t>Ορθή πρόθεση </a:t>
            </a:r>
            <a:r>
              <a:rPr lang="el-GR" sz="2400" dirty="0">
                <a:solidFill>
                  <a:schemeClr val="bg1"/>
                </a:solidFill>
                <a:latin typeface="Calibri" panose="020F0502020204030204" pitchFamily="34" charset="0"/>
                <a:cs typeface="Calibri" panose="020F0502020204030204" pitchFamily="34" charset="0"/>
              </a:rPr>
              <a:t>(</a:t>
            </a:r>
            <a:r>
              <a:rPr lang="el-GR" sz="2400" dirty="0" err="1">
                <a:solidFill>
                  <a:schemeClr val="bg1"/>
                </a:solidFill>
                <a:latin typeface="Calibri" panose="020F0502020204030204" pitchFamily="34" charset="0"/>
                <a:cs typeface="Calibri" panose="020F0502020204030204" pitchFamily="34" charset="0"/>
              </a:rPr>
              <a:t>Right</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intention</a:t>
            </a:r>
            <a:r>
              <a:rPr lang="el-GR" sz="2400" dirty="0">
                <a:solidFill>
                  <a:schemeClr val="bg1"/>
                </a:solidFill>
                <a:latin typeface="Calibri" panose="020F0502020204030204" pitchFamily="34" charset="0"/>
                <a:cs typeface="Calibri" panose="020F0502020204030204" pitchFamily="34" charset="0"/>
              </a:rPr>
              <a:t>). Ένας πραγματικά δίκαιος σκοπός θα πρέπει να υπάρχει. </a:t>
            </a:r>
          </a:p>
          <a:p>
            <a:pPr marL="342900" indent="-342900">
              <a:buFont typeface="Arial" panose="020B0604020202020204" pitchFamily="34" charset="0"/>
              <a:buChar char="•"/>
            </a:pPr>
            <a:r>
              <a:rPr lang="el-GR" sz="2400" b="1" dirty="0">
                <a:solidFill>
                  <a:schemeClr val="bg1"/>
                </a:solidFill>
                <a:latin typeface="Calibri" panose="020F0502020204030204" pitchFamily="34" charset="0"/>
                <a:cs typeface="Calibri" panose="020F0502020204030204" pitchFamily="34" charset="0"/>
              </a:rPr>
              <a:t>Πιθανότητα επιτυχίας </a:t>
            </a:r>
            <a:r>
              <a:rPr lang="el-GR" sz="2400" dirty="0">
                <a:solidFill>
                  <a:schemeClr val="bg1"/>
                </a:solidFill>
                <a:latin typeface="Calibri" panose="020F0502020204030204" pitchFamily="34" charset="0"/>
                <a:cs typeface="Calibri" panose="020F0502020204030204" pitchFamily="34" charset="0"/>
              </a:rPr>
              <a:t>(</a:t>
            </a:r>
            <a:r>
              <a:rPr lang="el-GR" sz="2400" dirty="0" err="1">
                <a:solidFill>
                  <a:schemeClr val="bg1"/>
                </a:solidFill>
                <a:latin typeface="Calibri" panose="020F0502020204030204" pitchFamily="34" charset="0"/>
                <a:cs typeface="Calibri" panose="020F0502020204030204" pitchFamily="34" charset="0"/>
              </a:rPr>
              <a:t>Probability</a:t>
            </a:r>
            <a:r>
              <a:rPr lang="el-GR" sz="2400" dirty="0">
                <a:solidFill>
                  <a:schemeClr val="bg1"/>
                </a:solidFill>
                <a:latin typeface="Calibri" panose="020F0502020204030204" pitchFamily="34" charset="0"/>
                <a:cs typeface="Calibri" panose="020F0502020204030204" pitchFamily="34" charset="0"/>
              </a:rPr>
              <a:t> of </a:t>
            </a:r>
            <a:r>
              <a:rPr lang="el-GR" sz="2400" dirty="0" err="1">
                <a:solidFill>
                  <a:schemeClr val="bg1"/>
                </a:solidFill>
                <a:latin typeface="Calibri" panose="020F0502020204030204" pitchFamily="34" charset="0"/>
                <a:cs typeface="Calibri" panose="020F0502020204030204" pitchFamily="34" charset="0"/>
              </a:rPr>
              <a:t>success</a:t>
            </a:r>
            <a:r>
              <a:rPr lang="el-GR" sz="2400" dirty="0">
                <a:solidFill>
                  <a:schemeClr val="bg1"/>
                </a:solidFill>
                <a:latin typeface="Calibri" panose="020F0502020204030204" pitchFamily="34" charset="0"/>
                <a:cs typeface="Calibri" panose="020F0502020204030204" pitchFamily="34" charset="0"/>
              </a:rPr>
              <a:t>). Δεν θα πρέπει να ξεκινά ένας πόλεμος που απαιτεί δυσανάλογα ή παράλογα μέσα για να κερδηθεί. </a:t>
            </a:r>
          </a:p>
          <a:p>
            <a:pPr marL="342900" indent="-342900">
              <a:buFont typeface="Arial" panose="020B0604020202020204" pitchFamily="34" charset="0"/>
              <a:buChar char="•"/>
            </a:pPr>
            <a:r>
              <a:rPr lang="el-GR" sz="2400" b="1" dirty="0">
                <a:solidFill>
                  <a:schemeClr val="bg1"/>
                </a:solidFill>
                <a:latin typeface="Calibri" panose="020F0502020204030204" pitchFamily="34" charset="0"/>
                <a:cs typeface="Calibri" panose="020F0502020204030204" pitchFamily="34" charset="0"/>
              </a:rPr>
              <a:t>Η έσχατη λύση </a:t>
            </a:r>
            <a:r>
              <a:rPr lang="el-GR" sz="2400" dirty="0">
                <a:solidFill>
                  <a:schemeClr val="bg1"/>
                </a:solidFill>
                <a:latin typeface="Calibri" panose="020F0502020204030204" pitchFamily="34" charset="0"/>
                <a:cs typeface="Calibri" panose="020F0502020204030204" pitchFamily="34" charset="0"/>
              </a:rPr>
              <a:t>(</a:t>
            </a:r>
            <a:r>
              <a:rPr lang="el-GR" sz="2400" dirty="0" err="1">
                <a:solidFill>
                  <a:schemeClr val="bg1"/>
                </a:solidFill>
                <a:latin typeface="Calibri" panose="020F0502020204030204" pitchFamily="34" charset="0"/>
                <a:cs typeface="Calibri" panose="020F0502020204030204" pitchFamily="34" charset="0"/>
              </a:rPr>
              <a:t>Last</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resort</a:t>
            </a:r>
            <a:r>
              <a:rPr lang="el-GR" sz="2400" dirty="0">
                <a:solidFill>
                  <a:schemeClr val="bg1"/>
                </a:solidFill>
                <a:latin typeface="Calibri" panose="020F0502020204030204" pitchFamily="34" charset="0"/>
                <a:cs typeface="Calibri" panose="020F0502020204030204" pitchFamily="34" charset="0"/>
              </a:rPr>
              <a:t>). Θα πρέπει πρώτα να έχουν εξαντληθεί όλα τα ειρηνικά μέσα. </a:t>
            </a:r>
          </a:p>
          <a:p>
            <a:pPr marL="342900" indent="-342900">
              <a:buFont typeface="Arial" panose="020B0604020202020204" pitchFamily="34" charset="0"/>
              <a:buChar char="•"/>
            </a:pPr>
            <a:r>
              <a:rPr lang="el-GR" sz="2400" b="1" dirty="0">
                <a:solidFill>
                  <a:schemeClr val="bg1"/>
                </a:solidFill>
                <a:latin typeface="Calibri" panose="020F0502020204030204" pitchFamily="34" charset="0"/>
                <a:cs typeface="Calibri" panose="020F0502020204030204" pitchFamily="34" charset="0"/>
              </a:rPr>
              <a:t>Αναλογικότητα</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Proportionality</a:t>
            </a:r>
            <a:r>
              <a:rPr lang="el-GR" sz="2400" dirty="0">
                <a:solidFill>
                  <a:schemeClr val="bg1"/>
                </a:solidFill>
                <a:latin typeface="Calibri" panose="020F0502020204030204" pitchFamily="34" charset="0"/>
                <a:cs typeface="Calibri" panose="020F0502020204030204" pitchFamily="34" charset="0"/>
              </a:rPr>
              <a:t>). Τα αναμενόμενα οφέλη θα πρέπει να είναι ανάλογα με τα αναμενόμενα κακά </a:t>
            </a:r>
          </a:p>
        </p:txBody>
      </p:sp>
    </p:spTree>
    <p:extLst>
      <p:ext uri="{BB962C8B-B14F-4D97-AF65-F5344CB8AC3E}">
        <p14:creationId xmlns:p14="http://schemas.microsoft.com/office/powerpoint/2010/main" val="4052153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145472" y="781368"/>
            <a:ext cx="11901055" cy="5122941"/>
          </a:xfrm>
          <a:prstGeom prst="rect">
            <a:avLst/>
          </a:prstGeom>
        </p:spPr>
        <p:txBody>
          <a:bodyPr wrap="square">
            <a:spAutoFit/>
          </a:bodyPr>
          <a:lstStyle/>
          <a:p>
            <a:pPr algn="ctr">
              <a:lnSpc>
                <a:spcPct val="150000"/>
              </a:lnSpc>
              <a:spcAft>
                <a:spcPts val="0"/>
              </a:spcAft>
            </a:pPr>
            <a:r>
              <a:rPr lang="el-GR" sz="2000" u="sng" dirty="0">
                <a:solidFill>
                  <a:schemeClr val="bg1"/>
                </a:solidFill>
                <a:latin typeface="Calibri" panose="020F0502020204030204" pitchFamily="34" charset="0"/>
                <a:ea typeface="Calibri" panose="020F0502020204030204" pitchFamily="34" charset="0"/>
                <a:cs typeface="Times New Roman" panose="02020603050405020304" pitchFamily="18" charset="0"/>
              </a:rPr>
              <a:t>Κριτήρια  του ‘</a:t>
            </a:r>
            <a:r>
              <a:rPr lang="el-GR" sz="2000" b="1" u="sng" dirty="0">
                <a:solidFill>
                  <a:schemeClr val="bg1"/>
                </a:solidFill>
                <a:latin typeface="Calibri" panose="020F0502020204030204" pitchFamily="34" charset="0"/>
                <a:ea typeface="Calibri" panose="020F0502020204030204" pitchFamily="34" charset="0"/>
                <a:cs typeface="Times New Roman" panose="02020603050405020304" pitchFamily="18" charset="0"/>
              </a:rPr>
              <a:t>δίκαιου εν </a:t>
            </a:r>
            <a:r>
              <a:rPr lang="el-GR" sz="2000" b="1" u="sng"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πολέμω</a:t>
            </a:r>
            <a:r>
              <a:rPr lang="el-GR" sz="2000" b="1" u="sng"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2000" b="1" u="sng" dirty="0">
                <a:solidFill>
                  <a:schemeClr val="bg1"/>
                </a:solidFill>
                <a:latin typeface="Calibri" panose="020F0502020204030204" pitchFamily="34" charset="0"/>
                <a:ea typeface="Calibri" panose="020F0502020204030204" pitchFamily="34" charset="0"/>
                <a:cs typeface="Times New Roman" panose="02020603050405020304" pitchFamily="18" charset="0"/>
              </a:rPr>
              <a:t>jus in bello</a:t>
            </a:r>
            <a:r>
              <a:rPr lang="el-GR" sz="2000" u="sng" dirty="0">
                <a:solidFill>
                  <a:schemeClr val="bg1"/>
                </a:solidFill>
                <a:latin typeface="Calibri" panose="020F0502020204030204" pitchFamily="34" charset="0"/>
                <a:ea typeface="Calibri" panose="020F0502020204030204" pitchFamily="34" charset="0"/>
                <a:cs typeface="Times New Roman" panose="02020603050405020304" pitchFamily="18" charset="0"/>
              </a:rPr>
              <a:t>) είναι : </a:t>
            </a:r>
          </a:p>
          <a:p>
            <a:pPr marL="342900" indent="-342900" algn="just">
              <a:lnSpc>
                <a:spcPct val="150000"/>
              </a:lnSpc>
              <a:spcAft>
                <a:spcPts val="0"/>
              </a:spcAft>
              <a:buFont typeface="Arial" panose="020B0604020202020204" pitchFamily="34" charset="0"/>
              <a:buChar char="•"/>
            </a:pPr>
            <a:r>
              <a:rPr lang="el-GR" sz="20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Αναλογικότητα</a:t>
            </a:r>
            <a:r>
              <a:rPr lang="el-GR" sz="20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chemeClr val="bg1"/>
                </a:solidFill>
                <a:latin typeface="Calibri" panose="020F0502020204030204" pitchFamily="34" charset="0"/>
                <a:ea typeface="Calibri" panose="020F0502020204030204" pitchFamily="34" charset="0"/>
                <a:cs typeface="Times New Roman" panose="02020603050405020304" pitchFamily="18" charset="0"/>
              </a:rPr>
              <a:t>Proportionality</a:t>
            </a:r>
            <a:r>
              <a:rPr lang="el-GR" sz="2000" dirty="0">
                <a:solidFill>
                  <a:schemeClr val="bg1"/>
                </a:solidFill>
                <a:latin typeface="Calibri" panose="020F0502020204030204" pitchFamily="34" charset="0"/>
                <a:ea typeface="Calibri" panose="020F0502020204030204" pitchFamily="34" charset="0"/>
                <a:cs typeface="Times New Roman" panose="02020603050405020304" pitchFamily="18" charset="0"/>
              </a:rPr>
              <a:t>)  των παράπλευρων απωλειών. </a:t>
            </a:r>
          </a:p>
          <a:p>
            <a:pPr algn="just">
              <a:lnSpc>
                <a:spcPct val="150000"/>
              </a:lnSpc>
              <a:spcAft>
                <a:spcPts val="0"/>
              </a:spcAft>
            </a:pPr>
            <a:r>
              <a:rPr lang="el-GR" sz="2000" dirty="0">
                <a:solidFill>
                  <a:schemeClr val="bg1"/>
                </a:solidFill>
                <a:effectLst/>
                <a:latin typeface="Calibri" panose="020F0502020204030204" pitchFamily="34" charset="0"/>
                <a:ea typeface="Calibri" panose="020F0502020204030204" pitchFamily="34" charset="0"/>
              </a:rPr>
              <a:t>       Η  αιτία του πολέμου θα πρέπει να είναι ανάλογη με την αναμενόμενη ζημία που θα προκύψει</a:t>
            </a:r>
            <a:endParaRPr lang="el-GR" sz="20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50000"/>
              </a:lnSpc>
              <a:spcAft>
                <a:spcPts val="0"/>
              </a:spcAft>
              <a:buFont typeface="Arial" panose="020B0604020202020204" pitchFamily="34" charset="0"/>
              <a:buChar char="•"/>
            </a:pPr>
            <a:r>
              <a:rPr lang="el-GR" sz="20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Διάκριση </a:t>
            </a:r>
            <a:r>
              <a:rPr lang="el-GR" sz="2000" dirty="0">
                <a:solidFill>
                  <a:schemeClr val="bg1"/>
                </a:solidFill>
                <a:latin typeface="Calibri" panose="020F0502020204030204" pitchFamily="34" charset="0"/>
                <a:ea typeface="Calibri" panose="020F0502020204030204" pitchFamily="34" charset="0"/>
                <a:cs typeface="Times New Roman" panose="02020603050405020304" pitchFamily="18" charset="0"/>
              </a:rPr>
              <a:t>(</a:t>
            </a:r>
            <a:r>
              <a:rPr lang="en-US" sz="2000" dirty="0">
                <a:solidFill>
                  <a:schemeClr val="bg1"/>
                </a:solidFill>
                <a:latin typeface="Calibri" panose="020F0502020204030204" pitchFamily="34" charset="0"/>
                <a:ea typeface="Calibri" panose="020F0502020204030204" pitchFamily="34" charset="0"/>
                <a:cs typeface="Times New Roman" panose="02020603050405020304" pitchFamily="18" charset="0"/>
              </a:rPr>
              <a:t>Distinction</a:t>
            </a:r>
            <a:r>
              <a:rPr lang="el-GR" sz="2000" dirty="0">
                <a:solidFill>
                  <a:schemeClr val="bg1"/>
                </a:solidFill>
                <a:latin typeface="Calibri" panose="020F0502020204030204" pitchFamily="34" charset="0"/>
                <a:ea typeface="Calibri" panose="020F0502020204030204" pitchFamily="34" charset="0"/>
                <a:cs typeface="Times New Roman" panose="02020603050405020304" pitchFamily="18" charset="0"/>
              </a:rPr>
              <a:t>) των στόχων, όχι αθώοι πολίτες, όχι παραδιδόμενοι ή ναυαγοί ή τραυματίες</a:t>
            </a:r>
          </a:p>
          <a:p>
            <a:pPr marL="342900" indent="-342900" algn="just">
              <a:lnSpc>
                <a:spcPct val="150000"/>
              </a:lnSpc>
              <a:spcAft>
                <a:spcPts val="0"/>
              </a:spcAft>
              <a:buFont typeface="Wingdings" panose="05000000000000000000" pitchFamily="2" charset="2"/>
              <a:buChar char="Ø"/>
            </a:pPr>
            <a:r>
              <a:rPr lang="el-GR" sz="20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l-GR" sz="2000" dirty="0">
                <a:solidFill>
                  <a:schemeClr val="bg1"/>
                </a:solidFill>
                <a:effectLst/>
                <a:latin typeface="Calibri" panose="020F0502020204030204" pitchFamily="34" charset="0"/>
                <a:ea typeface="Calibri" panose="020F0502020204030204" pitchFamily="34" charset="0"/>
              </a:rPr>
              <a:t>Μέριμνα   για τους αμάχους και τη διάκρισή τους από τους ένοπλους -σεβασμός στους αιχμαλώτους</a:t>
            </a:r>
          </a:p>
          <a:p>
            <a:pPr marL="342900" indent="-342900" algn="just">
              <a:lnSpc>
                <a:spcPct val="150000"/>
              </a:lnSpc>
              <a:spcAft>
                <a:spcPts val="0"/>
              </a:spcAft>
              <a:buFont typeface="Wingdings" panose="05000000000000000000" pitchFamily="2" charset="2"/>
              <a:buChar char="Ø"/>
            </a:pPr>
            <a:r>
              <a:rPr lang="el-GR" sz="2000" dirty="0">
                <a:solidFill>
                  <a:schemeClr val="bg1"/>
                </a:solidFill>
                <a:latin typeface="Calibri" panose="020F0502020204030204" pitchFamily="34" charset="0"/>
                <a:ea typeface="Calibri" panose="020F0502020204030204" pitchFamily="34" charset="0"/>
              </a:rPr>
              <a:t>       </a:t>
            </a:r>
            <a:r>
              <a:rPr lang="el-GR" sz="2000" dirty="0">
                <a:solidFill>
                  <a:schemeClr val="bg1"/>
                </a:solidFill>
                <a:effectLst/>
                <a:latin typeface="Calibri" panose="020F0502020204030204" pitchFamily="34" charset="0"/>
                <a:ea typeface="Calibri" panose="020F0502020204030204" pitchFamily="34" charset="0"/>
              </a:rPr>
              <a:t>Ο δίκαια εμπλεκόμενος αν δεν τηρήσει τους περιορισμούς της τότε αυτόματα γίνεται και αυτός άδικός.</a:t>
            </a:r>
            <a:r>
              <a:rPr lang="el-GR" sz="2000" dirty="0">
                <a:effectLst/>
                <a:latin typeface="Calibri" panose="020F0502020204030204" pitchFamily="34" charset="0"/>
                <a:ea typeface="Calibri" panose="020F0502020204030204" pitchFamily="34" charset="0"/>
              </a:rPr>
              <a:t> </a:t>
            </a:r>
            <a:r>
              <a:rPr lang="el-GR" sz="2000" dirty="0">
                <a:solidFill>
                  <a:schemeClr val="bg1"/>
                </a:solidFill>
                <a:latin typeface="Calibri" panose="020F0502020204030204" pitchFamily="34" charset="0"/>
                <a:ea typeface="Calibri" panose="020F0502020204030204" pitchFamily="34" charset="0"/>
              </a:rPr>
              <a:t> </a:t>
            </a:r>
            <a:endParaRPr lang="el-GR" sz="2000" dirty="0">
              <a:solidFill>
                <a:schemeClr val="bg1"/>
              </a:solidFill>
              <a:effectLst/>
              <a:latin typeface="Calibri" panose="020F0502020204030204" pitchFamily="34" charset="0"/>
              <a:ea typeface="Calibri" panose="020F0502020204030204" pitchFamily="34" charset="0"/>
            </a:endParaRPr>
          </a:p>
          <a:p>
            <a:pPr algn="ctr">
              <a:lnSpc>
                <a:spcPct val="150000"/>
              </a:lnSpc>
              <a:spcAft>
                <a:spcPts val="0"/>
              </a:spcAft>
            </a:pPr>
            <a:r>
              <a:rPr lang="el-GR" sz="2000" dirty="0">
                <a:solidFill>
                  <a:schemeClr val="bg1"/>
                </a:solidFill>
                <a:latin typeface="Calibri" panose="020F0502020204030204" pitchFamily="34" charset="0"/>
                <a:ea typeface="Calibri" panose="020F0502020204030204" pitchFamily="34" charset="0"/>
                <a:cs typeface="Times New Roman" panose="02020603050405020304" pitchFamily="18" charset="0"/>
              </a:rPr>
              <a:t>Επικουρικά αναφέρονται και οι κάτωθι:</a:t>
            </a:r>
          </a:p>
          <a:p>
            <a:pPr marL="342900" indent="-342900" algn="just">
              <a:lnSpc>
                <a:spcPct val="150000"/>
              </a:lnSpc>
              <a:spcAft>
                <a:spcPts val="0"/>
              </a:spcAft>
              <a:buFont typeface="Arial" panose="020B0604020202020204" pitchFamily="34" charset="0"/>
              <a:buChar char="•"/>
            </a:pPr>
            <a:r>
              <a:rPr lang="el-GR" sz="20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Στρατιωτική αναγκαιότητα</a:t>
            </a:r>
            <a:r>
              <a:rPr lang="el-GR" sz="20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chemeClr val="bg1"/>
                </a:solidFill>
                <a:latin typeface="Calibri" panose="020F0502020204030204" pitchFamily="34" charset="0"/>
                <a:ea typeface="Calibri" panose="020F0502020204030204" pitchFamily="34" charset="0"/>
                <a:cs typeface="Times New Roman" panose="02020603050405020304" pitchFamily="18" charset="0"/>
              </a:rPr>
              <a:t>Military necessity</a:t>
            </a:r>
            <a:r>
              <a:rPr lang="el-GR" sz="2000" dirty="0">
                <a:solidFill>
                  <a:schemeClr val="bg1"/>
                </a:solidFill>
                <a:latin typeface="Calibri" panose="020F0502020204030204" pitchFamily="34" charset="0"/>
                <a:ea typeface="Calibri" panose="020F0502020204030204" pitchFamily="34" charset="0"/>
                <a:cs typeface="Times New Roman" panose="02020603050405020304" pitchFamily="18" charset="0"/>
              </a:rPr>
              <a:t>) των σχεδιαζόμενων εχθροπραξιών. </a:t>
            </a:r>
          </a:p>
          <a:p>
            <a:pPr marL="342900" indent="-342900" algn="just">
              <a:lnSpc>
                <a:spcPct val="150000"/>
              </a:lnSpc>
              <a:spcAft>
                <a:spcPts val="0"/>
              </a:spcAft>
              <a:buFont typeface="Arial" panose="020B0604020202020204" pitchFamily="34" charset="0"/>
              <a:buChar char="•"/>
            </a:pPr>
            <a:r>
              <a:rPr lang="el-GR" sz="20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Δίκαιη μεταχείριση των αιχμαλώτων πολέμου</a:t>
            </a:r>
            <a:r>
              <a:rPr lang="en-US" sz="2000" dirty="0">
                <a:solidFill>
                  <a:schemeClr val="bg1"/>
                </a:solidFill>
                <a:latin typeface="Calibri" panose="020F0502020204030204" pitchFamily="34" charset="0"/>
                <a:ea typeface="Calibri" panose="020F0502020204030204" pitchFamily="34" charset="0"/>
                <a:cs typeface="Times New Roman" panose="02020603050405020304" pitchFamily="18" charset="0"/>
              </a:rPr>
              <a:t> (Fair treatment of prisoners of war)</a:t>
            </a:r>
            <a:endParaRPr lang="el-GR" sz="20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50000"/>
              </a:lnSpc>
              <a:spcAft>
                <a:spcPts val="0"/>
              </a:spcAft>
              <a:buFont typeface="Arial" panose="020B0604020202020204" pitchFamily="34" charset="0"/>
              <a:buChar char="•"/>
            </a:pPr>
            <a:r>
              <a:rPr lang="el-GR" sz="20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Όχι χρήση μέσων καθαυτό κακών</a:t>
            </a:r>
            <a:r>
              <a:rPr lang="el-GR" sz="20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chemeClr val="bg1"/>
                </a:solidFill>
                <a:latin typeface="Calibri" panose="020F0502020204030204" pitchFamily="34" charset="0"/>
                <a:ea typeface="Calibri" panose="020F0502020204030204" pitchFamily="34" charset="0"/>
                <a:cs typeface="Times New Roman" panose="02020603050405020304" pitchFamily="18" charset="0"/>
              </a:rPr>
              <a:t>No means malum in se</a:t>
            </a:r>
            <a:r>
              <a:rPr lang="el-GR" sz="2000" dirty="0">
                <a:solidFill>
                  <a:schemeClr val="bg1"/>
                </a:solidFill>
                <a:latin typeface="Calibri" panose="020F0502020204030204" pitchFamily="34" charset="0"/>
                <a:ea typeface="Calibri" panose="020F0502020204030204" pitchFamily="34" charset="0"/>
                <a:cs typeface="Times New Roman" panose="02020603050405020304" pitchFamily="18" charset="0"/>
              </a:rPr>
              <a:t>) όπως ομαδικών βιασμών ή πυρηνικών και βιολογικών όπλων. </a:t>
            </a:r>
          </a:p>
        </p:txBody>
      </p:sp>
    </p:spTree>
    <p:extLst>
      <p:ext uri="{BB962C8B-B14F-4D97-AF65-F5344CB8AC3E}">
        <p14:creationId xmlns:p14="http://schemas.microsoft.com/office/powerpoint/2010/main" val="3043278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F7D6386-2B34-4D9F-B8F8-6937EEB5C7EE}"/>
              </a:ext>
            </a:extLst>
          </p:cNvPr>
          <p:cNvSpPr txBox="1"/>
          <p:nvPr/>
        </p:nvSpPr>
        <p:spPr>
          <a:xfrm>
            <a:off x="855406" y="624883"/>
            <a:ext cx="10574594" cy="5572295"/>
          </a:xfrm>
          <a:prstGeom prst="rect">
            <a:avLst/>
          </a:prstGeom>
          <a:noFill/>
        </p:spPr>
        <p:txBody>
          <a:bodyPr wrap="square">
            <a:spAutoFit/>
          </a:bodyPr>
          <a:lstStyle/>
          <a:p>
            <a:pPr algn="ctr">
              <a:lnSpc>
                <a:spcPct val="150000"/>
              </a:lnSpc>
            </a:pPr>
            <a:r>
              <a:rPr lang="el-GR" sz="2400" dirty="0">
                <a:solidFill>
                  <a:schemeClr val="bg1"/>
                </a:solidFill>
                <a:effectLst/>
                <a:latin typeface="Calibri" panose="020F0502020204030204" pitchFamily="34" charset="0"/>
                <a:ea typeface="Calibri" panose="020F0502020204030204" pitchFamily="34" charset="0"/>
              </a:rPr>
              <a:t>‘</a:t>
            </a:r>
            <a:r>
              <a:rPr lang="el-GR" sz="2400" u="sng" dirty="0">
                <a:solidFill>
                  <a:schemeClr val="bg1"/>
                </a:solidFill>
                <a:effectLst/>
                <a:latin typeface="Calibri" panose="020F0502020204030204" pitchFamily="34" charset="0"/>
                <a:ea typeface="Calibri" panose="020F0502020204030204" pitchFamily="34" charset="0"/>
              </a:rPr>
              <a:t>Δίκαιο εν </a:t>
            </a:r>
            <a:r>
              <a:rPr lang="el-GR" sz="2400" u="sng" dirty="0" err="1">
                <a:solidFill>
                  <a:schemeClr val="bg1"/>
                </a:solidFill>
                <a:effectLst/>
                <a:latin typeface="Calibri" panose="020F0502020204030204" pitchFamily="34" charset="0"/>
                <a:ea typeface="Calibri" panose="020F0502020204030204" pitchFamily="34" charset="0"/>
              </a:rPr>
              <a:t>πολέμω</a:t>
            </a:r>
            <a:r>
              <a:rPr lang="el-GR" sz="2400" u="sng" dirty="0">
                <a:solidFill>
                  <a:schemeClr val="bg1"/>
                </a:solidFill>
                <a:effectLst/>
                <a:latin typeface="Calibri" panose="020F0502020204030204" pitchFamily="34" charset="0"/>
                <a:ea typeface="Calibri" panose="020F0502020204030204" pitchFamily="34" charset="0"/>
              </a:rPr>
              <a:t>’ (</a:t>
            </a:r>
            <a:r>
              <a:rPr lang="el-GR" sz="2400" u="sng" dirty="0" err="1">
                <a:solidFill>
                  <a:schemeClr val="bg1"/>
                </a:solidFill>
                <a:effectLst/>
                <a:latin typeface="Calibri" panose="020F0502020204030204" pitchFamily="34" charset="0"/>
                <a:ea typeface="Calibri" panose="020F0502020204030204" pitchFamily="34" charset="0"/>
              </a:rPr>
              <a:t>jus</a:t>
            </a:r>
            <a:r>
              <a:rPr lang="el-GR" sz="2400" u="sng" dirty="0">
                <a:solidFill>
                  <a:schemeClr val="bg1"/>
                </a:solidFill>
                <a:effectLst/>
                <a:latin typeface="Calibri" panose="020F0502020204030204" pitchFamily="34" charset="0"/>
                <a:ea typeface="Calibri" panose="020F0502020204030204" pitchFamily="34" charset="0"/>
              </a:rPr>
              <a:t> in </a:t>
            </a:r>
            <a:r>
              <a:rPr lang="el-GR" sz="2400" u="sng" dirty="0" err="1">
                <a:solidFill>
                  <a:schemeClr val="bg1"/>
                </a:solidFill>
                <a:effectLst/>
                <a:latin typeface="Calibri" panose="020F0502020204030204" pitchFamily="34" charset="0"/>
                <a:ea typeface="Calibri" panose="020F0502020204030204" pitchFamily="34" charset="0"/>
              </a:rPr>
              <a:t>bello</a:t>
            </a:r>
            <a:r>
              <a:rPr lang="el-GR" sz="2400" u="sng" dirty="0">
                <a:solidFill>
                  <a:schemeClr val="bg1"/>
                </a:solidFill>
                <a:effectLst/>
                <a:latin typeface="Calibri" panose="020F0502020204030204" pitchFamily="34" charset="0"/>
                <a:ea typeface="Calibri" panose="020F0502020204030204" pitchFamily="34" charset="0"/>
              </a:rPr>
              <a:t>) ή των μέσων του πολέμου </a:t>
            </a:r>
          </a:p>
          <a:p>
            <a:pPr algn="ctr">
              <a:lnSpc>
                <a:spcPct val="150000"/>
              </a:lnSpc>
            </a:pPr>
            <a:r>
              <a:rPr lang="en-US" sz="2400" u="sng" dirty="0">
                <a:solidFill>
                  <a:schemeClr val="bg1"/>
                </a:solidFill>
                <a:effectLst/>
                <a:latin typeface="Calibri" panose="020F0502020204030204" pitchFamily="34" charset="0"/>
                <a:ea typeface="Calibri" panose="020F0502020204030204" pitchFamily="34" charset="0"/>
              </a:rPr>
              <a:t>VS </a:t>
            </a:r>
            <a:r>
              <a:rPr lang="el-GR" sz="2400" u="sng" dirty="0">
                <a:solidFill>
                  <a:schemeClr val="bg1"/>
                </a:solidFill>
                <a:effectLst/>
                <a:latin typeface="Calibri" panose="020F0502020204030204" pitchFamily="34" charset="0"/>
                <a:ea typeface="Calibri" panose="020F0502020204030204" pitchFamily="34" charset="0"/>
              </a:rPr>
              <a:t>‘δίκαιο</a:t>
            </a:r>
            <a:r>
              <a:rPr lang="en-US" sz="2400" u="sng" dirty="0">
                <a:solidFill>
                  <a:schemeClr val="bg1"/>
                </a:solidFill>
                <a:effectLst/>
                <a:latin typeface="Calibri" panose="020F0502020204030204" pitchFamily="34" charset="0"/>
                <a:ea typeface="Calibri" panose="020F0502020204030204" pitchFamily="34" charset="0"/>
              </a:rPr>
              <a:t> </a:t>
            </a:r>
            <a:r>
              <a:rPr lang="el-GR" sz="2400" u="sng" dirty="0">
                <a:solidFill>
                  <a:schemeClr val="bg1"/>
                </a:solidFill>
                <a:effectLst/>
                <a:latin typeface="Calibri" panose="020F0502020204030204" pitchFamily="34" charset="0"/>
                <a:ea typeface="Calibri" panose="020F0502020204030204" pitchFamily="34" charset="0"/>
              </a:rPr>
              <a:t>προς πόλεμο΄ (</a:t>
            </a:r>
            <a:r>
              <a:rPr lang="el-GR" sz="2400" u="sng" dirty="0" err="1">
                <a:solidFill>
                  <a:schemeClr val="bg1"/>
                </a:solidFill>
                <a:effectLst/>
                <a:latin typeface="Calibri" panose="020F0502020204030204" pitchFamily="34" charset="0"/>
                <a:ea typeface="Calibri" panose="020F0502020204030204" pitchFamily="34" charset="0"/>
              </a:rPr>
              <a:t>jus</a:t>
            </a:r>
            <a:r>
              <a:rPr lang="el-GR" sz="2400" u="sng" dirty="0">
                <a:solidFill>
                  <a:schemeClr val="bg1"/>
                </a:solidFill>
                <a:effectLst/>
                <a:latin typeface="Calibri" panose="020F0502020204030204" pitchFamily="34" charset="0"/>
                <a:ea typeface="Calibri" panose="020F0502020204030204" pitchFamily="34" charset="0"/>
              </a:rPr>
              <a:t> ad bellum) ή των σκοπών του πολέμου </a:t>
            </a:r>
          </a:p>
          <a:p>
            <a:pPr marL="342900" indent="-342900">
              <a:lnSpc>
                <a:spcPct val="150000"/>
              </a:lnSpc>
              <a:buFont typeface="Arial" panose="020B0604020202020204" pitchFamily="34" charset="0"/>
              <a:buChar char="•"/>
            </a:pPr>
            <a:r>
              <a:rPr lang="el-GR" sz="2400" dirty="0">
                <a:solidFill>
                  <a:schemeClr val="bg1"/>
                </a:solidFill>
                <a:effectLst/>
                <a:latin typeface="Calibri" panose="020F0502020204030204" pitchFamily="34" charset="0"/>
                <a:ea typeface="Calibri" panose="020F0502020204030204" pitchFamily="34" charset="0"/>
              </a:rPr>
              <a:t>Οι δύο αρχές από κοινού  παρακάμπτουν τη διάκριση δίκαιος- άδικος πόλεμος</a:t>
            </a:r>
          </a:p>
          <a:p>
            <a:pPr marL="342900" indent="-342900">
              <a:lnSpc>
                <a:spcPct val="150000"/>
              </a:lnSpc>
              <a:buFont typeface="Arial" panose="020B0604020202020204" pitchFamily="34" charset="0"/>
              <a:buChar char="•"/>
            </a:pPr>
            <a:r>
              <a:rPr lang="el-GR" sz="2400" dirty="0">
                <a:solidFill>
                  <a:schemeClr val="bg1"/>
                </a:solidFill>
                <a:effectLst/>
                <a:latin typeface="Calibri" panose="020F0502020204030204" pitchFamily="34" charset="0"/>
                <a:ea typeface="Calibri" panose="020F0502020204030204" pitchFamily="34" charset="0"/>
              </a:rPr>
              <a:t>Παρά  την συμπαράταξη με τη δίκαια ή την άδικη πλευρά η υποχρεώσεις του </a:t>
            </a:r>
            <a:r>
              <a:rPr lang="en-US" sz="2400" i="1" dirty="0">
                <a:solidFill>
                  <a:schemeClr val="bg1"/>
                </a:solidFill>
                <a:effectLst/>
                <a:latin typeface="Calibri" panose="020F0502020204030204" pitchFamily="34" charset="0"/>
                <a:ea typeface="Calibri" panose="020F0502020204030204" pitchFamily="34" charset="0"/>
              </a:rPr>
              <a:t>Jus in</a:t>
            </a:r>
            <a:r>
              <a:rPr lang="el-GR" sz="2400" i="1" dirty="0">
                <a:solidFill>
                  <a:schemeClr val="bg1"/>
                </a:solidFill>
                <a:effectLst/>
                <a:latin typeface="Calibri" panose="020F0502020204030204" pitchFamily="34" charset="0"/>
                <a:ea typeface="Calibri" panose="020F0502020204030204" pitchFamily="34" charset="0"/>
              </a:rPr>
              <a:t>  </a:t>
            </a:r>
            <a:r>
              <a:rPr lang="en-US" sz="2400" i="1" dirty="0">
                <a:solidFill>
                  <a:schemeClr val="bg1"/>
                </a:solidFill>
                <a:effectLst/>
                <a:latin typeface="Calibri" panose="020F0502020204030204" pitchFamily="34" charset="0"/>
                <a:ea typeface="Calibri" panose="020F0502020204030204" pitchFamily="34" charset="0"/>
              </a:rPr>
              <a:t>Bello</a:t>
            </a:r>
            <a:r>
              <a:rPr lang="el-GR" sz="2400" dirty="0">
                <a:solidFill>
                  <a:schemeClr val="bg1"/>
                </a:solidFill>
                <a:effectLst/>
                <a:latin typeface="Calibri" panose="020F0502020204030204" pitchFamily="34" charset="0"/>
                <a:ea typeface="Calibri" panose="020F0502020204030204" pitchFamily="34" charset="0"/>
              </a:rPr>
              <a:t> παραμένουν ακέραιες. </a:t>
            </a:r>
          </a:p>
          <a:p>
            <a:pPr marL="342900" indent="-342900">
              <a:lnSpc>
                <a:spcPct val="150000"/>
              </a:lnSpc>
              <a:buFont typeface="Arial" panose="020B0604020202020204" pitchFamily="34" charset="0"/>
              <a:buChar char="•"/>
            </a:pPr>
            <a:r>
              <a:rPr lang="el-GR" sz="2400" dirty="0">
                <a:solidFill>
                  <a:schemeClr val="bg1"/>
                </a:solidFill>
                <a:effectLst/>
                <a:latin typeface="Calibri" panose="020F0502020204030204" pitchFamily="34" charset="0"/>
                <a:ea typeface="Calibri" panose="020F0502020204030204" pitchFamily="34" charset="0"/>
              </a:rPr>
              <a:t>Επειδή  οι πόλεμοι γίνονται παρά τη δική μας απαξίωση, θα πρέπει εν τούτοις να τεθούν κάποιοι κανόνες ώστε να αποφευχθεί η ακραία βία και να επιβιώσει μια έστω στοιχειώδης ηθική στάση εν μέσω ενός καταδικαστέου γεγονότος</a:t>
            </a:r>
          </a:p>
          <a:p>
            <a:pPr marL="342900" indent="-342900">
              <a:lnSpc>
                <a:spcPct val="150000"/>
              </a:lnSpc>
              <a:buFont typeface="Arial" panose="020B0604020202020204" pitchFamily="34" charset="0"/>
              <a:buChar char="•"/>
            </a:pPr>
            <a:r>
              <a:rPr lang="el-GR" sz="2400" dirty="0">
                <a:solidFill>
                  <a:schemeClr val="bg1"/>
                </a:solidFill>
                <a:effectLst/>
                <a:latin typeface="Calibri" panose="020F0502020204030204" pitchFamily="34" charset="0"/>
                <a:ea typeface="Calibri" panose="020F0502020204030204" pitchFamily="34" charset="0"/>
              </a:rPr>
              <a:t>Και  οι δύο αρχές ασκούν ρυθμιστικό ρόλο στη δυνατότητα χρήσης όπλων. </a:t>
            </a:r>
            <a:endParaRPr lang="el-GR"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p>
            <a:pPr>
              <a:lnSpc>
                <a:spcPct val="150000"/>
              </a:lnSpc>
            </a:pPr>
            <a:endParaRPr lang="el-GR" sz="2400" dirty="0">
              <a:solidFill>
                <a:schemeClr val="bg1"/>
              </a:solidFill>
            </a:endParaRPr>
          </a:p>
        </p:txBody>
      </p:sp>
    </p:spTree>
    <p:extLst>
      <p:ext uri="{BB962C8B-B14F-4D97-AF65-F5344CB8AC3E}">
        <p14:creationId xmlns:p14="http://schemas.microsoft.com/office/powerpoint/2010/main" val="11410730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BB963D7-FF73-4FCC-A330-2C2EB4EF4A20}"/>
              </a:ext>
            </a:extLst>
          </p:cNvPr>
          <p:cNvSpPr txBox="1"/>
          <p:nvPr/>
        </p:nvSpPr>
        <p:spPr>
          <a:xfrm>
            <a:off x="519275" y="641897"/>
            <a:ext cx="10918209" cy="5940088"/>
          </a:xfrm>
          <a:prstGeom prst="rect">
            <a:avLst/>
          </a:prstGeom>
          <a:noFill/>
        </p:spPr>
        <p:txBody>
          <a:bodyPr wrap="square">
            <a:spAutoFit/>
          </a:bodyPr>
          <a:lstStyle/>
          <a:p>
            <a:pPr marL="342900" indent="-342900">
              <a:buFont typeface="Arial" panose="020B0604020202020204" pitchFamily="34" charset="0"/>
              <a:buChar char="•"/>
            </a:pPr>
            <a:r>
              <a:rPr lang="en-US" sz="24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Hugo Grotius</a:t>
            </a:r>
            <a:r>
              <a:rPr lang="el-GR" sz="2400"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l-GR"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όλοι οι πολίτες ενός κράτους που διεξάγει ένα δίκαιο πόλεμο, πολεμιστές ή όχι, πρέπει να θεωρούνται αθώοι-οι αντίστοιχοι πολίτες του κράτους που διεξάγει ένα άδικο πόλεμο είναι ένοχοι. </a:t>
            </a:r>
          </a:p>
          <a:p>
            <a:pPr marL="342900" indent="-342900">
              <a:buFont typeface="Arial" panose="020B0604020202020204" pitchFamily="34" charset="0"/>
              <a:buChar char="•"/>
            </a:pPr>
            <a:r>
              <a:rPr lang="el-GR" sz="2400" b="1" dirty="0" err="1">
                <a:solidFill>
                  <a:schemeClr val="bg1"/>
                </a:solidFill>
                <a:effectLst/>
                <a:latin typeface="Calibri" panose="020F0502020204030204" pitchFamily="34" charset="0"/>
                <a:ea typeface="Calibri" panose="020F0502020204030204" pitchFamily="34" charset="0"/>
                <a:cs typeface="Calibri" panose="020F0502020204030204" pitchFamily="34" charset="0"/>
              </a:rPr>
              <a:t>Χολμς</a:t>
            </a:r>
            <a:r>
              <a:rPr lang="el-GR" sz="24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l-GR"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τέσσερεις κατηγορίες πολιτών του επιτιθέμενου κράτους σε σχέση με τον πόλεμο: </a:t>
            </a:r>
          </a:p>
          <a:p>
            <a:r>
              <a:rPr lang="el-GR"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1)τους πρωταίτιους της αδικίας (κυβέρνηση)</a:t>
            </a:r>
          </a:p>
          <a:p>
            <a:r>
              <a:rPr lang="el-GR"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2)τους στρατιωτικούς ως φορείς της αδικίας και όσους συμβάλουν με άλλους τρόπους στην ενίσχυση της άδικης πολεμικής μηχανής</a:t>
            </a:r>
          </a:p>
          <a:p>
            <a:r>
              <a:rPr lang="el-GR"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3) όσους επιδοκιμάζουν απλώς τον πόλεμο και τέλος </a:t>
            </a:r>
          </a:p>
          <a:p>
            <a:r>
              <a:rPr lang="el-GR"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4) όσους δεν συμβάλλουν ή δεν υποστηρίζουν τον  πόλεμο οι οποίοι είναι οι μόνοι εντελώς αθώοι. </a:t>
            </a:r>
          </a:p>
          <a:p>
            <a:pPr marL="285750" indent="-285750">
              <a:buFont typeface="Wingdings" panose="05000000000000000000" pitchFamily="2" charset="2"/>
              <a:buChar char="Ø"/>
            </a:pPr>
            <a:r>
              <a:rPr lang="el-GR"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Το  συντριπτικό ποσοστό των πολιτών της Ναζιστικής Γερμανίας </a:t>
            </a:r>
            <a:r>
              <a:rPr lang="el-GR" sz="2400" dirty="0" err="1">
                <a:solidFill>
                  <a:schemeClr val="bg1"/>
                </a:solidFill>
                <a:effectLst/>
                <a:latin typeface="Calibri" panose="020F0502020204030204" pitchFamily="34" charset="0"/>
                <a:ea typeface="Calibri" panose="020F0502020204030204" pitchFamily="34" charset="0"/>
                <a:cs typeface="Calibri" panose="020F0502020204030204" pitchFamily="34" charset="0"/>
              </a:rPr>
              <a:t>έκθετοιστην</a:t>
            </a:r>
            <a:r>
              <a:rPr lang="el-GR"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κατηγορία της συμμετοχής στον άδικο πόλεμο</a:t>
            </a:r>
          </a:p>
          <a:p>
            <a:pPr marL="285750" indent="-285750">
              <a:buFont typeface="Wingdings" panose="05000000000000000000" pitchFamily="2" charset="2"/>
              <a:buChar char="Ø"/>
            </a:pPr>
            <a:r>
              <a:rPr lang="el-GR"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Επιχείρημα   όσων υποστήριξαν την ισοπέδωση των Γερμανικών πόλεων κατά τον Β Παγκόσμιο Πόλεμο. </a:t>
            </a:r>
            <a:endParaRPr lang="el-GR"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l-GR" sz="2000" dirty="0">
              <a:solidFill>
                <a:schemeClr val="bg1"/>
              </a:solidFill>
            </a:endParaRPr>
          </a:p>
        </p:txBody>
      </p:sp>
    </p:spTree>
    <p:extLst>
      <p:ext uri="{BB962C8B-B14F-4D97-AF65-F5344CB8AC3E}">
        <p14:creationId xmlns:p14="http://schemas.microsoft.com/office/powerpoint/2010/main" val="34039204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7B4381A-FAF6-4FB6-B38E-95BE3FEA8E33}"/>
              </a:ext>
            </a:extLst>
          </p:cNvPr>
          <p:cNvSpPr txBox="1"/>
          <p:nvPr/>
        </p:nvSpPr>
        <p:spPr>
          <a:xfrm>
            <a:off x="493594" y="289679"/>
            <a:ext cx="11204812" cy="6278642"/>
          </a:xfrm>
          <a:prstGeom prst="rect">
            <a:avLst/>
          </a:prstGeom>
          <a:noFill/>
        </p:spPr>
        <p:txBody>
          <a:bodyPr wrap="square">
            <a:spAutoFit/>
          </a:bodyPr>
          <a:lstStyle/>
          <a:p>
            <a:pPr marL="285750" indent="-285750">
              <a:lnSpc>
                <a:spcPct val="200000"/>
              </a:lnSpc>
              <a:buFont typeface="Arial" panose="020B0604020202020204" pitchFamily="34" charset="0"/>
              <a:buChar char="•"/>
            </a:pPr>
            <a:r>
              <a:rPr lang="en-US" sz="2400" i="1" dirty="0">
                <a:solidFill>
                  <a:schemeClr val="bg1"/>
                </a:solidFill>
                <a:effectLst/>
                <a:latin typeface="Calibri" panose="020F0502020204030204" pitchFamily="34" charset="0"/>
                <a:ea typeface="Calibri" panose="020F0502020204030204" pitchFamily="34" charset="0"/>
              </a:rPr>
              <a:t>Jus</a:t>
            </a:r>
            <a:r>
              <a:rPr lang="el-GR" sz="2400" i="1" dirty="0">
                <a:solidFill>
                  <a:schemeClr val="bg1"/>
                </a:solidFill>
                <a:latin typeface="Calibri" panose="020F0502020204030204" pitchFamily="34" charset="0"/>
                <a:ea typeface="Calibri" panose="020F0502020204030204" pitchFamily="34" charset="0"/>
              </a:rPr>
              <a:t> </a:t>
            </a:r>
            <a:r>
              <a:rPr lang="en-US" sz="2400" i="1" dirty="0">
                <a:solidFill>
                  <a:schemeClr val="bg1"/>
                </a:solidFill>
                <a:effectLst/>
                <a:latin typeface="Calibri" panose="020F0502020204030204" pitchFamily="34" charset="0"/>
                <a:ea typeface="Calibri" panose="020F0502020204030204" pitchFamily="34" charset="0"/>
              </a:rPr>
              <a:t> ad bellum </a:t>
            </a:r>
            <a:r>
              <a:rPr lang="el-GR" sz="2400" dirty="0">
                <a:solidFill>
                  <a:schemeClr val="bg1"/>
                </a:solidFill>
                <a:effectLst/>
                <a:latin typeface="Calibri" panose="020F0502020204030204" pitchFamily="34" charset="0"/>
                <a:ea typeface="Calibri" panose="020F0502020204030204" pitchFamily="34" charset="0"/>
              </a:rPr>
              <a:t>στη θεωρία του δίκαιου πολέμου- μια εξέλιξη της χριστιανικής  διερώτησης περί της νομιμότητας του πολέμου </a:t>
            </a:r>
          </a:p>
          <a:p>
            <a:pPr marL="285750" indent="-285750">
              <a:lnSpc>
                <a:spcPct val="200000"/>
              </a:lnSpc>
              <a:buFont typeface="Arial" panose="020B0604020202020204" pitchFamily="34" charset="0"/>
              <a:buChar char="•"/>
            </a:pPr>
            <a:r>
              <a:rPr lang="el-GR" sz="2400" dirty="0">
                <a:solidFill>
                  <a:schemeClr val="bg1"/>
                </a:solidFill>
                <a:effectLst/>
                <a:latin typeface="Calibri" panose="020F0502020204030204" pitchFamily="34" charset="0"/>
                <a:ea typeface="Calibri" panose="020F0502020204030204" pitchFamily="34" charset="0"/>
              </a:rPr>
              <a:t>Από  τον 17</a:t>
            </a:r>
            <a:r>
              <a:rPr lang="el-GR" sz="2400" baseline="30000" dirty="0">
                <a:solidFill>
                  <a:schemeClr val="bg1"/>
                </a:solidFill>
                <a:effectLst/>
                <a:latin typeface="Calibri" panose="020F0502020204030204" pitchFamily="34" charset="0"/>
                <a:ea typeface="Calibri" panose="020F0502020204030204" pitchFamily="34" charset="0"/>
              </a:rPr>
              <a:t>ο</a:t>
            </a:r>
            <a:r>
              <a:rPr lang="el-GR" sz="2400" dirty="0">
                <a:solidFill>
                  <a:schemeClr val="bg1"/>
                </a:solidFill>
                <a:effectLst/>
                <a:latin typeface="Calibri" panose="020F0502020204030204" pitchFamily="34" charset="0"/>
                <a:ea typeface="Calibri" panose="020F0502020204030204" pitchFamily="34" charset="0"/>
              </a:rPr>
              <a:t> αιώνα και μετά προς το </a:t>
            </a:r>
            <a:r>
              <a:rPr lang="el-GR" sz="2400" i="1" dirty="0" err="1">
                <a:solidFill>
                  <a:schemeClr val="bg1"/>
                </a:solidFill>
                <a:effectLst/>
                <a:latin typeface="Calibri" panose="020F0502020204030204" pitchFamily="34" charset="0"/>
                <a:ea typeface="Calibri" panose="020F0502020204030204" pitchFamily="34" charset="0"/>
              </a:rPr>
              <a:t>jus</a:t>
            </a:r>
            <a:r>
              <a:rPr lang="el-GR" sz="2400" dirty="0">
                <a:solidFill>
                  <a:schemeClr val="bg1"/>
                </a:solidFill>
                <a:effectLst/>
                <a:latin typeface="Calibri" panose="020F0502020204030204" pitchFamily="34" charset="0"/>
                <a:ea typeface="Calibri" panose="020F0502020204030204" pitchFamily="34" charset="0"/>
              </a:rPr>
              <a:t> </a:t>
            </a:r>
            <a:r>
              <a:rPr lang="el-GR" sz="2400" i="1" dirty="0">
                <a:solidFill>
                  <a:schemeClr val="bg1"/>
                </a:solidFill>
                <a:effectLst/>
                <a:latin typeface="Calibri" panose="020F0502020204030204" pitchFamily="34" charset="0"/>
                <a:ea typeface="Calibri" panose="020F0502020204030204" pitchFamily="34" charset="0"/>
              </a:rPr>
              <a:t>in</a:t>
            </a:r>
            <a:r>
              <a:rPr lang="el-GR" sz="2400" dirty="0">
                <a:solidFill>
                  <a:schemeClr val="bg1"/>
                </a:solidFill>
                <a:effectLst/>
                <a:latin typeface="Calibri" panose="020F0502020204030204" pitchFamily="34" charset="0"/>
                <a:ea typeface="Calibri" panose="020F0502020204030204" pitchFamily="34" charset="0"/>
              </a:rPr>
              <a:t> </a:t>
            </a:r>
            <a:r>
              <a:rPr lang="el-GR" sz="2400" i="1" dirty="0">
                <a:solidFill>
                  <a:schemeClr val="bg1"/>
                </a:solidFill>
                <a:effectLst/>
                <a:latin typeface="Calibri" panose="020F0502020204030204" pitchFamily="34" charset="0"/>
                <a:ea typeface="Calibri" panose="020F0502020204030204" pitchFamily="34" charset="0"/>
              </a:rPr>
              <a:t>Bello</a:t>
            </a:r>
            <a:endParaRPr lang="el-GR" sz="2400" dirty="0">
              <a:solidFill>
                <a:schemeClr val="bg1"/>
              </a:solidFill>
              <a:effectLst/>
              <a:latin typeface="Calibri" panose="020F0502020204030204" pitchFamily="34" charset="0"/>
              <a:ea typeface="Calibri" panose="020F0502020204030204" pitchFamily="34" charset="0"/>
            </a:endParaRPr>
          </a:p>
          <a:p>
            <a:pPr marL="285750" indent="-285750">
              <a:lnSpc>
                <a:spcPct val="200000"/>
              </a:lnSpc>
              <a:buFont typeface="Arial" panose="020B0604020202020204" pitchFamily="34" charset="0"/>
              <a:buChar char="•"/>
            </a:pPr>
            <a:r>
              <a:rPr lang="el-GR" sz="2400" dirty="0" err="1">
                <a:solidFill>
                  <a:schemeClr val="bg1"/>
                </a:solidFill>
                <a:latin typeface="Calibri" panose="020F0502020204030204" pitchFamily="34" charset="0"/>
                <a:ea typeface="Calibri" panose="020F0502020204030204" pitchFamily="34" charset="0"/>
              </a:rPr>
              <a:t>Nicholas</a:t>
            </a:r>
            <a:r>
              <a:rPr lang="el-GR" sz="2400" dirty="0">
                <a:solidFill>
                  <a:schemeClr val="bg1"/>
                </a:solidFill>
                <a:latin typeface="Calibri" panose="020F0502020204030204" pitchFamily="34" charset="0"/>
                <a:ea typeface="Calibri" panose="020F0502020204030204" pitchFamily="34" charset="0"/>
              </a:rPr>
              <a:t> </a:t>
            </a:r>
            <a:r>
              <a:rPr lang="el-GR" sz="2400" dirty="0" err="1">
                <a:solidFill>
                  <a:schemeClr val="bg1"/>
                </a:solidFill>
                <a:latin typeface="Calibri" panose="020F0502020204030204" pitchFamily="34" charset="0"/>
                <a:ea typeface="Calibri" panose="020F0502020204030204" pitchFamily="34" charset="0"/>
              </a:rPr>
              <a:t>Rengger</a:t>
            </a:r>
            <a:r>
              <a:rPr lang="el-GR" sz="2400" dirty="0">
                <a:solidFill>
                  <a:schemeClr val="bg1"/>
                </a:solidFill>
                <a:latin typeface="Calibri" panose="020F0502020204030204" pitchFamily="34" charset="0"/>
                <a:ea typeface="Calibri" panose="020F0502020204030204" pitchFamily="34" charset="0"/>
              </a:rPr>
              <a:t>: το </a:t>
            </a:r>
            <a:r>
              <a:rPr lang="en-US" sz="2400" i="1" dirty="0">
                <a:solidFill>
                  <a:schemeClr val="bg1"/>
                </a:solidFill>
                <a:effectLst/>
                <a:latin typeface="Calibri" panose="020F0502020204030204" pitchFamily="34" charset="0"/>
                <a:ea typeface="Calibri" panose="020F0502020204030204" pitchFamily="34" charset="0"/>
              </a:rPr>
              <a:t>jus ad bellum</a:t>
            </a:r>
            <a:r>
              <a:rPr lang="el-GR" sz="2400" dirty="0">
                <a:solidFill>
                  <a:schemeClr val="bg1"/>
                </a:solidFill>
                <a:effectLst/>
                <a:latin typeface="Calibri" panose="020F0502020204030204" pitchFamily="34" charset="0"/>
                <a:ea typeface="Calibri" panose="020F0502020204030204" pitchFamily="34" charset="0"/>
              </a:rPr>
              <a:t> δεν απαντά στο ερώτημα για το ποια πράξη βίας είναι δίκαια ή όχι. </a:t>
            </a:r>
          </a:p>
          <a:p>
            <a:pPr marL="285750" indent="-285750">
              <a:lnSpc>
                <a:spcPct val="200000"/>
              </a:lnSpc>
              <a:buFont typeface="Arial" panose="020B0604020202020204" pitchFamily="34" charset="0"/>
              <a:buChar char="•"/>
            </a:pPr>
            <a:r>
              <a:rPr lang="el-GR" sz="2400" dirty="0">
                <a:solidFill>
                  <a:schemeClr val="bg1"/>
                </a:solidFill>
                <a:effectLst/>
                <a:latin typeface="Calibri" panose="020F0502020204030204" pitchFamily="34" charset="0"/>
                <a:ea typeface="Calibri" panose="020F0502020204030204" pitchFamily="34" charset="0"/>
              </a:rPr>
              <a:t>Θείος Αυγουστίνος και Θωμάς ο </a:t>
            </a:r>
            <a:r>
              <a:rPr lang="el-GR" sz="2400" dirty="0" err="1">
                <a:solidFill>
                  <a:schemeClr val="bg1"/>
                </a:solidFill>
                <a:effectLst/>
                <a:latin typeface="Calibri" panose="020F0502020204030204" pitchFamily="34" charset="0"/>
                <a:ea typeface="Calibri" panose="020F0502020204030204" pitchFamily="34" charset="0"/>
              </a:rPr>
              <a:t>Ακινάτης</a:t>
            </a:r>
            <a:r>
              <a:rPr lang="el-GR" sz="2400" dirty="0">
                <a:solidFill>
                  <a:schemeClr val="bg1"/>
                </a:solidFill>
                <a:effectLst/>
                <a:latin typeface="Calibri" panose="020F0502020204030204" pitchFamily="34" charset="0"/>
                <a:ea typeface="Calibri" panose="020F0502020204030204" pitchFamily="34" charset="0"/>
              </a:rPr>
              <a:t>, δεν μπαίνουν καθόλου στη διάκριση</a:t>
            </a:r>
          </a:p>
          <a:p>
            <a:pPr marL="285750" indent="-285750">
              <a:lnSpc>
                <a:spcPct val="200000"/>
              </a:lnSpc>
              <a:buFont typeface="Arial" panose="020B0604020202020204" pitchFamily="34" charset="0"/>
              <a:buChar char="•"/>
            </a:pPr>
            <a:r>
              <a:rPr lang="el-GR" sz="2400" dirty="0">
                <a:solidFill>
                  <a:schemeClr val="bg1"/>
                </a:solidFill>
                <a:effectLst/>
                <a:latin typeface="Calibri" panose="020F0502020204030204" pitchFamily="34" charset="0"/>
                <a:ea typeface="Calibri" panose="020F0502020204030204" pitchFamily="34" charset="0"/>
              </a:rPr>
              <a:t>Μιλάμε για θεωρία </a:t>
            </a:r>
            <a:r>
              <a:rPr lang="el-GR" sz="2400" i="1" dirty="0">
                <a:solidFill>
                  <a:schemeClr val="bg1"/>
                </a:solidFill>
                <a:effectLst/>
                <a:latin typeface="Calibri" panose="020F0502020204030204" pitchFamily="34" charset="0"/>
                <a:ea typeface="Calibri" panose="020F0502020204030204" pitchFamily="34" charset="0"/>
              </a:rPr>
              <a:t>Δίκαιου κατά τη διεξαγωγή του πολέμου</a:t>
            </a:r>
            <a:r>
              <a:rPr lang="el-GR" sz="2400" dirty="0">
                <a:solidFill>
                  <a:schemeClr val="bg1"/>
                </a:solidFill>
                <a:effectLst/>
                <a:latin typeface="Calibri" panose="020F0502020204030204" pitchFamily="34" charset="0"/>
                <a:ea typeface="Calibri" panose="020F0502020204030204" pitchFamily="34" charset="0"/>
              </a:rPr>
              <a:t>  από το 1500 περίπου και μετά- κώδικας των ιπποτών και αστικό δίκαιο. </a:t>
            </a:r>
          </a:p>
          <a:p>
            <a:endParaRPr lang="el-GR" dirty="0">
              <a:solidFill>
                <a:schemeClr val="bg1"/>
              </a:solidFill>
            </a:endParaRPr>
          </a:p>
        </p:txBody>
      </p:sp>
    </p:spTree>
    <p:extLst>
      <p:ext uri="{BB962C8B-B14F-4D97-AF65-F5344CB8AC3E}">
        <p14:creationId xmlns:p14="http://schemas.microsoft.com/office/powerpoint/2010/main" val="3382730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B7922EC-6EC3-4C1D-8493-EC81159D78A4}"/>
              </a:ext>
            </a:extLst>
          </p:cNvPr>
          <p:cNvSpPr txBox="1"/>
          <p:nvPr/>
        </p:nvSpPr>
        <p:spPr>
          <a:xfrm>
            <a:off x="220639" y="0"/>
            <a:ext cx="11204812" cy="6801862"/>
          </a:xfrm>
          <a:prstGeom prst="rect">
            <a:avLst/>
          </a:prstGeom>
          <a:noFill/>
        </p:spPr>
        <p:txBody>
          <a:bodyPr wrap="square">
            <a:spAutoFit/>
          </a:bodyPr>
          <a:lstStyle/>
          <a:p>
            <a:pPr algn="ctr"/>
            <a:r>
              <a:rPr lang="el-GR" sz="1800" b="1" i="1" dirty="0">
                <a:solidFill>
                  <a:schemeClr val="bg1"/>
                </a:solidFill>
                <a:effectLst/>
                <a:latin typeface="Calibri" panose="020F0502020204030204" pitchFamily="34" charset="0"/>
                <a:ea typeface="Calibri" panose="020F0502020204030204" pitchFamily="34" charset="0"/>
              </a:rPr>
              <a:t> </a:t>
            </a:r>
            <a:endParaRPr lang="el-GR" sz="1800" dirty="0">
              <a:solidFill>
                <a:schemeClr val="bg1"/>
              </a:solidFill>
              <a:effectLst/>
              <a:latin typeface="Calibri" panose="020F0502020204030204" pitchFamily="34" charset="0"/>
              <a:ea typeface="Calibri" panose="020F0502020204030204" pitchFamily="34" charset="0"/>
            </a:endParaRPr>
          </a:p>
          <a:p>
            <a:pPr marL="285750" indent="-285750">
              <a:buFont typeface="Arial" panose="020B0604020202020204" pitchFamily="34" charset="0"/>
              <a:buChar char="•"/>
            </a:pPr>
            <a:r>
              <a:rPr lang="el-GR" sz="2400" b="1" i="1" dirty="0">
                <a:solidFill>
                  <a:schemeClr val="bg1"/>
                </a:solidFill>
                <a:effectLst/>
                <a:latin typeface="Calibri" panose="020F0502020204030204" pitchFamily="34" charset="0"/>
                <a:ea typeface="Calibri" panose="020F0502020204030204" pitchFamily="34" charset="0"/>
              </a:rPr>
              <a:t>Πρώιμη σύγχρονη περίοδος</a:t>
            </a:r>
            <a:r>
              <a:rPr lang="el-GR" sz="2400" dirty="0">
                <a:solidFill>
                  <a:schemeClr val="bg1"/>
                </a:solidFill>
                <a:effectLst/>
                <a:latin typeface="Calibri" panose="020F0502020204030204" pitchFamily="34" charset="0"/>
                <a:ea typeface="Calibri" panose="020F0502020204030204" pitchFamily="34" charset="0"/>
              </a:rPr>
              <a:t> : εξελίσσεται παράλληλα με τη θεωρία του ιερού πολέμου-πλαίσιο μακρόχρονων συρράξεων καθολικών και προτεσταντών.</a:t>
            </a:r>
          </a:p>
          <a:p>
            <a:pPr marL="285750" indent="-285750">
              <a:buFont typeface="Arial" panose="020B0604020202020204" pitchFamily="34" charset="0"/>
              <a:buChar char="•"/>
            </a:pPr>
            <a:r>
              <a:rPr lang="el-GR" sz="2400" dirty="0" err="1">
                <a:solidFill>
                  <a:schemeClr val="bg1"/>
                </a:solidFill>
                <a:effectLst/>
                <a:latin typeface="Calibri" panose="020F0502020204030204" pitchFamily="34" charset="0"/>
                <a:ea typeface="Calibri" panose="020F0502020204030204" pitchFamily="34" charset="0"/>
              </a:rPr>
              <a:t>Χιουμανιστική</a:t>
            </a:r>
            <a:r>
              <a:rPr lang="el-GR" sz="2400" dirty="0">
                <a:solidFill>
                  <a:schemeClr val="bg1"/>
                </a:solidFill>
                <a:effectLst/>
                <a:latin typeface="Calibri" panose="020F0502020204030204" pitchFamily="34" charset="0"/>
                <a:ea typeface="Calibri" panose="020F0502020204030204" pitchFamily="34" charset="0"/>
              </a:rPr>
              <a:t>  οπτική του Έρασμου:</a:t>
            </a:r>
          </a:p>
          <a:p>
            <a:pPr marL="285750" indent="-285750" algn="just">
              <a:spcAft>
                <a:spcPts val="800"/>
              </a:spcAft>
              <a:buFont typeface="Wingdings" panose="05000000000000000000" pitchFamily="2" charset="2"/>
              <a:buChar char="Ø"/>
            </a:pPr>
            <a:r>
              <a:rPr lang="el-GR"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Η  ειρήνη είναι το καλύτερο όλων και αν θέλουμε να αποδείξουμε ότι είμαστε ειλικρινείς πιστοί του Χριστού θα                           πρέπει να εναγκαλιστούμε την ειρήνη για πάντα." </a:t>
            </a:r>
            <a:r>
              <a:rPr lang="en-US"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Querela </a:t>
            </a:r>
            <a:r>
              <a:rPr lang="en-US" sz="2400" dirty="0" err="1">
                <a:solidFill>
                  <a:schemeClr val="bg1"/>
                </a:solidFill>
                <a:effectLst/>
                <a:latin typeface="Calibri" panose="020F0502020204030204" pitchFamily="34" charset="0"/>
                <a:ea typeface="Calibri" panose="020F0502020204030204" pitchFamily="34" charset="0"/>
                <a:cs typeface="Calibri" panose="020F0502020204030204" pitchFamily="34" charset="0"/>
              </a:rPr>
              <a:t>Pacis</a:t>
            </a:r>
            <a:r>
              <a:rPr lang="en-US"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(The Complaint of Peace / </a:t>
            </a:r>
            <a:r>
              <a:rPr lang="el-GR"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Το παράπονο της ειρήνης</a:t>
            </a:r>
            <a:r>
              <a:rPr lang="en-US"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t>
            </a:r>
            <a:endParaRPr lang="el-GR"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p>
            <a:pPr marL="285750" indent="-285750" algn="just">
              <a:spcAft>
                <a:spcPts val="800"/>
              </a:spcAft>
              <a:buFont typeface="Arial" panose="020B0604020202020204" pitchFamily="34" charset="0"/>
              <a:buChar char="•"/>
            </a:pPr>
            <a:r>
              <a:rPr lang="el-GR" sz="2400" b="1" dirty="0">
                <a:solidFill>
                  <a:schemeClr val="bg1"/>
                </a:solidFill>
                <a:effectLst/>
                <a:latin typeface="Calibri" panose="020F0502020204030204" pitchFamily="34" charset="0"/>
                <a:ea typeface="Calibri" panose="020F0502020204030204" pitchFamily="34" charset="0"/>
              </a:rPr>
              <a:t>Σχολή  της  </a:t>
            </a:r>
            <a:r>
              <a:rPr lang="el-GR" sz="2400" b="1" dirty="0" err="1">
                <a:solidFill>
                  <a:schemeClr val="bg1"/>
                </a:solidFill>
                <a:effectLst/>
                <a:latin typeface="Calibri" panose="020F0502020204030204" pitchFamily="34" charset="0"/>
                <a:ea typeface="Calibri" panose="020F0502020204030204" pitchFamily="34" charset="0"/>
              </a:rPr>
              <a:t>Salamanca</a:t>
            </a:r>
            <a:r>
              <a:rPr lang="el-GR" sz="2400" b="1" dirty="0">
                <a:solidFill>
                  <a:schemeClr val="bg1"/>
                </a:solidFill>
                <a:effectLst/>
                <a:latin typeface="Calibri" panose="020F0502020204030204" pitchFamily="34" charset="0"/>
                <a:ea typeface="Calibri" panose="020F0502020204030204" pitchFamily="34" charset="0"/>
              </a:rPr>
              <a:t> </a:t>
            </a:r>
            <a:r>
              <a:rPr lang="el-GR" sz="2400" dirty="0" err="1">
                <a:solidFill>
                  <a:schemeClr val="bg1"/>
                </a:solidFill>
                <a:effectLst/>
                <a:latin typeface="Calibri" panose="020F0502020204030204" pitchFamily="34" charset="0"/>
                <a:ea typeface="Calibri" panose="020F0502020204030204" pitchFamily="34" charset="0"/>
              </a:rPr>
              <a:t>Francisco</a:t>
            </a:r>
            <a:r>
              <a:rPr lang="el-GR" sz="2400" dirty="0">
                <a:solidFill>
                  <a:schemeClr val="bg1"/>
                </a:solidFill>
                <a:effectLst/>
                <a:latin typeface="Calibri" panose="020F0502020204030204" pitchFamily="34" charset="0"/>
                <a:ea typeface="Calibri" panose="020F0502020204030204" pitchFamily="34" charset="0"/>
              </a:rPr>
              <a:t> de </a:t>
            </a:r>
            <a:r>
              <a:rPr lang="el-GR" sz="2400" dirty="0" err="1">
                <a:solidFill>
                  <a:schemeClr val="bg1"/>
                </a:solidFill>
                <a:effectLst/>
                <a:latin typeface="Calibri" panose="020F0502020204030204" pitchFamily="34" charset="0"/>
                <a:ea typeface="Calibri" panose="020F0502020204030204" pitchFamily="34" charset="0"/>
              </a:rPr>
              <a:t>Vitoria</a:t>
            </a:r>
            <a:r>
              <a:rPr lang="el-GR" sz="2400" dirty="0">
                <a:solidFill>
                  <a:schemeClr val="bg1"/>
                </a:solidFill>
                <a:effectLst/>
                <a:latin typeface="Calibri" panose="020F0502020204030204" pitchFamily="34" charset="0"/>
                <a:ea typeface="Calibri" panose="020F0502020204030204" pitchFamily="34" charset="0"/>
              </a:rPr>
              <a:t> και </a:t>
            </a:r>
            <a:r>
              <a:rPr lang="el-GR" sz="2400" dirty="0" err="1">
                <a:solidFill>
                  <a:schemeClr val="bg1"/>
                </a:solidFill>
                <a:effectLst/>
                <a:latin typeface="Calibri" panose="020F0502020204030204" pitchFamily="34" charset="0"/>
                <a:ea typeface="Calibri" panose="020F0502020204030204" pitchFamily="34" charset="0"/>
              </a:rPr>
              <a:t>Francisco</a:t>
            </a:r>
            <a:r>
              <a:rPr lang="el-GR" sz="2400" dirty="0">
                <a:solidFill>
                  <a:schemeClr val="bg1"/>
                </a:solidFill>
                <a:effectLst/>
                <a:latin typeface="Calibri" panose="020F0502020204030204" pitchFamily="34" charset="0"/>
                <a:ea typeface="Calibri" panose="020F0502020204030204" pitchFamily="34" charset="0"/>
              </a:rPr>
              <a:t> </a:t>
            </a:r>
            <a:r>
              <a:rPr lang="el-GR" sz="2400" dirty="0" err="1">
                <a:solidFill>
                  <a:schemeClr val="bg1"/>
                </a:solidFill>
                <a:effectLst/>
                <a:latin typeface="Calibri" panose="020F0502020204030204" pitchFamily="34" charset="0"/>
                <a:ea typeface="Calibri" panose="020F0502020204030204" pitchFamily="34" charset="0"/>
              </a:rPr>
              <a:t>Suarez</a:t>
            </a:r>
            <a:r>
              <a:rPr lang="el-GR" sz="2400" dirty="0">
                <a:solidFill>
                  <a:schemeClr val="bg1"/>
                </a:solidFill>
                <a:effectLst/>
                <a:latin typeface="Calibri" panose="020F0502020204030204" pitchFamily="34" charset="0"/>
                <a:ea typeface="Calibri" panose="020F0502020204030204" pitchFamily="34" charset="0"/>
              </a:rPr>
              <a:t>. </a:t>
            </a:r>
          </a:p>
          <a:p>
            <a:pPr marL="285750" indent="-285750" algn="just">
              <a:spcAft>
                <a:spcPts val="800"/>
              </a:spcAft>
              <a:buFont typeface="Arial" panose="020B0604020202020204" pitchFamily="34" charset="0"/>
              <a:buChar char="•"/>
            </a:pPr>
            <a:r>
              <a:rPr lang="el-GR" sz="2400" dirty="0">
                <a:solidFill>
                  <a:schemeClr val="bg1"/>
                </a:solidFill>
                <a:effectLst/>
                <a:latin typeface="Calibri" panose="020F0502020204030204" pitchFamily="34" charset="0"/>
                <a:ea typeface="Calibri" panose="020F0502020204030204" pitchFamily="34" charset="0"/>
              </a:rPr>
              <a:t>Διαμάχη  με τον Ισπανικό θρόνο για τη μεταχείριση των ιθαγενών της Νέας Ηπείρου από τους κατακτητές.  </a:t>
            </a:r>
          </a:p>
          <a:p>
            <a:pPr marL="285750" indent="-285750" algn="just">
              <a:spcAft>
                <a:spcPts val="800"/>
              </a:spcAft>
              <a:buFont typeface="Arial" panose="020B0604020202020204" pitchFamily="34" charset="0"/>
              <a:buChar char="•"/>
            </a:pPr>
            <a:r>
              <a:rPr lang="el-GR" sz="2400" b="1" i="1" dirty="0">
                <a:solidFill>
                  <a:schemeClr val="bg1"/>
                </a:solidFill>
                <a:effectLst/>
                <a:latin typeface="Calibri" panose="020F0502020204030204" pitchFamily="34" charset="0"/>
                <a:ea typeface="Calibri" panose="020F0502020204030204" pitchFamily="34" charset="0"/>
              </a:rPr>
              <a:t>On the </a:t>
            </a:r>
            <a:r>
              <a:rPr lang="el-GR" sz="2400" b="1" i="1" dirty="0" err="1">
                <a:solidFill>
                  <a:schemeClr val="bg1"/>
                </a:solidFill>
                <a:effectLst/>
                <a:latin typeface="Calibri" panose="020F0502020204030204" pitchFamily="34" charset="0"/>
                <a:ea typeface="Calibri" panose="020F0502020204030204" pitchFamily="34" charset="0"/>
              </a:rPr>
              <a:t>Indians</a:t>
            </a:r>
            <a:r>
              <a:rPr lang="el-GR" sz="2400" b="1" dirty="0">
                <a:solidFill>
                  <a:schemeClr val="bg1"/>
                </a:solidFill>
                <a:effectLst/>
                <a:latin typeface="Calibri" panose="020F0502020204030204" pitchFamily="34" charset="0"/>
                <a:ea typeface="Calibri" panose="020F0502020204030204" pitchFamily="34" charset="0"/>
              </a:rPr>
              <a:t> </a:t>
            </a:r>
            <a:r>
              <a:rPr lang="el-GR" sz="2400" dirty="0">
                <a:solidFill>
                  <a:schemeClr val="bg1"/>
                </a:solidFill>
                <a:effectLst/>
                <a:latin typeface="Calibri" panose="020F0502020204030204" pitchFamily="34" charset="0"/>
                <a:ea typeface="Calibri" panose="020F0502020204030204" pitchFamily="34" charset="0"/>
              </a:rPr>
              <a:t>και </a:t>
            </a:r>
            <a:r>
              <a:rPr lang="el-GR" sz="2400" b="1" i="1" dirty="0">
                <a:solidFill>
                  <a:schemeClr val="bg1"/>
                </a:solidFill>
                <a:effectLst/>
                <a:latin typeface="Calibri" panose="020F0502020204030204" pitchFamily="34" charset="0"/>
                <a:ea typeface="Calibri" panose="020F0502020204030204" pitchFamily="34" charset="0"/>
              </a:rPr>
              <a:t>On the </a:t>
            </a:r>
            <a:r>
              <a:rPr lang="el-GR" sz="2400" b="1" i="1" dirty="0" err="1">
                <a:solidFill>
                  <a:schemeClr val="bg1"/>
                </a:solidFill>
                <a:effectLst/>
                <a:latin typeface="Calibri" panose="020F0502020204030204" pitchFamily="34" charset="0"/>
                <a:ea typeface="Calibri" panose="020F0502020204030204" pitchFamily="34" charset="0"/>
              </a:rPr>
              <a:t>Laws</a:t>
            </a:r>
            <a:r>
              <a:rPr lang="el-GR" sz="2400" b="1" i="1" dirty="0">
                <a:solidFill>
                  <a:schemeClr val="bg1"/>
                </a:solidFill>
                <a:effectLst/>
                <a:latin typeface="Calibri" panose="020F0502020204030204" pitchFamily="34" charset="0"/>
                <a:ea typeface="Calibri" panose="020F0502020204030204" pitchFamily="34" charset="0"/>
              </a:rPr>
              <a:t> of </a:t>
            </a:r>
            <a:r>
              <a:rPr lang="el-GR" sz="2400" b="1" i="1" dirty="0" err="1">
                <a:solidFill>
                  <a:schemeClr val="bg1"/>
                </a:solidFill>
                <a:effectLst/>
                <a:latin typeface="Calibri" panose="020F0502020204030204" pitchFamily="34" charset="0"/>
                <a:ea typeface="Calibri" panose="020F0502020204030204" pitchFamily="34" charset="0"/>
              </a:rPr>
              <a:t>War</a:t>
            </a:r>
            <a:r>
              <a:rPr lang="el-GR" sz="2400" dirty="0">
                <a:solidFill>
                  <a:schemeClr val="bg1"/>
                </a:solidFill>
                <a:effectLst/>
                <a:latin typeface="Calibri" panose="020F0502020204030204" pitchFamily="34" charset="0"/>
                <a:ea typeface="Calibri" panose="020F0502020204030204" pitchFamily="34" charset="0"/>
              </a:rPr>
              <a:t>. Στο έργο του </a:t>
            </a:r>
            <a:r>
              <a:rPr lang="en-US" sz="2400" b="1" i="1" dirty="0">
                <a:solidFill>
                  <a:schemeClr val="bg1"/>
                </a:solidFill>
                <a:effectLst/>
                <a:latin typeface="Calibri" panose="020F0502020204030204" pitchFamily="34" charset="0"/>
                <a:ea typeface="Calibri" panose="020F0502020204030204" pitchFamily="34" charset="0"/>
              </a:rPr>
              <a:t>De </a:t>
            </a:r>
            <a:r>
              <a:rPr lang="en-US" sz="2400" b="1" i="1" dirty="0" err="1">
                <a:solidFill>
                  <a:schemeClr val="bg1"/>
                </a:solidFill>
                <a:effectLst/>
                <a:latin typeface="Calibri" panose="020F0502020204030204" pitchFamily="34" charset="0"/>
                <a:ea typeface="Calibri" panose="020F0502020204030204" pitchFamily="34" charset="0"/>
              </a:rPr>
              <a:t>Indis</a:t>
            </a:r>
            <a:r>
              <a:rPr lang="en-US" sz="2400" b="1" i="1" dirty="0">
                <a:solidFill>
                  <a:schemeClr val="bg1"/>
                </a:solidFill>
                <a:effectLst/>
                <a:latin typeface="Calibri" panose="020F0502020204030204" pitchFamily="34" charset="0"/>
                <a:ea typeface="Calibri" panose="020F0502020204030204" pitchFamily="34" charset="0"/>
              </a:rPr>
              <a:t> et de Jure Belli </a:t>
            </a:r>
            <a:r>
              <a:rPr lang="en-US" sz="2400" b="1" i="1" dirty="0" err="1">
                <a:solidFill>
                  <a:schemeClr val="bg1"/>
                </a:solidFill>
                <a:effectLst/>
                <a:latin typeface="Calibri" panose="020F0502020204030204" pitchFamily="34" charset="0"/>
                <a:ea typeface="Calibri" panose="020F0502020204030204" pitchFamily="34" charset="0"/>
              </a:rPr>
              <a:t>Relectiones</a:t>
            </a:r>
            <a:r>
              <a:rPr lang="el-GR" sz="2400" b="1" dirty="0">
                <a:solidFill>
                  <a:schemeClr val="bg1"/>
                </a:solidFill>
                <a:effectLst/>
                <a:latin typeface="Calibri" panose="020F0502020204030204" pitchFamily="34" charset="0"/>
                <a:ea typeface="Calibri" panose="020F0502020204030204" pitchFamily="34" charset="0"/>
              </a:rPr>
              <a:t> </a:t>
            </a:r>
            <a:r>
              <a:rPr lang="el-GR" sz="2400" dirty="0">
                <a:solidFill>
                  <a:schemeClr val="bg1"/>
                </a:solidFill>
                <a:effectLst/>
                <a:latin typeface="Calibri" panose="020F0502020204030204" pitchFamily="34" charset="0"/>
                <a:ea typeface="Calibri" panose="020F0502020204030204" pitchFamily="34" charset="0"/>
              </a:rPr>
              <a:t>ο </a:t>
            </a:r>
            <a:r>
              <a:rPr lang="en-US" sz="2400" dirty="0">
                <a:solidFill>
                  <a:schemeClr val="bg1"/>
                </a:solidFill>
                <a:effectLst/>
                <a:latin typeface="Calibri" panose="020F0502020204030204" pitchFamily="34" charset="0"/>
                <a:ea typeface="Calibri" panose="020F0502020204030204" pitchFamily="34" charset="0"/>
              </a:rPr>
              <a:t>Vitoria</a:t>
            </a:r>
            <a:r>
              <a:rPr lang="el-GR" sz="2400" dirty="0">
                <a:solidFill>
                  <a:schemeClr val="bg1"/>
                </a:solidFill>
                <a:effectLst/>
                <a:latin typeface="Calibri" panose="020F0502020204030204" pitchFamily="34" charset="0"/>
                <a:ea typeface="Calibri" panose="020F0502020204030204" pitchFamily="34" charset="0"/>
              </a:rPr>
              <a:t> είναι κάθετος: “Η διαφορά της θρησκείας δεν είναι αιτία δικαίου πολέμου». </a:t>
            </a:r>
          </a:p>
          <a:p>
            <a:pPr marL="285750" indent="-285750" algn="just">
              <a:spcAft>
                <a:spcPts val="800"/>
              </a:spcAft>
              <a:buFont typeface="Arial" panose="020B0604020202020204" pitchFamily="34" charset="0"/>
              <a:buChar char="•"/>
            </a:pPr>
            <a:r>
              <a:rPr lang="el-GR" sz="2400" dirty="0">
                <a:solidFill>
                  <a:schemeClr val="bg1"/>
                </a:solidFill>
                <a:effectLst/>
                <a:latin typeface="Calibri" panose="020F0502020204030204" pitchFamily="34" charset="0"/>
                <a:ea typeface="Calibri" panose="020F0502020204030204" pitchFamily="34" charset="0"/>
              </a:rPr>
              <a:t>Πόλεμος  δίκαιος και από τις δύο πλευρές. Η έννοια της “</a:t>
            </a:r>
            <a:r>
              <a:rPr lang="el-GR" sz="2400" dirty="0" err="1">
                <a:solidFill>
                  <a:schemeClr val="bg1"/>
                </a:solidFill>
                <a:effectLst/>
                <a:latin typeface="Calibri" panose="020F0502020204030204" pitchFamily="34" charset="0"/>
                <a:ea typeface="Calibri" panose="020F0502020204030204" pitchFamily="34" charset="0"/>
              </a:rPr>
              <a:t>invincible</a:t>
            </a:r>
            <a:r>
              <a:rPr lang="el-GR" sz="2400" dirty="0">
                <a:solidFill>
                  <a:schemeClr val="bg1"/>
                </a:solidFill>
                <a:effectLst/>
                <a:latin typeface="Calibri" panose="020F0502020204030204" pitchFamily="34" charset="0"/>
                <a:ea typeface="Calibri" panose="020F0502020204030204" pitchFamily="34" charset="0"/>
              </a:rPr>
              <a:t> </a:t>
            </a:r>
            <a:r>
              <a:rPr lang="el-GR" sz="2400" dirty="0" err="1">
                <a:solidFill>
                  <a:schemeClr val="bg1"/>
                </a:solidFill>
                <a:effectLst/>
                <a:latin typeface="Calibri" panose="020F0502020204030204" pitchFamily="34" charset="0"/>
                <a:ea typeface="Calibri" panose="020F0502020204030204" pitchFamily="34" charset="0"/>
              </a:rPr>
              <a:t>ignorance</a:t>
            </a:r>
            <a:r>
              <a:rPr lang="el-GR" sz="2400" dirty="0">
                <a:solidFill>
                  <a:schemeClr val="bg1"/>
                </a:solidFill>
                <a:effectLst/>
                <a:latin typeface="Calibri" panose="020F0502020204030204" pitchFamily="34" charset="0"/>
                <a:ea typeface="Calibri" panose="020F0502020204030204" pitchFamily="34" charset="0"/>
              </a:rPr>
              <a:t>” (ακατανίκητης άγνοιας). </a:t>
            </a:r>
          </a:p>
          <a:p>
            <a:pPr marL="285750" indent="-285750" algn="just">
              <a:spcAft>
                <a:spcPts val="800"/>
              </a:spcAft>
              <a:buFont typeface="Arial" panose="020B0604020202020204" pitchFamily="34" charset="0"/>
              <a:buChar char="•"/>
            </a:pPr>
            <a:r>
              <a:rPr lang="en-US" sz="2400" dirty="0" err="1">
                <a:solidFill>
                  <a:schemeClr val="bg1"/>
                </a:solidFill>
                <a:latin typeface="Calibri" panose="020F0502020204030204" pitchFamily="34" charset="0"/>
                <a:ea typeface="Calibri" panose="020F0502020204030204" pitchFamily="34" charset="0"/>
              </a:rPr>
              <a:t>Waltzer</a:t>
            </a:r>
            <a:r>
              <a:rPr lang="el-GR" sz="2400" dirty="0">
                <a:solidFill>
                  <a:schemeClr val="bg1"/>
                </a:solidFill>
                <a:latin typeface="Calibri" panose="020F0502020204030204" pitchFamily="34" charset="0"/>
                <a:ea typeface="Calibri" panose="020F0502020204030204" pitchFamily="34" charset="0"/>
              </a:rPr>
              <a:t>: </a:t>
            </a:r>
            <a:r>
              <a:rPr lang="el-GR" sz="2400" dirty="0">
                <a:solidFill>
                  <a:schemeClr val="bg1"/>
                </a:solidFill>
                <a:effectLst/>
                <a:latin typeface="Calibri" panose="020F0502020204030204" pitchFamily="34" charset="0"/>
                <a:ea typeface="Calibri" panose="020F0502020204030204" pitchFamily="34" charset="0"/>
              </a:rPr>
              <a:t>«θέση της ηθικής ισότητας» όλων των στρατιωτών</a:t>
            </a:r>
            <a:endParaRPr lang="el-GR"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solidFill>
                <a:schemeClr val="bg1"/>
              </a:solidFill>
            </a:endParaRPr>
          </a:p>
        </p:txBody>
      </p:sp>
    </p:spTree>
    <p:extLst>
      <p:ext uri="{BB962C8B-B14F-4D97-AF65-F5344CB8AC3E}">
        <p14:creationId xmlns:p14="http://schemas.microsoft.com/office/powerpoint/2010/main" val="620614334"/>
      </p:ext>
    </p:extLst>
  </p:cSld>
  <p:clrMapOvr>
    <a:masterClrMapping/>
  </p:clrMapOvr>
</p:sld>
</file>

<file path=ppt/theme/theme1.xml><?xml version="1.0" encoding="utf-8"?>
<a:theme xmlns:a="http://schemas.openxmlformats.org/drawingml/2006/main" name="Κομμάτι">
  <a:themeElements>
    <a:clrScheme name="Κομμάτι">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Κομμάτι">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Κομμάτι">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824</TotalTime>
  <Words>2962</Words>
  <Application>Microsoft Office PowerPoint</Application>
  <PresentationFormat>Ευρεία οθόνη</PresentationFormat>
  <Paragraphs>139</Paragraphs>
  <Slides>19</Slides>
  <Notes>0</Notes>
  <HiddenSlides>0</HiddenSlides>
  <MMClips>0</MMClips>
  <ScaleCrop>false</ScaleCrop>
  <HeadingPairs>
    <vt:vector size="6" baseType="variant">
      <vt:variant>
        <vt:lpstr>Γραμματοσειρές που χρησιμοποιούνται</vt:lpstr>
      </vt:variant>
      <vt:variant>
        <vt:i4>8</vt:i4>
      </vt:variant>
      <vt:variant>
        <vt:lpstr>Θέμα</vt:lpstr>
      </vt:variant>
      <vt:variant>
        <vt:i4>1</vt:i4>
      </vt:variant>
      <vt:variant>
        <vt:lpstr>Τίτλοι διαφανειών</vt:lpstr>
      </vt:variant>
      <vt:variant>
        <vt:i4>19</vt:i4>
      </vt:variant>
    </vt:vector>
  </HeadingPairs>
  <TitlesOfParts>
    <vt:vector size="28" baseType="lpstr">
      <vt:lpstr>Arial</vt:lpstr>
      <vt:lpstr>Book Antiqua</vt:lpstr>
      <vt:lpstr>Calibri</vt:lpstr>
      <vt:lpstr>Century Gothic</vt:lpstr>
      <vt:lpstr>Symbol</vt:lpstr>
      <vt:lpstr>Times New Roman</vt:lpstr>
      <vt:lpstr>Wingdings</vt:lpstr>
      <vt:lpstr>Wingdings 3</vt:lpstr>
      <vt:lpstr>Κομμάτι</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GEORGE BOUTLAS</cp:lastModifiedBy>
  <cp:revision>31</cp:revision>
  <dcterms:created xsi:type="dcterms:W3CDTF">2019-10-26T10:42:11Z</dcterms:created>
  <dcterms:modified xsi:type="dcterms:W3CDTF">2022-04-14T05:35:23Z</dcterms:modified>
</cp:coreProperties>
</file>